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8"/>
  </p:notesMasterIdLst>
  <p:handoutMasterIdLst>
    <p:handoutMasterId r:id="rId29"/>
  </p:handoutMasterIdLst>
  <p:sldIdLst>
    <p:sldId id="263" r:id="rId6"/>
    <p:sldId id="294" r:id="rId7"/>
    <p:sldId id="295" r:id="rId8"/>
    <p:sldId id="271" r:id="rId9"/>
    <p:sldId id="274" r:id="rId10"/>
    <p:sldId id="304" r:id="rId11"/>
    <p:sldId id="272" r:id="rId12"/>
    <p:sldId id="273" r:id="rId13"/>
    <p:sldId id="275" r:id="rId14"/>
    <p:sldId id="276" r:id="rId15"/>
    <p:sldId id="292" r:id="rId16"/>
    <p:sldId id="278" r:id="rId17"/>
    <p:sldId id="279" r:id="rId18"/>
    <p:sldId id="280" r:id="rId19"/>
    <p:sldId id="296" r:id="rId20"/>
    <p:sldId id="297" r:id="rId21"/>
    <p:sldId id="298" r:id="rId22"/>
    <p:sldId id="299" r:id="rId23"/>
    <p:sldId id="300" r:id="rId24"/>
    <p:sldId id="301" r:id="rId25"/>
    <p:sldId id="302" r:id="rId26"/>
    <p:sldId id="30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D64"/>
    <a:srgbClr val="003478"/>
    <a:srgbClr val="00234E"/>
    <a:srgbClr val="002D56"/>
    <a:srgbClr val="7A9C49"/>
    <a:srgbClr val="D57E00"/>
    <a:srgbClr val="5D89B4"/>
    <a:srgbClr val="004C67"/>
    <a:srgbClr val="004E72"/>
    <a:srgbClr val="0055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3" autoAdjust="0"/>
  </p:normalViewPr>
  <p:slideViewPr>
    <p:cSldViewPr snapToGrid="0">
      <p:cViewPr>
        <p:scale>
          <a:sx n="90" d="100"/>
          <a:sy n="90" d="100"/>
        </p:scale>
        <p:origin x="1219" y="53"/>
      </p:cViewPr>
      <p:guideLst/>
    </p:cSldViewPr>
  </p:slideViewPr>
  <p:notesTextViewPr>
    <p:cViewPr>
      <p:scale>
        <a:sx n="3" d="2"/>
        <a:sy n="3" d="2"/>
      </p:scale>
      <p:origin x="0" y="0"/>
    </p:cViewPr>
  </p:notesTextViewPr>
  <p:notesViewPr>
    <p:cSldViewPr snapToGrid="0">
      <p:cViewPr varScale="1">
        <p:scale>
          <a:sx n="80" d="100"/>
          <a:sy n="80" d="100"/>
        </p:scale>
        <p:origin x="183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0074451477878"/>
          <c:y val="4.9882010902483342E-2"/>
          <c:w val="0.85553771464841399"/>
          <c:h val="0.7208789824348879"/>
        </c:manualLayout>
      </c:layout>
      <c:lineChart>
        <c:grouping val="standard"/>
        <c:varyColors val="0"/>
        <c:ser>
          <c:idx val="3"/>
          <c:order val="0"/>
          <c:tx>
            <c:strRef>
              <c:f>'GWDecDocs NoSW 1229'!$K$46</c:f>
              <c:strCache>
                <c:ptCount val="1"/>
                <c:pt idx="0">
                  <c:v>In Situ Treatment</c:v>
                </c:pt>
              </c:strCache>
            </c:strRef>
          </c:tx>
          <c:spPr>
            <a:ln w="28575" cap="rnd">
              <a:solidFill>
                <a:srgbClr val="3279CE"/>
              </a:solidFill>
              <a:prstDash val="solid"/>
              <a:round/>
            </a:ln>
            <a:effectLst/>
          </c:spPr>
          <c:marker>
            <c:symbol val="square"/>
            <c:size val="6"/>
            <c:spPr>
              <a:solidFill>
                <a:srgbClr val="3279CE"/>
              </a:solidFill>
              <a:ln w="9525">
                <a:solidFill>
                  <a:srgbClr val="235591"/>
                </a:solidFill>
                <a:prstDash val="lgDashDotDot"/>
              </a:ln>
              <a:effectLst/>
            </c:spPr>
          </c:marker>
          <c:dLbls>
            <c:dLbl>
              <c:idx val="3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BA-470F-9D7D-415ABE742259}"/>
                </c:ext>
              </c:extLst>
            </c:dLbl>
            <c:dLbl>
              <c:idx val="3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BA-470F-9D7D-415ABE742259}"/>
                </c:ext>
              </c:extLst>
            </c:dLbl>
            <c:dLbl>
              <c:idx val="3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BA-470F-9D7D-415ABE74225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'GWDecDocs NoSW 1229'!$J$47:$J$79</c:f>
              <c:numCache>
                <c:formatCode>General</c:formatCode>
                <c:ptCount val="33"/>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numCache>
            </c:numRef>
          </c:cat>
          <c:val>
            <c:numRef>
              <c:f>'GWDecDocs NoSW 1229'!$K$47:$K$79</c:f>
              <c:numCache>
                <c:formatCode>0%</c:formatCode>
                <c:ptCount val="33"/>
                <c:pt idx="0">
                  <c:v>0</c:v>
                </c:pt>
                <c:pt idx="1">
                  <c:v>0.125</c:v>
                </c:pt>
                <c:pt idx="2">
                  <c:v>0</c:v>
                </c:pt>
                <c:pt idx="3">
                  <c:v>2.9411764705882353E-2</c:v>
                </c:pt>
                <c:pt idx="4">
                  <c:v>3.2786885245901641E-2</c:v>
                </c:pt>
                <c:pt idx="5">
                  <c:v>4.1666666666666664E-2</c:v>
                </c:pt>
                <c:pt idx="6">
                  <c:v>2.1505376344086023E-2</c:v>
                </c:pt>
                <c:pt idx="7">
                  <c:v>0.13095238095238096</c:v>
                </c:pt>
                <c:pt idx="8">
                  <c:v>7.8947368421052627E-2</c:v>
                </c:pt>
                <c:pt idx="9">
                  <c:v>0.1037037037037037</c:v>
                </c:pt>
                <c:pt idx="10">
                  <c:v>0.125</c:v>
                </c:pt>
                <c:pt idx="11">
                  <c:v>8.4112149532710276E-2</c:v>
                </c:pt>
                <c:pt idx="12">
                  <c:v>0.11650485436893204</c:v>
                </c:pt>
                <c:pt idx="13">
                  <c:v>0.14423076923076922</c:v>
                </c:pt>
                <c:pt idx="14">
                  <c:v>0.1134020618556701</c:v>
                </c:pt>
                <c:pt idx="15">
                  <c:v>0.15929203539823009</c:v>
                </c:pt>
                <c:pt idx="16">
                  <c:v>0.2</c:v>
                </c:pt>
                <c:pt idx="17">
                  <c:v>0.16666666666666666</c:v>
                </c:pt>
                <c:pt idx="18">
                  <c:v>0.23333333333333334</c:v>
                </c:pt>
                <c:pt idx="19">
                  <c:v>0.26027397260273971</c:v>
                </c:pt>
                <c:pt idx="20">
                  <c:v>0.28813559322033899</c:v>
                </c:pt>
                <c:pt idx="21">
                  <c:v>0.28205128205128205</c:v>
                </c:pt>
                <c:pt idx="22">
                  <c:v>0.27692307692307694</c:v>
                </c:pt>
                <c:pt idx="23">
                  <c:v>0.26923076923076922</c:v>
                </c:pt>
                <c:pt idx="24">
                  <c:v>0.35051546391752575</c:v>
                </c:pt>
                <c:pt idx="25">
                  <c:v>0.30208333333333331</c:v>
                </c:pt>
                <c:pt idx="26">
                  <c:v>0.31818181818181818</c:v>
                </c:pt>
                <c:pt idx="27">
                  <c:v>0.39473684210526316</c:v>
                </c:pt>
                <c:pt idx="28">
                  <c:v>0.39189189189189189</c:v>
                </c:pt>
                <c:pt idx="29">
                  <c:v>0.37704918032786883</c:v>
                </c:pt>
                <c:pt idx="30">
                  <c:v>0.42105263157894735</c:v>
                </c:pt>
                <c:pt idx="31">
                  <c:v>0.57999999999999996</c:v>
                </c:pt>
                <c:pt idx="32">
                  <c:v>0.52830188679245282</c:v>
                </c:pt>
              </c:numCache>
            </c:numRef>
          </c:val>
          <c:smooth val="0"/>
          <c:extLst>
            <c:ext xmlns:c16="http://schemas.microsoft.com/office/drawing/2014/chart" uri="{C3380CC4-5D6E-409C-BE32-E72D297353CC}">
              <c16:uniqueId val="{00000003-1BBA-470F-9D7D-415ABE742259}"/>
            </c:ext>
          </c:extLst>
        </c:ser>
        <c:ser>
          <c:idx val="5"/>
          <c:order val="1"/>
          <c:tx>
            <c:strRef>
              <c:f>'GWDecDocs NoSW 1229'!$L$46</c:f>
              <c:strCache>
                <c:ptCount val="1"/>
                <c:pt idx="0">
                  <c:v>P&amp;T</c:v>
                </c:pt>
              </c:strCache>
            </c:strRef>
          </c:tx>
          <c:spPr>
            <a:ln w="28575" cap="rnd">
              <a:solidFill>
                <a:srgbClr val="C00000"/>
              </a:solidFill>
              <a:prstDash val="lgDashDotDot"/>
              <a:round/>
            </a:ln>
            <a:effectLst/>
          </c:spPr>
          <c:marker>
            <c:symbol val="circle"/>
            <c:size val="5"/>
            <c:spPr>
              <a:solidFill>
                <a:srgbClr val="C00000"/>
              </a:solidFill>
              <a:ln w="9525">
                <a:solidFill>
                  <a:srgbClr val="C00000"/>
                </a:solidFill>
              </a:ln>
              <a:effectLst/>
            </c:spPr>
          </c:marker>
          <c:dLbls>
            <c:dLbl>
              <c:idx val="30"/>
              <c:layout>
                <c:manualLayout>
                  <c:x val="-1.9943022179938329E-2"/>
                  <c:y val="1.4492753623188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BA-470F-9D7D-415ABE742259}"/>
                </c:ext>
              </c:extLst>
            </c:dLbl>
            <c:dLbl>
              <c:idx val="31"/>
              <c:layout>
                <c:manualLayout>
                  <c:x val="6.2949510167744594E-3"/>
                  <c:y val="1.2077294685990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BA-470F-9D7D-415ABE742259}"/>
                </c:ext>
              </c:extLst>
            </c:dLbl>
            <c:dLbl>
              <c:idx val="3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BA-470F-9D7D-415ABE74225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'GWDecDocs NoSW 1229'!$J$47:$J$79</c:f>
              <c:numCache>
                <c:formatCode>General</c:formatCode>
                <c:ptCount val="33"/>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numCache>
            </c:numRef>
          </c:cat>
          <c:val>
            <c:numRef>
              <c:f>'GWDecDocs NoSW 1229'!$L$47:$L$79</c:f>
              <c:numCache>
                <c:formatCode>0%</c:formatCode>
                <c:ptCount val="33"/>
                <c:pt idx="0">
                  <c:v>1</c:v>
                </c:pt>
                <c:pt idx="1">
                  <c:v>0.625</c:v>
                </c:pt>
                <c:pt idx="2">
                  <c:v>0.56521739130434778</c:v>
                </c:pt>
                <c:pt idx="3">
                  <c:v>0.79411764705882348</c:v>
                </c:pt>
                <c:pt idx="4">
                  <c:v>0.68852459016393441</c:v>
                </c:pt>
                <c:pt idx="5">
                  <c:v>0.77083333333333337</c:v>
                </c:pt>
                <c:pt idx="6">
                  <c:v>0.81720430107526887</c:v>
                </c:pt>
                <c:pt idx="7">
                  <c:v>0.7857142857142857</c:v>
                </c:pt>
                <c:pt idx="8">
                  <c:v>0.80701754385964908</c:v>
                </c:pt>
                <c:pt idx="9">
                  <c:v>0.85185185185185186</c:v>
                </c:pt>
                <c:pt idx="10">
                  <c:v>0.77083333333333337</c:v>
                </c:pt>
                <c:pt idx="11">
                  <c:v>0.71028037383177567</c:v>
                </c:pt>
                <c:pt idx="12">
                  <c:v>0.71844660194174759</c:v>
                </c:pt>
                <c:pt idx="13">
                  <c:v>0.59615384615384615</c:v>
                </c:pt>
                <c:pt idx="14">
                  <c:v>0.58762886597938147</c:v>
                </c:pt>
                <c:pt idx="15">
                  <c:v>0.4336283185840708</c:v>
                </c:pt>
                <c:pt idx="16">
                  <c:v>0.35555555555555557</c:v>
                </c:pt>
                <c:pt idx="17">
                  <c:v>0.5</c:v>
                </c:pt>
                <c:pt idx="18">
                  <c:v>0.5</c:v>
                </c:pt>
                <c:pt idx="19">
                  <c:v>0.43835616438356162</c:v>
                </c:pt>
                <c:pt idx="20">
                  <c:v>0.52542372881355937</c:v>
                </c:pt>
                <c:pt idx="21">
                  <c:v>0.33333333333333331</c:v>
                </c:pt>
                <c:pt idx="22">
                  <c:v>0.35384615384615387</c:v>
                </c:pt>
                <c:pt idx="23">
                  <c:v>0.41025641025641024</c:v>
                </c:pt>
                <c:pt idx="24">
                  <c:v>0.23711340206185566</c:v>
                </c:pt>
                <c:pt idx="25">
                  <c:v>0.28125</c:v>
                </c:pt>
                <c:pt idx="26">
                  <c:v>0.33333333333333331</c:v>
                </c:pt>
                <c:pt idx="27">
                  <c:v>0.26315789473684209</c:v>
                </c:pt>
                <c:pt idx="28">
                  <c:v>0.17567567567567569</c:v>
                </c:pt>
                <c:pt idx="29">
                  <c:v>0.22950819672131148</c:v>
                </c:pt>
                <c:pt idx="30">
                  <c:v>0.26315789473684209</c:v>
                </c:pt>
                <c:pt idx="31">
                  <c:v>0.26</c:v>
                </c:pt>
                <c:pt idx="32">
                  <c:v>0.16981132075471697</c:v>
                </c:pt>
              </c:numCache>
            </c:numRef>
          </c:val>
          <c:smooth val="0"/>
          <c:extLst>
            <c:ext xmlns:c16="http://schemas.microsoft.com/office/drawing/2014/chart" uri="{C3380CC4-5D6E-409C-BE32-E72D297353CC}">
              <c16:uniqueId val="{00000007-1BBA-470F-9D7D-415ABE742259}"/>
            </c:ext>
          </c:extLst>
        </c:ser>
        <c:dLbls>
          <c:showLegendKey val="0"/>
          <c:showVal val="0"/>
          <c:showCatName val="0"/>
          <c:showSerName val="0"/>
          <c:showPercent val="0"/>
          <c:showBubbleSize val="0"/>
        </c:dLbls>
        <c:marker val="1"/>
        <c:smooth val="0"/>
        <c:axId val="194521256"/>
        <c:axId val="194520864"/>
      </c:lineChart>
      <c:catAx>
        <c:axId val="194521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4520864"/>
        <c:crosses val="autoZero"/>
        <c:auto val="1"/>
        <c:lblAlgn val="ctr"/>
        <c:lblOffset val="100"/>
        <c:noMultiLvlLbl val="0"/>
      </c:catAx>
      <c:valAx>
        <c:axId val="194520864"/>
        <c:scaling>
          <c:orientation val="minMax"/>
          <c:max val="0.9"/>
        </c:scaling>
        <c:delete val="0"/>
        <c:axPos val="l"/>
        <c:majorGridlines>
          <c:spPr>
            <a:ln w="190500" cap="flat" cmpd="sng" algn="ctr">
              <a:solidFill>
                <a:schemeClr val="tx1">
                  <a:lumMod val="85000"/>
                  <a:alpha val="23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t>Percentage of Groundwater Decision Documents</a:t>
                </a:r>
              </a:p>
            </c:rich>
          </c:tx>
          <c:layout>
            <c:manualLayout>
              <c:xMode val="edge"/>
              <c:yMode val="edge"/>
              <c:x val="1.1144940215806358E-2"/>
              <c:y val="8.4805108316684294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4521256"/>
        <c:crossesAt val="1"/>
        <c:crossBetween val="between"/>
      </c:valAx>
      <c:spPr>
        <a:noFill/>
        <a:ln>
          <a:solidFill>
            <a:schemeClr val="tx1">
              <a:lumMod val="85000"/>
            </a:schemeClr>
          </a:solidFill>
        </a:ln>
        <a:effectLst/>
      </c:spPr>
    </c:plotArea>
    <c:legend>
      <c:legendPos val="b"/>
      <c:layout>
        <c:manualLayout>
          <c:xMode val="edge"/>
          <c:yMode val="edge"/>
          <c:x val="1.1874002088309802E-2"/>
          <c:y val="0.87750969561640613"/>
          <c:w val="0.96764435852087394"/>
          <c:h val="0.12249028871391077"/>
        </c:manualLayout>
      </c:layout>
      <c:overlay val="0"/>
      <c:spPr>
        <a:noFill/>
        <a:ln w="6350">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0BA3D1-CF40-4795-A933-6543EEB4F2AA}" type="datetimeFigureOut">
              <a:rPr lang="en-US" smtClean="0"/>
              <a:t>4/10/2018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F406D0-45ED-4817-BFA5-65EF97DD1154}" type="slidenum">
              <a:rPr lang="en-US" smtClean="0"/>
              <a:t>‹#›</a:t>
            </a:fld>
            <a:endParaRPr lang="en-US"/>
          </a:p>
        </p:txBody>
      </p:sp>
    </p:spTree>
    <p:extLst>
      <p:ext uri="{BB962C8B-B14F-4D97-AF65-F5344CB8AC3E}">
        <p14:creationId xmlns:p14="http://schemas.microsoft.com/office/powerpoint/2010/main" val="264432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20046-57CA-4F81-81FC-2F4A9044785A}" type="datetimeFigureOut">
              <a:rPr lang="en-US" smtClean="0"/>
              <a:t>4/10/2018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0E681-1FB3-485C-8C50-A6A09E6EFEB1}" type="slidenum">
              <a:rPr lang="en-US" smtClean="0"/>
              <a:t>‹#›</a:t>
            </a:fld>
            <a:endParaRPr lang="en-US"/>
          </a:p>
        </p:txBody>
      </p:sp>
    </p:spTree>
    <p:extLst>
      <p:ext uri="{BB962C8B-B14F-4D97-AF65-F5344CB8AC3E}">
        <p14:creationId xmlns:p14="http://schemas.microsoft.com/office/powerpoint/2010/main" val="1880958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07D2EF80-9D8C-45DE-8632-4718350CD44D}" type="datetime1">
              <a:rPr lang="en-US" smtClean="0"/>
              <a:pPr>
                <a:defRPr/>
              </a:pPr>
              <a:t>4/10/2018</a:t>
            </a:fld>
            <a:endParaRPr lang="en-US" dirty="0"/>
          </a:p>
        </p:txBody>
      </p:sp>
      <p:sp>
        <p:nvSpPr>
          <p:cNvPr id="5" name="Slide Number Placeholder 4"/>
          <p:cNvSpPr>
            <a:spLocks noGrp="1"/>
          </p:cNvSpPr>
          <p:nvPr>
            <p:ph type="sldNum" sz="quarter" idx="11"/>
          </p:nvPr>
        </p:nvSpPr>
        <p:spPr/>
        <p:txBody>
          <a:bodyPr/>
          <a:lstStyle/>
          <a:p>
            <a:pPr>
              <a:defRPr/>
            </a:pPr>
            <a:fld id="{0BB7F81E-EEA4-4F39-9783-2D8E72403EC8}" type="slidenum">
              <a:rPr lang="en-US" smtClean="0"/>
              <a:pPr>
                <a:defRPr/>
              </a:pPr>
              <a:t>2</a:t>
            </a:fld>
            <a:endParaRPr lang="en-US" dirty="0"/>
          </a:p>
        </p:txBody>
      </p:sp>
    </p:spTree>
    <p:extLst>
      <p:ext uri="{BB962C8B-B14F-4D97-AF65-F5344CB8AC3E}">
        <p14:creationId xmlns:p14="http://schemas.microsoft.com/office/powerpoint/2010/main" val="252410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RITS 2014: High Resolution Site Characterization</a:t>
            </a:r>
          </a:p>
        </p:txBody>
      </p:sp>
      <p:sp>
        <p:nvSpPr>
          <p:cNvPr id="5" name="Slide Number Placeholder 4"/>
          <p:cNvSpPr>
            <a:spLocks noGrp="1"/>
          </p:cNvSpPr>
          <p:nvPr>
            <p:ph type="sldNum" sz="quarter" idx="11"/>
          </p:nvPr>
        </p:nvSpPr>
        <p:spPr/>
        <p:txBody>
          <a:bodyPr/>
          <a:lstStyle/>
          <a:p>
            <a:fld id="{5057BE4D-1121-4A1B-B0AE-CF20156DECDF}" type="slidenum">
              <a:rPr lang="en-US" smtClean="0"/>
              <a:pPr/>
              <a:t>3</a:t>
            </a:fld>
            <a:endParaRPr lang="en-US" dirty="0"/>
          </a:p>
        </p:txBody>
      </p:sp>
    </p:spTree>
    <p:extLst>
      <p:ext uri="{BB962C8B-B14F-4D97-AF65-F5344CB8AC3E}">
        <p14:creationId xmlns:p14="http://schemas.microsoft.com/office/powerpoint/2010/main" val="315724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8829967"/>
            <a:ext cx="4488140" cy="464820"/>
          </a:xfrm>
          <a:prstGeom prst="rect">
            <a:avLst/>
          </a:prstGeom>
        </p:spPr>
        <p:txBody>
          <a:bodyPr/>
          <a:lstStyle/>
          <a:p>
            <a:r>
              <a:rPr lang="en-US" dirty="0"/>
              <a:t>RITS 2014: High Resolution Site Characterization</a:t>
            </a:r>
          </a:p>
        </p:txBody>
      </p:sp>
      <p:sp>
        <p:nvSpPr>
          <p:cNvPr id="5" name="Slide Number Placeholder 4"/>
          <p:cNvSpPr>
            <a:spLocks noGrp="1"/>
          </p:cNvSpPr>
          <p:nvPr>
            <p:ph type="sldNum" sz="quarter" idx="11"/>
          </p:nvPr>
        </p:nvSpPr>
        <p:spPr>
          <a:xfrm>
            <a:off x="3898102" y="8829967"/>
            <a:ext cx="2982119" cy="464820"/>
          </a:xfrm>
          <a:prstGeom prst="rect">
            <a:avLst/>
          </a:prstGeom>
        </p:spPr>
        <p:txBody>
          <a:bodyPr/>
          <a:lstStyle/>
          <a:p>
            <a:fld id="{5057BE4D-1121-4A1B-B0AE-CF20156DECDF}" type="slidenum">
              <a:rPr lang="en-US" smtClean="0"/>
              <a:pPr/>
              <a:t>5</a:t>
            </a:fld>
            <a:endParaRPr lang="en-US" dirty="0"/>
          </a:p>
        </p:txBody>
      </p:sp>
    </p:spTree>
    <p:extLst>
      <p:ext uri="{BB962C8B-B14F-4D97-AF65-F5344CB8AC3E}">
        <p14:creationId xmlns:p14="http://schemas.microsoft.com/office/powerpoint/2010/main" val="64069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53185" indent="-289688">
              <a:defRPr sz="1200">
                <a:solidFill>
                  <a:schemeClr val="tx1"/>
                </a:solidFill>
                <a:latin typeface="Times New Roman" pitchFamily="18" charset="0"/>
              </a:defRPr>
            </a:lvl2pPr>
            <a:lvl3pPr marL="1158746" indent="-231749">
              <a:defRPr sz="1200">
                <a:solidFill>
                  <a:schemeClr val="tx1"/>
                </a:solidFill>
                <a:latin typeface="Times New Roman" pitchFamily="18" charset="0"/>
              </a:defRPr>
            </a:lvl3pPr>
            <a:lvl4pPr marL="1622245" indent="-231749">
              <a:defRPr sz="1200">
                <a:solidFill>
                  <a:schemeClr val="tx1"/>
                </a:solidFill>
                <a:latin typeface="Times New Roman" pitchFamily="18" charset="0"/>
              </a:defRPr>
            </a:lvl4pPr>
            <a:lvl5pPr marL="2085743" indent="-231749">
              <a:defRPr sz="1200">
                <a:solidFill>
                  <a:schemeClr val="tx1"/>
                </a:solidFill>
                <a:latin typeface="Times New Roman" pitchFamily="18" charset="0"/>
              </a:defRPr>
            </a:lvl5pPr>
            <a:lvl6pPr marL="2549243" indent="-231749" algn="r" eaLnBrk="0" fontAlgn="base" hangingPunct="0">
              <a:spcBef>
                <a:spcPct val="0"/>
              </a:spcBef>
              <a:spcAft>
                <a:spcPct val="0"/>
              </a:spcAft>
              <a:defRPr sz="1200">
                <a:solidFill>
                  <a:schemeClr val="tx1"/>
                </a:solidFill>
                <a:latin typeface="Times New Roman" pitchFamily="18" charset="0"/>
              </a:defRPr>
            </a:lvl6pPr>
            <a:lvl7pPr marL="3012741" indent="-231749" algn="r" eaLnBrk="0" fontAlgn="base" hangingPunct="0">
              <a:spcBef>
                <a:spcPct val="0"/>
              </a:spcBef>
              <a:spcAft>
                <a:spcPct val="0"/>
              </a:spcAft>
              <a:defRPr sz="1200">
                <a:solidFill>
                  <a:schemeClr val="tx1"/>
                </a:solidFill>
                <a:latin typeface="Times New Roman" pitchFamily="18" charset="0"/>
              </a:defRPr>
            </a:lvl7pPr>
            <a:lvl8pPr marL="3476239" indent="-231749" algn="r" eaLnBrk="0" fontAlgn="base" hangingPunct="0">
              <a:spcBef>
                <a:spcPct val="0"/>
              </a:spcBef>
              <a:spcAft>
                <a:spcPct val="0"/>
              </a:spcAft>
              <a:defRPr sz="1200">
                <a:solidFill>
                  <a:schemeClr val="tx1"/>
                </a:solidFill>
                <a:latin typeface="Times New Roman" pitchFamily="18" charset="0"/>
              </a:defRPr>
            </a:lvl8pPr>
            <a:lvl9pPr marL="3939739" indent="-231749" algn="r" eaLnBrk="0" fontAlgn="base" hangingPunct="0">
              <a:spcBef>
                <a:spcPct val="0"/>
              </a:spcBef>
              <a:spcAft>
                <a:spcPct val="0"/>
              </a:spcAft>
              <a:defRPr sz="1200">
                <a:solidFill>
                  <a:schemeClr val="tx1"/>
                </a:solidFill>
                <a:latin typeface="Times New Roman" pitchFamily="18" charset="0"/>
              </a:defRPr>
            </a:lvl9pPr>
          </a:lstStyle>
          <a:p>
            <a:fld id="{06A8AFE8-5E8D-4A94-B64A-5224C0CB3015}" type="slidenum">
              <a:rPr lang="en-US" smtClean="0"/>
              <a:pPr/>
              <a:t>6</a:t>
            </a:fld>
            <a:endParaRPr lang="en-US" dirty="0"/>
          </a:p>
        </p:txBody>
      </p:sp>
      <p:sp>
        <p:nvSpPr>
          <p:cNvPr id="79875" name="Rectangle 2"/>
          <p:cNvSpPr>
            <a:spLocks noGrp="1" noRot="1" noChangeAspect="1" noChangeArrowheads="1" noTextEdit="1"/>
          </p:cNvSpPr>
          <p:nvPr>
            <p:ph type="sldImg"/>
          </p:nvPr>
        </p:nvSpPr>
        <p:spPr>
          <a:xfrm>
            <a:off x="1076325" y="685800"/>
            <a:ext cx="4681538" cy="3513138"/>
          </a:xfrm>
          <a:ln/>
        </p:spPr>
      </p:sp>
      <p:sp>
        <p:nvSpPr>
          <p:cNvPr id="79876" name="Rectangle 3"/>
          <p:cNvSpPr>
            <a:spLocks noGrp="1" noChangeArrowheads="1"/>
          </p:cNvSpPr>
          <p:nvPr>
            <p:ph type="body" idx="1"/>
          </p:nvPr>
        </p:nvSpPr>
        <p:spPr>
          <a:xfrm>
            <a:off x="901211" y="4425633"/>
            <a:ext cx="5030296" cy="41990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photograph was taken in a test pit at an experimental release site at Canadian Forces Base Borden. In this experiment by Mette Paulson (now Mette Broholm) and Bernie Kueper, two release of the same volume of PCE were staged at adjacent locations. The PCE (dyed red with Sudan IV) was released at the surface. In the first case the DNAPL was released all at once. In the second release a Marriott bottle was used to simulate a drip release over time. Once both releases had occurred and sufficient time had passed for the DNAPL to come to rest, the sites were excavated and the distribution of the PCE was mapped. In this photo, which shows approximately a 25 cm vertical section of the test pit wall, the red DNAPL can be plainly seen. The distribution of the DNAPL is controlled by subtle soil textural changes at the millimeter scale. It does not take a clay contact to direct DNAPL flow, variability in sand grain size distribution can do it. </a:t>
            </a:r>
          </a:p>
        </p:txBody>
      </p:sp>
    </p:spTree>
    <p:extLst>
      <p:ext uri="{BB962C8B-B14F-4D97-AF65-F5344CB8AC3E}">
        <p14:creationId xmlns:p14="http://schemas.microsoft.com/office/powerpoint/2010/main" val="7813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8829967"/>
            <a:ext cx="4488140" cy="464820"/>
          </a:xfrm>
          <a:prstGeom prst="rect">
            <a:avLst/>
          </a:prstGeom>
        </p:spPr>
        <p:txBody>
          <a:bodyPr/>
          <a:lstStyle/>
          <a:p>
            <a:r>
              <a:rPr lang="en-US" dirty="0"/>
              <a:t>RITS 2014: High Resolution Site Characterization</a:t>
            </a:r>
          </a:p>
        </p:txBody>
      </p:sp>
      <p:sp>
        <p:nvSpPr>
          <p:cNvPr id="5" name="Slide Number Placeholder 4"/>
          <p:cNvSpPr>
            <a:spLocks noGrp="1"/>
          </p:cNvSpPr>
          <p:nvPr>
            <p:ph type="sldNum" sz="quarter" idx="11"/>
          </p:nvPr>
        </p:nvSpPr>
        <p:spPr>
          <a:xfrm>
            <a:off x="3898102" y="8829967"/>
            <a:ext cx="2982119" cy="464820"/>
          </a:xfrm>
          <a:prstGeom prst="rect">
            <a:avLst/>
          </a:prstGeom>
        </p:spPr>
        <p:txBody>
          <a:bodyPr/>
          <a:lstStyle/>
          <a:p>
            <a:fld id="{5057BE4D-1121-4A1B-B0AE-CF20156DECDF}" type="slidenum">
              <a:rPr lang="en-US" smtClean="0"/>
              <a:pPr/>
              <a:t>7</a:t>
            </a:fld>
            <a:endParaRPr lang="en-US" dirty="0"/>
          </a:p>
        </p:txBody>
      </p:sp>
    </p:spTree>
    <p:extLst>
      <p:ext uri="{BB962C8B-B14F-4D97-AF65-F5344CB8AC3E}">
        <p14:creationId xmlns:p14="http://schemas.microsoft.com/office/powerpoint/2010/main" val="297428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RITS 2014: High Resolution Site Characterization</a:t>
            </a:r>
          </a:p>
        </p:txBody>
      </p:sp>
      <p:sp>
        <p:nvSpPr>
          <p:cNvPr id="5" name="Slide Number Placeholder 4"/>
          <p:cNvSpPr>
            <a:spLocks noGrp="1"/>
          </p:cNvSpPr>
          <p:nvPr>
            <p:ph type="sldNum" sz="quarter" idx="11"/>
          </p:nvPr>
        </p:nvSpPr>
        <p:spPr/>
        <p:txBody>
          <a:bodyPr/>
          <a:lstStyle/>
          <a:p>
            <a:fld id="{5057BE4D-1121-4A1B-B0AE-CF20156DECDF}" type="slidenum">
              <a:rPr lang="en-US" smtClean="0"/>
              <a:pPr/>
              <a:t>10</a:t>
            </a:fld>
            <a:endParaRPr lang="en-US" dirty="0"/>
          </a:p>
        </p:txBody>
      </p:sp>
    </p:spTree>
    <p:extLst>
      <p:ext uri="{BB962C8B-B14F-4D97-AF65-F5344CB8AC3E}">
        <p14:creationId xmlns:p14="http://schemas.microsoft.com/office/powerpoint/2010/main" val="203663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3884613" y="8737600"/>
            <a:ext cx="2971800" cy="460375"/>
          </a:xfrm>
        </p:spPr>
        <p:txBody>
          <a:bodyPr lIns="91751" tIns="45876" rIns="91751" bIns="45876"/>
          <a:lstStyle/>
          <a:p>
            <a:pPr>
              <a:defRPr/>
            </a:pPr>
            <a:fld id="{6938FC3F-4DF5-4E22-82FB-C11682133417}" type="slidenum">
              <a:rPr lang="en-US" smtClean="0"/>
              <a:pPr>
                <a:defRPr/>
              </a:pPr>
              <a:t>22</a:t>
            </a:fld>
            <a:endParaRPr lang="en-US" dirty="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30815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Rectangle 1"/>
          <p:cNvSpPr/>
          <p:nvPr userDrawn="1"/>
        </p:nvSpPr>
        <p:spPr>
          <a:xfrm>
            <a:off x="0" y="0"/>
            <a:ext cx="9144000" cy="651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hasCustomPrompt="1"/>
          </p:nvPr>
        </p:nvSpPr>
        <p:spPr>
          <a:xfrm>
            <a:off x="0" y="1257300"/>
            <a:ext cx="9144000" cy="3876675"/>
          </a:xfrm>
          <a:solidFill>
            <a:schemeClr val="bg1">
              <a:lumMod val="95000"/>
            </a:schemeClr>
          </a:solidFill>
        </p:spPr>
        <p:txBody>
          <a:bodyPr anchor="ctr">
            <a:normAutofit/>
          </a:bodyPr>
          <a:lstStyle>
            <a:lvl1pPr marL="0" indent="0" algn="ctr">
              <a:buNone/>
              <a:defRPr sz="1600" baseline="0">
                <a:solidFill>
                  <a:schemeClr val="bg1">
                    <a:lumMod val="50000"/>
                  </a:schemeClr>
                </a:solidFill>
                <a:latin typeface="Franklin Gothic Medium" panose="020B0603020102020204" pitchFamily="34" charset="0"/>
              </a:defRPr>
            </a:lvl1pPr>
          </a:lstStyle>
          <a:p>
            <a:r>
              <a:rPr lang="en-US" dirty="0"/>
              <a:t>Click to insert picture</a:t>
            </a:r>
          </a:p>
        </p:txBody>
      </p:sp>
      <p:sp>
        <p:nvSpPr>
          <p:cNvPr id="33" name="Text Placeholder 32"/>
          <p:cNvSpPr>
            <a:spLocks noGrp="1"/>
          </p:cNvSpPr>
          <p:nvPr>
            <p:ph type="body" sz="quarter" idx="15"/>
          </p:nvPr>
        </p:nvSpPr>
        <p:spPr>
          <a:xfrm>
            <a:off x="0" y="4676775"/>
            <a:ext cx="9144000" cy="457200"/>
          </a:xfrm>
          <a:solidFill>
            <a:schemeClr val="tx1">
              <a:alpha val="65000"/>
            </a:schemeClr>
          </a:solidFill>
        </p:spPr>
        <p:txBody>
          <a:bodyPr>
            <a:normAutofit/>
          </a:bodyPr>
          <a:lstStyle>
            <a:lvl1pPr marL="1280160" indent="0">
              <a:buNone/>
              <a:defRPr sz="800" baseline="0">
                <a:solidFill>
                  <a:schemeClr val="bg1">
                    <a:lumMod val="95000"/>
                  </a:schemeClr>
                </a:solidFill>
              </a:defRPr>
            </a:lvl1pPr>
          </a:lstStyle>
          <a:p>
            <a:pPr lvl="0"/>
            <a:r>
              <a:rPr lang="en-US"/>
              <a:t>Edit Master text styles</a:t>
            </a:r>
          </a:p>
        </p:txBody>
      </p:sp>
      <p:sp>
        <p:nvSpPr>
          <p:cNvPr id="19" name="Text Placeholder 18"/>
          <p:cNvSpPr>
            <a:spLocks noGrp="1"/>
          </p:cNvSpPr>
          <p:nvPr>
            <p:ph type="body" sz="quarter" idx="12"/>
          </p:nvPr>
        </p:nvSpPr>
        <p:spPr>
          <a:xfrm>
            <a:off x="1" y="4675031"/>
            <a:ext cx="8640650" cy="458944"/>
          </a:xfrm>
          <a:noFill/>
        </p:spPr>
        <p:txBody>
          <a:bodyPr anchor="ctr">
            <a:normAutofit/>
          </a:bodyPr>
          <a:lstStyle>
            <a:lvl1pPr marL="3017520" indent="0" algn="r" defTabSz="1188720">
              <a:buNone/>
              <a:defRPr sz="1600" b="0" baseline="0">
                <a:solidFill>
                  <a:schemeClr val="bg1"/>
                </a:solidFill>
                <a:latin typeface="Franklin Gothic Medium" panose="020B0603020102020204" pitchFamily="34" charset="0"/>
              </a:defRPr>
            </a:lvl1pPr>
          </a:lstStyle>
          <a:p>
            <a:pPr lvl="0"/>
            <a:r>
              <a:rPr lang="en-US"/>
              <a:t>Edit Master text styles</a:t>
            </a:r>
          </a:p>
        </p:txBody>
      </p:sp>
      <p:cxnSp>
        <p:nvCxnSpPr>
          <p:cNvPr id="9" name="Straight Connector 8"/>
          <p:cNvCxnSpPr/>
          <p:nvPr userDrawn="1"/>
        </p:nvCxnSpPr>
        <p:spPr>
          <a:xfrm>
            <a:off x="0" y="1227963"/>
            <a:ext cx="9144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161078"/>
            <a:ext cx="9144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3" hasCustomPrompt="1"/>
          </p:nvPr>
        </p:nvSpPr>
        <p:spPr>
          <a:xfrm>
            <a:off x="0" y="729892"/>
            <a:ext cx="5556250" cy="1003300"/>
          </a:xfrm>
          <a:custGeom>
            <a:avLst/>
            <a:gdLst>
              <a:gd name="connsiteX0" fmla="*/ 0 w 5556250"/>
              <a:gd name="connsiteY0" fmla="*/ 0 h 1003300"/>
              <a:gd name="connsiteX1" fmla="*/ 5389030 w 5556250"/>
              <a:gd name="connsiteY1" fmla="*/ 0 h 1003300"/>
              <a:gd name="connsiteX2" fmla="*/ 5556250 w 5556250"/>
              <a:gd name="connsiteY2" fmla="*/ 167220 h 1003300"/>
              <a:gd name="connsiteX3" fmla="*/ 5556250 w 5556250"/>
              <a:gd name="connsiteY3" fmla="*/ 1003300 h 1003300"/>
              <a:gd name="connsiteX4" fmla="*/ 0 w 5556250"/>
              <a:gd name="connsiteY4" fmla="*/ 1003300 h 1003300"/>
              <a:gd name="connsiteX5" fmla="*/ 0 w 5556250"/>
              <a:gd name="connsiteY5" fmla="*/ 0 h 1003300"/>
              <a:gd name="connsiteX0" fmla="*/ 0 w 5556250"/>
              <a:gd name="connsiteY0" fmla="*/ 0 h 1003300"/>
              <a:gd name="connsiteX1" fmla="*/ 5389030 w 5556250"/>
              <a:gd name="connsiteY1" fmla="*/ 0 h 1003300"/>
              <a:gd name="connsiteX2" fmla="*/ 5556250 w 5556250"/>
              <a:gd name="connsiteY2" fmla="*/ 122433 h 1003300"/>
              <a:gd name="connsiteX3" fmla="*/ 5556250 w 5556250"/>
              <a:gd name="connsiteY3" fmla="*/ 1003300 h 1003300"/>
              <a:gd name="connsiteX4" fmla="*/ 0 w 5556250"/>
              <a:gd name="connsiteY4" fmla="*/ 1003300 h 1003300"/>
              <a:gd name="connsiteX5" fmla="*/ 0 w 5556250"/>
              <a:gd name="connsiteY5" fmla="*/ 0 h 1003300"/>
              <a:gd name="connsiteX0" fmla="*/ 0 w 5556250"/>
              <a:gd name="connsiteY0" fmla="*/ 0 h 1003300"/>
              <a:gd name="connsiteX1" fmla="*/ 5441281 w 5556250"/>
              <a:gd name="connsiteY1" fmla="*/ 0 h 1003300"/>
              <a:gd name="connsiteX2" fmla="*/ 5556250 w 5556250"/>
              <a:gd name="connsiteY2" fmla="*/ 122433 h 1003300"/>
              <a:gd name="connsiteX3" fmla="*/ 5556250 w 5556250"/>
              <a:gd name="connsiteY3" fmla="*/ 1003300 h 1003300"/>
              <a:gd name="connsiteX4" fmla="*/ 0 w 5556250"/>
              <a:gd name="connsiteY4" fmla="*/ 1003300 h 1003300"/>
              <a:gd name="connsiteX5" fmla="*/ 0 w 5556250"/>
              <a:gd name="connsiteY5" fmla="*/ 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6250" h="1003300">
                <a:moveTo>
                  <a:pt x="0" y="0"/>
                </a:moveTo>
                <a:lnTo>
                  <a:pt x="5441281" y="0"/>
                </a:lnTo>
                <a:cubicBezTo>
                  <a:pt x="5533634" y="0"/>
                  <a:pt x="5556250" y="30080"/>
                  <a:pt x="5556250" y="122433"/>
                </a:cubicBezTo>
                <a:lnTo>
                  <a:pt x="5556250" y="1003300"/>
                </a:lnTo>
                <a:lnTo>
                  <a:pt x="0" y="1003300"/>
                </a:lnTo>
                <a:lnTo>
                  <a:pt x="0" y="0"/>
                </a:lnTo>
                <a:close/>
              </a:path>
            </a:pathLst>
          </a:custGeom>
          <a:gradFill>
            <a:gsLst>
              <a:gs pos="0">
                <a:srgbClr val="00234E"/>
              </a:gs>
              <a:gs pos="100000">
                <a:srgbClr val="003478"/>
              </a:gs>
            </a:gsLst>
            <a:lin ang="0" scaled="1"/>
          </a:gradFill>
        </p:spPr>
        <p:txBody>
          <a:bodyPr anchor="ctr">
            <a:normAutofit/>
          </a:bodyPr>
          <a:lstStyle>
            <a:lvl1pPr marL="320040" indent="0">
              <a:buFont typeface="Arial" panose="020B0604020202020204" pitchFamily="34" charset="0"/>
              <a:buNone/>
              <a:defRPr sz="2600" baseline="0">
                <a:solidFill>
                  <a:schemeClr val="bg1"/>
                </a:solidFill>
                <a:latin typeface="Franklin Gothic Medium" panose="020B0603020102020204" pitchFamily="34" charset="0"/>
              </a:defRPr>
            </a:lvl1pPr>
          </a:lstStyle>
          <a:p>
            <a:pPr lvl="0"/>
            <a:r>
              <a:rPr lang="en-US" sz="2400" dirty="0">
                <a:latin typeface="Franklin Gothic Medium" panose="020B0603020102020204" pitchFamily="34" charset="0"/>
              </a:rPr>
              <a:t>Click to add title</a:t>
            </a:r>
            <a:endParaRPr lang="en-US" dirty="0"/>
          </a:p>
        </p:txBody>
      </p:sp>
      <p:sp>
        <p:nvSpPr>
          <p:cNvPr id="5" name="Picture Placeholder 4"/>
          <p:cNvSpPr>
            <a:spLocks noGrp="1"/>
          </p:cNvSpPr>
          <p:nvPr>
            <p:ph type="pic" sz="quarter" idx="11" hasCustomPrompt="1"/>
          </p:nvPr>
        </p:nvSpPr>
        <p:spPr>
          <a:xfrm>
            <a:off x="571499" y="3718093"/>
            <a:ext cx="2239795" cy="2239795"/>
          </a:xfrm>
          <a:prstGeom prst="ellipse">
            <a:avLst/>
          </a:prstGeom>
          <a:solidFill>
            <a:schemeClr val="bg1">
              <a:lumMod val="85000"/>
            </a:schemeClr>
          </a:solidFill>
          <a:ln w="76200">
            <a:solidFill>
              <a:schemeClr val="bg1"/>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lumMod val="50000"/>
                  </a:schemeClr>
                </a:solidFill>
                <a:latin typeface="Franklin Gothic Medium" panose="020B0603020102020204" pitchFamily="34" charset="0"/>
              </a:defRPr>
            </a:lvl1pPr>
          </a:lstStyle>
          <a:p>
            <a:r>
              <a:rPr lang="en-US" dirty="0"/>
              <a:t>Click to </a:t>
            </a:r>
            <a:r>
              <a:rPr lang="en-US" dirty="0" err="1"/>
              <a:t>isert</a:t>
            </a:r>
            <a:r>
              <a:rPr lang="en-US" dirty="0"/>
              <a:t> picture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37014" y="5628981"/>
            <a:ext cx="2312639" cy="487795"/>
          </a:xfrm>
          <a:prstGeom prst="rect">
            <a:avLst/>
          </a:prstGeom>
          <a:solidFill>
            <a:schemeClr val="bg1"/>
          </a:solidFill>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2853" y="272354"/>
            <a:ext cx="1967920" cy="727771"/>
          </a:xfrm>
          <a:prstGeom prst="rect">
            <a:avLst/>
          </a:prstGeom>
        </p:spPr>
      </p:pic>
    </p:spTree>
    <p:extLst>
      <p:ext uri="{BB962C8B-B14F-4D97-AF65-F5344CB8AC3E}">
        <p14:creationId xmlns:p14="http://schemas.microsoft.com/office/powerpoint/2010/main" val="240225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Blue outlin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9144000" cy="6523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864995"/>
            <a:ext cx="4056084" cy="1279462"/>
          </a:xfrm>
        </p:spPr>
        <p:txBody>
          <a:bodyPr>
            <a:normAutofit/>
          </a:bodyPr>
          <a:lstStyle>
            <a:lvl1pPr>
              <a:defRPr sz="2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3144457"/>
            <a:ext cx="4056084" cy="2928732"/>
          </a:xfrm>
        </p:spPr>
        <p:txBody>
          <a:bodyPr>
            <a:normAutofit/>
          </a:bodyPr>
          <a:lstStyle>
            <a:lvl1pPr marL="0" indent="0">
              <a:buNone/>
              <a:defRPr sz="2400">
                <a:solidFill>
                  <a:schemeClr val="bg1"/>
                </a:solidFill>
              </a:defRPr>
            </a:lvl1pPr>
            <a:lvl2pPr>
              <a:defRPr sz="2200">
                <a:solidFill>
                  <a:schemeClr val="tx1">
                    <a:lumMod val="75000"/>
                    <a:lumOff val="25000"/>
                  </a:schemeClr>
                </a:solidFill>
              </a:defRPr>
            </a:lvl2pPr>
            <a:lvl3pPr>
              <a:defRPr sz="2200">
                <a:solidFill>
                  <a:schemeClr val="tx1">
                    <a:lumMod val="75000"/>
                    <a:lumOff val="25000"/>
                  </a:schemeClr>
                </a:solidFill>
              </a:defRPr>
            </a:lvl3pPr>
            <a:lvl4pPr>
              <a:defRPr sz="2200">
                <a:solidFill>
                  <a:schemeClr val="tx1">
                    <a:lumMod val="75000"/>
                    <a:lumOff val="25000"/>
                  </a:schemeClr>
                </a:solidFill>
              </a:defRPr>
            </a:lvl4pPr>
            <a:lvl5pPr>
              <a:defRPr sz="2200">
                <a:solidFill>
                  <a:schemeClr val="tx1">
                    <a:lumMod val="75000"/>
                    <a:lumOff val="25000"/>
                  </a:schemeClr>
                </a:solidFill>
              </a:defRPr>
            </a:lvl5pPr>
          </a:lstStyle>
          <a:p>
            <a:pPr lvl="0"/>
            <a:r>
              <a:rPr lang="en-US"/>
              <a:t>Edit Master text styles</a:t>
            </a:r>
          </a:p>
        </p:txBody>
      </p:sp>
      <p:sp>
        <p:nvSpPr>
          <p:cNvPr id="7" name="Picture Placeholder 6"/>
          <p:cNvSpPr>
            <a:spLocks noGrp="1"/>
          </p:cNvSpPr>
          <p:nvPr>
            <p:ph type="pic" sz="quarter" idx="13" hasCustomPrompt="1"/>
          </p:nvPr>
        </p:nvSpPr>
        <p:spPr>
          <a:xfrm>
            <a:off x="4787264" y="-784860"/>
            <a:ext cx="5551170" cy="5551170"/>
          </a:xfrm>
          <a:prstGeom prst="ellipse">
            <a:avLst/>
          </a:prstGeom>
          <a:ln w="76200">
            <a:solidFill>
              <a:srgbClr val="5D89B4"/>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85000"/>
                  </a:schemeClr>
                </a:solidFill>
                <a:latin typeface="Franklin Gothic Medium" panose="020B0603020102020204" pitchFamily="34" charset="0"/>
              </a:defRPr>
            </a:lvl1pPr>
          </a:lstStyle>
          <a:p>
            <a:r>
              <a:rPr lang="en-US" dirty="0"/>
              <a:t>Click to insert picture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466" y="384963"/>
            <a:ext cx="1863660" cy="689584"/>
          </a:xfrm>
          <a:prstGeom prst="rect">
            <a:avLst/>
          </a:prstGeom>
        </p:spPr>
      </p:pic>
      <p:sp>
        <p:nvSpPr>
          <p:cNvPr id="10"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1"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258273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 Green outline">
    <p:spTree>
      <p:nvGrpSpPr>
        <p:cNvPr id="1" name=""/>
        <p:cNvGrpSpPr/>
        <p:nvPr/>
      </p:nvGrpSpPr>
      <p:grpSpPr>
        <a:xfrm>
          <a:off x="0" y="0"/>
          <a:ext cx="0" cy="0"/>
          <a:chOff x="0" y="0"/>
          <a:chExt cx="0" cy="0"/>
        </a:xfrm>
      </p:grpSpPr>
      <p:sp>
        <p:nvSpPr>
          <p:cNvPr id="4" name="Rectangle 3"/>
          <p:cNvSpPr/>
          <p:nvPr userDrawn="1"/>
        </p:nvSpPr>
        <p:spPr>
          <a:xfrm>
            <a:off x="1" y="0"/>
            <a:ext cx="9144000" cy="65230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864995"/>
            <a:ext cx="4056084" cy="1279462"/>
          </a:xfrm>
        </p:spPr>
        <p:txBody>
          <a:bodyPr>
            <a:normAutofit/>
          </a:bodyPr>
          <a:lstStyle>
            <a:lvl1pPr>
              <a:defRPr sz="2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3144457"/>
            <a:ext cx="4056084" cy="2928732"/>
          </a:xfrm>
        </p:spPr>
        <p:txBody>
          <a:bodyPr>
            <a:normAutofit/>
          </a:bodyPr>
          <a:lstStyle>
            <a:lvl1pPr marL="0" indent="0">
              <a:buNone/>
              <a:defRPr sz="2400">
                <a:solidFill>
                  <a:schemeClr val="bg1"/>
                </a:solidFill>
              </a:defRPr>
            </a:lvl1pPr>
            <a:lvl2pPr>
              <a:defRPr sz="2200">
                <a:solidFill>
                  <a:schemeClr val="tx1">
                    <a:lumMod val="75000"/>
                    <a:lumOff val="25000"/>
                  </a:schemeClr>
                </a:solidFill>
              </a:defRPr>
            </a:lvl2pPr>
            <a:lvl3pPr>
              <a:defRPr sz="2200">
                <a:solidFill>
                  <a:schemeClr val="tx1">
                    <a:lumMod val="75000"/>
                    <a:lumOff val="25000"/>
                  </a:schemeClr>
                </a:solidFill>
              </a:defRPr>
            </a:lvl3pPr>
            <a:lvl4pPr>
              <a:defRPr sz="2200">
                <a:solidFill>
                  <a:schemeClr val="tx1">
                    <a:lumMod val="75000"/>
                    <a:lumOff val="25000"/>
                  </a:schemeClr>
                </a:solidFill>
              </a:defRPr>
            </a:lvl4pPr>
            <a:lvl5pPr>
              <a:defRPr sz="2200">
                <a:solidFill>
                  <a:schemeClr val="tx1">
                    <a:lumMod val="75000"/>
                    <a:lumOff val="25000"/>
                  </a:schemeClr>
                </a:solidFill>
              </a:defRPr>
            </a:lvl5pPr>
          </a:lstStyle>
          <a:p>
            <a:pPr lvl="0"/>
            <a:r>
              <a:rPr lang="en-US"/>
              <a:t>Edit Master text styles</a:t>
            </a:r>
          </a:p>
        </p:txBody>
      </p:sp>
      <p:sp>
        <p:nvSpPr>
          <p:cNvPr id="7" name="Picture Placeholder 6"/>
          <p:cNvSpPr>
            <a:spLocks noGrp="1"/>
          </p:cNvSpPr>
          <p:nvPr>
            <p:ph type="pic" sz="quarter" idx="13" hasCustomPrompt="1"/>
          </p:nvPr>
        </p:nvSpPr>
        <p:spPr>
          <a:xfrm>
            <a:off x="4787264" y="-784860"/>
            <a:ext cx="5551170" cy="5551170"/>
          </a:xfrm>
          <a:prstGeom prst="ellipse">
            <a:avLst/>
          </a:prstGeom>
          <a:ln w="76200">
            <a:solidFill>
              <a:srgbClr val="7A9C49"/>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85000"/>
                  </a:schemeClr>
                </a:solidFill>
                <a:latin typeface="Franklin Gothic Medium" panose="020B0603020102020204" pitchFamily="34" charset="0"/>
              </a:defRPr>
            </a:lvl1pPr>
          </a:lstStyle>
          <a:p>
            <a:r>
              <a:rPr lang="en-US" dirty="0"/>
              <a:t>Click to insert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466" y="384963"/>
            <a:ext cx="1863660" cy="689584"/>
          </a:xfrm>
          <a:prstGeom prst="rect">
            <a:avLst/>
          </a:prstGeom>
        </p:spPr>
      </p:pic>
      <p:sp>
        <p:nvSpPr>
          <p:cNvPr id="9"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38052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 Orange outline">
    <p:spTree>
      <p:nvGrpSpPr>
        <p:cNvPr id="1" name=""/>
        <p:cNvGrpSpPr/>
        <p:nvPr/>
      </p:nvGrpSpPr>
      <p:grpSpPr>
        <a:xfrm>
          <a:off x="0" y="0"/>
          <a:ext cx="0" cy="0"/>
          <a:chOff x="0" y="0"/>
          <a:chExt cx="0" cy="0"/>
        </a:xfrm>
      </p:grpSpPr>
      <p:sp>
        <p:nvSpPr>
          <p:cNvPr id="4" name="Rectangle 3"/>
          <p:cNvSpPr/>
          <p:nvPr userDrawn="1"/>
        </p:nvSpPr>
        <p:spPr>
          <a:xfrm>
            <a:off x="1" y="0"/>
            <a:ext cx="9144000" cy="65230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864995"/>
            <a:ext cx="4056084" cy="1279462"/>
          </a:xfrm>
        </p:spPr>
        <p:txBody>
          <a:bodyPr>
            <a:normAutofit/>
          </a:bodyPr>
          <a:lstStyle>
            <a:lvl1pPr>
              <a:defRPr sz="2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3144457"/>
            <a:ext cx="4056084" cy="2928732"/>
          </a:xfrm>
        </p:spPr>
        <p:txBody>
          <a:bodyPr>
            <a:normAutofit/>
          </a:bodyPr>
          <a:lstStyle>
            <a:lvl1pPr marL="0" indent="0">
              <a:buNone/>
              <a:defRPr sz="2400">
                <a:solidFill>
                  <a:schemeClr val="bg1"/>
                </a:solidFill>
              </a:defRPr>
            </a:lvl1pPr>
            <a:lvl2pPr>
              <a:defRPr sz="2200">
                <a:solidFill>
                  <a:schemeClr val="tx1">
                    <a:lumMod val="75000"/>
                    <a:lumOff val="25000"/>
                  </a:schemeClr>
                </a:solidFill>
              </a:defRPr>
            </a:lvl2pPr>
            <a:lvl3pPr>
              <a:defRPr sz="2200">
                <a:solidFill>
                  <a:schemeClr val="tx1">
                    <a:lumMod val="75000"/>
                    <a:lumOff val="25000"/>
                  </a:schemeClr>
                </a:solidFill>
              </a:defRPr>
            </a:lvl3pPr>
            <a:lvl4pPr>
              <a:defRPr sz="2200">
                <a:solidFill>
                  <a:schemeClr val="tx1">
                    <a:lumMod val="75000"/>
                    <a:lumOff val="25000"/>
                  </a:schemeClr>
                </a:solidFill>
              </a:defRPr>
            </a:lvl4pPr>
            <a:lvl5pPr>
              <a:defRPr sz="2200">
                <a:solidFill>
                  <a:schemeClr val="tx1">
                    <a:lumMod val="75000"/>
                    <a:lumOff val="25000"/>
                  </a:schemeClr>
                </a:solidFill>
              </a:defRPr>
            </a:lvl5pPr>
          </a:lstStyle>
          <a:p>
            <a:pPr lvl="0"/>
            <a:r>
              <a:rPr lang="en-US"/>
              <a:t>Edit Master text styles</a:t>
            </a:r>
          </a:p>
        </p:txBody>
      </p:sp>
      <p:sp>
        <p:nvSpPr>
          <p:cNvPr id="7" name="Picture Placeholder 6"/>
          <p:cNvSpPr>
            <a:spLocks noGrp="1"/>
          </p:cNvSpPr>
          <p:nvPr>
            <p:ph type="pic" sz="quarter" idx="13" hasCustomPrompt="1"/>
          </p:nvPr>
        </p:nvSpPr>
        <p:spPr>
          <a:xfrm>
            <a:off x="4787264" y="-784860"/>
            <a:ext cx="5551170" cy="5551170"/>
          </a:xfrm>
          <a:prstGeom prst="ellipse">
            <a:avLst/>
          </a:prstGeom>
          <a:ln w="76200">
            <a:solidFill>
              <a:srgbClr val="D57E00"/>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85000"/>
                  </a:schemeClr>
                </a:solidFill>
                <a:latin typeface="Franklin Gothic Medium" panose="020B0603020102020204" pitchFamily="34" charset="0"/>
              </a:defRPr>
            </a:lvl1pPr>
          </a:lstStyle>
          <a:p>
            <a:r>
              <a:rPr lang="en-US" dirty="0"/>
              <a:t>Click to insert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466" y="384963"/>
            <a:ext cx="1863660" cy="689584"/>
          </a:xfrm>
          <a:prstGeom prst="rect">
            <a:avLst/>
          </a:prstGeom>
        </p:spPr>
      </p:pic>
      <p:sp>
        <p:nvSpPr>
          <p:cNvPr id="9"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644544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106"/>
              </a:lnSpc>
              <a:defRPr/>
            </a:lvl1pPr>
          </a:lstStyle>
          <a:p>
            <a:r>
              <a:rPr lang="en-US" dirty="0"/>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13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9584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90260" y="639070"/>
            <a:ext cx="7096540" cy="1042161"/>
          </a:xfrm>
        </p:spPr>
        <p:txBody>
          <a:bodyPr/>
          <a:lstStyle>
            <a:lvl1pPr>
              <a:defRPr>
                <a:latin typeface="+mn-lt"/>
              </a:defRPr>
            </a:lvl1pPr>
          </a:lstStyle>
          <a:p>
            <a:r>
              <a:rPr lang="en-US" dirty="0"/>
              <a:t>Click here to edit Master title style</a:t>
            </a:r>
          </a:p>
        </p:txBody>
      </p:sp>
      <p:sp>
        <p:nvSpPr>
          <p:cNvPr id="3" name="Content Placeholder 2"/>
          <p:cNvSpPr>
            <a:spLocks noGrp="1"/>
          </p:cNvSpPr>
          <p:nvPr>
            <p:ph idx="1"/>
          </p:nvPr>
        </p:nvSpPr>
        <p:spPr>
          <a:xfrm>
            <a:off x="1590260" y="2323780"/>
            <a:ext cx="7096539" cy="357512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319632" y="6471767"/>
            <a:ext cx="338554" cy="230832"/>
          </a:xfrm>
          <a:prstGeom prst="rect">
            <a:avLst/>
          </a:prstGeom>
          <a:noFill/>
        </p:spPr>
        <p:txBody>
          <a:bodyPr wrap="none" rtlCol="0">
            <a:spAutoFit/>
          </a:bodyPr>
          <a:lstStyle/>
          <a:p>
            <a:pPr algn="r"/>
            <a:fld id="{6E573D9E-240F-8F4F-893A-464506D1FF52}" type="slidenum">
              <a:rPr lang="en-US" sz="900" b="0" i="0" smtClean="0">
                <a:solidFill>
                  <a:srgbClr val="FFFFFF"/>
                </a:solidFill>
                <a:latin typeface="Gotham-Light"/>
                <a:cs typeface="Gotham-Light"/>
              </a:rPr>
              <a:pPr algn="r"/>
              <a:t>‹#›</a:t>
            </a:fld>
            <a:endParaRPr lang="en-US" sz="900" b="0" i="0" dirty="0">
              <a:solidFill>
                <a:srgbClr val="FFFFFF"/>
              </a:solidFill>
              <a:latin typeface="Gotham-Light"/>
              <a:cs typeface="Gotham-Light"/>
            </a:endParaRPr>
          </a:p>
        </p:txBody>
      </p:sp>
    </p:spTree>
    <p:extLst>
      <p:ext uri="{BB962C8B-B14F-4D97-AF65-F5344CB8AC3E}">
        <p14:creationId xmlns:p14="http://schemas.microsoft.com/office/powerpoint/2010/main" val="127643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Imag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1645229" y="537883"/>
            <a:ext cx="6400512" cy="388003"/>
          </a:xfrm>
        </p:spPr>
        <p:txBody>
          <a:bodyPr/>
          <a:lstStyle>
            <a:lvl1pPr>
              <a:defRPr sz="2545">
                <a:solidFill>
                  <a:srgbClr val="552346"/>
                </a:solidFill>
              </a:defRPr>
            </a:lvl1pPr>
          </a:lstStyle>
          <a:p>
            <a:r>
              <a:rPr lang="en-US"/>
              <a:t>Click to edit Master title style</a:t>
            </a:r>
            <a:endParaRPr lang="en-US" dirty="0"/>
          </a:p>
        </p:txBody>
      </p:sp>
      <p:sp>
        <p:nvSpPr>
          <p:cNvPr id="3" name="ClipArt Placeholder 2"/>
          <p:cNvSpPr>
            <a:spLocks noGrp="1"/>
          </p:cNvSpPr>
          <p:nvPr>
            <p:ph type="clipArt" sz="half" idx="1"/>
          </p:nvPr>
        </p:nvSpPr>
        <p:spPr>
          <a:xfrm>
            <a:off x="484909" y="1411942"/>
            <a:ext cx="8104909" cy="5177118"/>
          </a:xfrm>
          <a:prstGeom prst="rect">
            <a:avLst/>
          </a:prstGeom>
        </p:spPr>
        <p:txBody>
          <a:bodyPr/>
          <a:lstStyle>
            <a:lvl1pPr marL="0" indent="0">
              <a:buNone/>
              <a:defRPr/>
            </a:lvl1pPr>
          </a:lstStyle>
          <a:p>
            <a:pPr lvl="0"/>
            <a:r>
              <a:rPr lang="en-US" noProof="0"/>
              <a:t>Click icon to add clip art</a:t>
            </a:r>
            <a:endParaRPr lang="en-US" noProof="0" dirty="0"/>
          </a:p>
        </p:txBody>
      </p:sp>
    </p:spTree>
    <p:extLst>
      <p:ext uri="{BB962C8B-B14F-4D97-AF65-F5344CB8AC3E}">
        <p14:creationId xmlns:p14="http://schemas.microsoft.com/office/powerpoint/2010/main" val="3152850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Image only">
    <p:spTree>
      <p:nvGrpSpPr>
        <p:cNvPr id="1" name=""/>
        <p:cNvGrpSpPr/>
        <p:nvPr/>
      </p:nvGrpSpPr>
      <p:grpSpPr>
        <a:xfrm>
          <a:off x="0" y="0"/>
          <a:ext cx="0" cy="0"/>
          <a:chOff x="0" y="0"/>
          <a:chExt cx="0" cy="0"/>
        </a:xfrm>
      </p:grpSpPr>
      <p:sp>
        <p:nvSpPr>
          <p:cNvPr id="2" name="Title 1"/>
          <p:cNvSpPr>
            <a:spLocks noGrp="1"/>
          </p:cNvSpPr>
          <p:nvPr>
            <p:ph type="title"/>
          </p:nvPr>
        </p:nvSpPr>
        <p:spPr>
          <a:xfrm>
            <a:off x="1645229" y="537883"/>
            <a:ext cx="6400512" cy="388003"/>
          </a:xfrm>
        </p:spPr>
        <p:txBody>
          <a:bodyPr/>
          <a:lstStyle>
            <a:lvl1pPr>
              <a:defRPr sz="2545">
                <a:solidFill>
                  <a:srgbClr val="552346"/>
                </a:solidFill>
              </a:defRPr>
            </a:lvl1pPr>
          </a:lstStyle>
          <a:p>
            <a:r>
              <a:rPr lang="en-US"/>
              <a:t>Click to edit Master title style</a:t>
            </a:r>
            <a:endParaRPr lang="en-US" dirty="0"/>
          </a:p>
        </p:txBody>
      </p:sp>
      <p:sp>
        <p:nvSpPr>
          <p:cNvPr id="3" name="ClipArt Placeholder 2"/>
          <p:cNvSpPr>
            <a:spLocks noGrp="1"/>
          </p:cNvSpPr>
          <p:nvPr>
            <p:ph type="clipArt" sz="half" idx="1"/>
          </p:nvPr>
        </p:nvSpPr>
        <p:spPr>
          <a:xfrm>
            <a:off x="484909" y="1411942"/>
            <a:ext cx="8104909" cy="4572000"/>
          </a:xfrm>
          <a:prstGeom prst="rect">
            <a:avLst/>
          </a:prstGeom>
        </p:spPr>
        <p:txBody>
          <a:bodyPr/>
          <a:lstStyle>
            <a:lvl1pPr marL="0" indent="0">
              <a:buNone/>
              <a:defRPr/>
            </a:lvl1pPr>
          </a:lstStyle>
          <a:p>
            <a:pPr lvl="0"/>
            <a:r>
              <a:rPr lang="en-US" noProof="0"/>
              <a:t>Click icon to add clip art</a:t>
            </a:r>
            <a:endParaRPr lang="en-US" noProof="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5913" y="6494930"/>
            <a:ext cx="1702451" cy="161364"/>
          </a:xfrm>
          <a:prstGeom prst="rect">
            <a:avLst/>
          </a:prstGeom>
        </p:spPr>
      </p:pic>
    </p:spTree>
    <p:extLst>
      <p:ext uri="{BB962C8B-B14F-4D97-AF65-F5344CB8AC3E}">
        <p14:creationId xmlns:p14="http://schemas.microsoft.com/office/powerpoint/2010/main" val="131505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457200" y="1463040"/>
            <a:ext cx="8229600" cy="4681728"/>
          </a:xfrm>
        </p:spPr>
        <p:txBody>
          <a:bodyPr/>
          <a:lstStyle>
            <a:lvl2pPr>
              <a:spcBef>
                <a:spcPts val="600"/>
              </a:spcBef>
              <a:defRPr/>
            </a:lvl2pPr>
            <a:lvl3pPr>
              <a:spcBef>
                <a:spcPts val="600"/>
              </a:spcBef>
              <a:defRPr/>
            </a:lvl3pPr>
            <a:lvl4pPr>
              <a:spcBef>
                <a:spcPts val="600"/>
              </a:spcBef>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3"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4"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119740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52575"/>
            <a:ext cx="3886200" cy="463391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52575"/>
            <a:ext cx="3886200" cy="463391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6"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418052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Picture Placeholder 4"/>
          <p:cNvSpPr>
            <a:spLocks noGrp="1"/>
          </p:cNvSpPr>
          <p:nvPr>
            <p:ph type="pic" sz="quarter" idx="13" hasCustomPrompt="1"/>
          </p:nvPr>
        </p:nvSpPr>
        <p:spPr>
          <a:xfrm>
            <a:off x="628650" y="1726565"/>
            <a:ext cx="2388235" cy="2388235"/>
          </a:xfrm>
          <a:prstGeom prst="ellipse">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6" name="Content Placeholder 5"/>
          <p:cNvSpPr>
            <a:spLocks noGrp="1"/>
          </p:cNvSpPr>
          <p:nvPr>
            <p:ph sz="quarter" idx="14"/>
          </p:nvPr>
        </p:nvSpPr>
        <p:spPr>
          <a:xfrm>
            <a:off x="3394075" y="1566862"/>
            <a:ext cx="5121275" cy="46491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8"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158331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Picture Placeholder 4"/>
          <p:cNvSpPr>
            <a:spLocks noGrp="1"/>
          </p:cNvSpPr>
          <p:nvPr>
            <p:ph type="pic" sz="quarter" idx="13" hasCustomPrompt="1"/>
          </p:nvPr>
        </p:nvSpPr>
        <p:spPr>
          <a:xfrm>
            <a:off x="628650" y="1726565"/>
            <a:ext cx="2388235" cy="3405505"/>
          </a:xfrm>
          <a:custGeom>
            <a:avLst/>
            <a:gdLst>
              <a:gd name="connsiteX0" fmla="*/ 0 w 2388235"/>
              <a:gd name="connsiteY0" fmla="*/ 0 h 2388235"/>
              <a:gd name="connsiteX1" fmla="*/ 199018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837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35653 h 2388235"/>
              <a:gd name="connsiteX3" fmla="*/ 2388235 w 2388235"/>
              <a:gd name="connsiteY3" fmla="*/ 2388235 h 2388235"/>
              <a:gd name="connsiteX4" fmla="*/ 0 w 2388235"/>
              <a:gd name="connsiteY4" fmla="*/ 2388235 h 2388235"/>
              <a:gd name="connsiteX5" fmla="*/ 0 w 2388235"/>
              <a:gd name="connsiteY5" fmla="*/ 0 h 23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235" h="2388235">
                <a:moveTo>
                  <a:pt x="0" y="0"/>
                </a:moveTo>
                <a:lnTo>
                  <a:pt x="2150208" y="0"/>
                </a:lnTo>
                <a:cubicBezTo>
                  <a:pt x="2370043" y="0"/>
                  <a:pt x="2388235" y="15818"/>
                  <a:pt x="2388235" y="235653"/>
                </a:cubicBezTo>
                <a:lnTo>
                  <a:pt x="2388235" y="2388235"/>
                </a:lnTo>
                <a:lnTo>
                  <a:pt x="0" y="2388235"/>
                </a:lnTo>
                <a:lnTo>
                  <a:pt x="0" y="0"/>
                </a:lnTo>
                <a:close/>
              </a:path>
            </a:pathLst>
          </a:cu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6" name="Content Placeholder 5"/>
          <p:cNvSpPr>
            <a:spLocks noGrp="1"/>
          </p:cNvSpPr>
          <p:nvPr>
            <p:ph sz="quarter" idx="14"/>
          </p:nvPr>
        </p:nvSpPr>
        <p:spPr>
          <a:xfrm>
            <a:off x="3394075" y="1566863"/>
            <a:ext cx="5121275" cy="46588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8"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150370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Picture Placeholder 4"/>
          <p:cNvSpPr>
            <a:spLocks noGrp="1"/>
          </p:cNvSpPr>
          <p:nvPr>
            <p:ph type="pic" sz="quarter" idx="13" hasCustomPrompt="1"/>
          </p:nvPr>
        </p:nvSpPr>
        <p:spPr>
          <a:xfrm>
            <a:off x="640080" y="1577975"/>
            <a:ext cx="1450975" cy="1579993"/>
          </a:xfrm>
          <a:prstGeom prst="rect">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6" name="Picture Placeholder 4"/>
          <p:cNvSpPr>
            <a:spLocks noGrp="1"/>
          </p:cNvSpPr>
          <p:nvPr>
            <p:ph type="pic" sz="quarter" idx="14" hasCustomPrompt="1"/>
          </p:nvPr>
        </p:nvSpPr>
        <p:spPr>
          <a:xfrm>
            <a:off x="2186940" y="1577974"/>
            <a:ext cx="1450975" cy="1579993"/>
          </a:xfrm>
          <a:custGeom>
            <a:avLst/>
            <a:gdLst>
              <a:gd name="connsiteX0" fmla="*/ 0 w 2388235"/>
              <a:gd name="connsiteY0" fmla="*/ 0 h 2388235"/>
              <a:gd name="connsiteX1" fmla="*/ 199018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837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35653 h 2388235"/>
              <a:gd name="connsiteX3" fmla="*/ 2388235 w 2388235"/>
              <a:gd name="connsiteY3" fmla="*/ 2388235 h 2388235"/>
              <a:gd name="connsiteX4" fmla="*/ 0 w 2388235"/>
              <a:gd name="connsiteY4" fmla="*/ 2388235 h 2388235"/>
              <a:gd name="connsiteX5" fmla="*/ 0 w 2388235"/>
              <a:gd name="connsiteY5" fmla="*/ 0 h 23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235" h="2388235">
                <a:moveTo>
                  <a:pt x="0" y="0"/>
                </a:moveTo>
                <a:lnTo>
                  <a:pt x="2150208" y="0"/>
                </a:lnTo>
                <a:cubicBezTo>
                  <a:pt x="2370043" y="0"/>
                  <a:pt x="2388235" y="15818"/>
                  <a:pt x="2388235" y="235653"/>
                </a:cubicBezTo>
                <a:lnTo>
                  <a:pt x="2388235" y="2388235"/>
                </a:lnTo>
                <a:lnTo>
                  <a:pt x="0" y="2388235"/>
                </a:lnTo>
                <a:lnTo>
                  <a:pt x="0" y="0"/>
                </a:lnTo>
                <a:close/>
              </a:path>
            </a:pathLst>
          </a:cu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7" name="Picture Placeholder 4"/>
          <p:cNvSpPr>
            <a:spLocks noGrp="1"/>
          </p:cNvSpPr>
          <p:nvPr>
            <p:ph type="pic" sz="quarter" idx="15" hasCustomPrompt="1"/>
          </p:nvPr>
        </p:nvSpPr>
        <p:spPr>
          <a:xfrm>
            <a:off x="625793" y="3268980"/>
            <a:ext cx="1450975" cy="1581912"/>
          </a:xfrm>
          <a:prstGeom prst="rect">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8" name="Picture Placeholder 4"/>
          <p:cNvSpPr>
            <a:spLocks noGrp="1"/>
          </p:cNvSpPr>
          <p:nvPr>
            <p:ph type="pic" sz="quarter" idx="16" hasCustomPrompt="1"/>
          </p:nvPr>
        </p:nvSpPr>
        <p:spPr>
          <a:xfrm>
            <a:off x="2186940" y="3268979"/>
            <a:ext cx="1450975" cy="1581912"/>
          </a:xfrm>
          <a:prstGeom prst="rect">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11" name="Content Placeholder 10"/>
          <p:cNvSpPr>
            <a:spLocks noGrp="1"/>
          </p:cNvSpPr>
          <p:nvPr>
            <p:ph sz="quarter" idx="17"/>
          </p:nvPr>
        </p:nvSpPr>
        <p:spPr>
          <a:xfrm>
            <a:off x="3978275" y="1566863"/>
            <a:ext cx="4537075" cy="46296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218314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5" name="Text Placeholder 2"/>
          <p:cNvSpPr>
            <a:spLocks noGrp="1"/>
          </p:cNvSpPr>
          <p:nvPr>
            <p:ph type="body" idx="1"/>
          </p:nvPr>
        </p:nvSpPr>
        <p:spPr>
          <a:xfrm>
            <a:off x="629842" y="1557338"/>
            <a:ext cx="3868340" cy="823912"/>
          </a:xfrm>
        </p:spPr>
        <p:txBody>
          <a:bodyPr anchor="b"/>
          <a:lstStyle>
            <a:lvl1pPr marL="0" indent="0">
              <a:buNone/>
              <a:defRPr sz="2400" b="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p:cNvSpPr>
            <a:spLocks noGrp="1"/>
          </p:cNvSpPr>
          <p:nvPr>
            <p:ph sz="half" idx="2"/>
          </p:nvPr>
        </p:nvSpPr>
        <p:spPr>
          <a:xfrm>
            <a:off x="629842" y="2381250"/>
            <a:ext cx="3868340" cy="380841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4"/>
          <p:cNvSpPr>
            <a:spLocks noGrp="1"/>
          </p:cNvSpPr>
          <p:nvPr>
            <p:ph type="body" sz="quarter" idx="3"/>
          </p:nvPr>
        </p:nvSpPr>
        <p:spPr>
          <a:xfrm>
            <a:off x="4629150" y="1557338"/>
            <a:ext cx="3887391" cy="823912"/>
          </a:xfrm>
        </p:spPr>
        <p:txBody>
          <a:bodyPr anchor="b"/>
          <a:lstStyle>
            <a:lvl1pPr marL="0" indent="0">
              <a:buNone/>
              <a:defRPr sz="2400" b="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p:cNvSpPr>
            <a:spLocks noGrp="1"/>
          </p:cNvSpPr>
          <p:nvPr>
            <p:ph sz="quarter" idx="4"/>
          </p:nvPr>
        </p:nvSpPr>
        <p:spPr>
          <a:xfrm>
            <a:off x="4629150" y="2381250"/>
            <a:ext cx="3887391" cy="380841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20"/>
          <p:cNvSpPr>
            <a:spLocks noGrp="1"/>
          </p:cNvSpPr>
          <p:nvPr>
            <p:ph type="sldNum" sz="quarter" idx="10"/>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11"/>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287716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4"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412658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0" y="0"/>
            <a:ext cx="9144000" cy="653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5"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
        <p:nvSpPr>
          <p:cNvPr id="6" name="Round Single Corner Rectangle 3"/>
          <p:cNvSpPr/>
          <p:nvPr userDrawn="1"/>
        </p:nvSpPr>
        <p:spPr>
          <a:xfrm flipH="1" flipV="1">
            <a:off x="8079753" y="-2"/>
            <a:ext cx="1064246" cy="397469"/>
          </a:xfrm>
          <a:custGeom>
            <a:avLst/>
            <a:gdLst>
              <a:gd name="connsiteX0" fmla="*/ 0 w 1257300"/>
              <a:gd name="connsiteY0" fmla="*/ 0 h 397469"/>
              <a:gd name="connsiteX1" fmla="*/ 1191054 w 1257300"/>
              <a:gd name="connsiteY1" fmla="*/ 0 h 397469"/>
              <a:gd name="connsiteX2" fmla="*/ 1257300 w 1257300"/>
              <a:gd name="connsiteY2" fmla="*/ 66246 h 397469"/>
              <a:gd name="connsiteX3" fmla="*/ 1257300 w 1257300"/>
              <a:gd name="connsiteY3" fmla="*/ 397469 h 397469"/>
              <a:gd name="connsiteX4" fmla="*/ 0 w 1257300"/>
              <a:gd name="connsiteY4" fmla="*/ 397469 h 397469"/>
              <a:gd name="connsiteX5" fmla="*/ 0 w 1257300"/>
              <a:gd name="connsiteY5" fmla="*/ 0 h 397469"/>
              <a:gd name="connsiteX0" fmla="*/ 0 w 1257300"/>
              <a:gd name="connsiteY0" fmla="*/ 0 h 397469"/>
              <a:gd name="connsiteX1" fmla="*/ 1203545 w 1257300"/>
              <a:gd name="connsiteY1" fmla="*/ 0 h 397469"/>
              <a:gd name="connsiteX2" fmla="*/ 1257300 w 1257300"/>
              <a:gd name="connsiteY2" fmla="*/ 66246 h 397469"/>
              <a:gd name="connsiteX3" fmla="*/ 1257300 w 1257300"/>
              <a:gd name="connsiteY3" fmla="*/ 397469 h 397469"/>
              <a:gd name="connsiteX4" fmla="*/ 0 w 1257300"/>
              <a:gd name="connsiteY4" fmla="*/ 397469 h 397469"/>
              <a:gd name="connsiteX5" fmla="*/ 0 w 1257300"/>
              <a:gd name="connsiteY5" fmla="*/ 0 h 397469"/>
              <a:gd name="connsiteX0" fmla="*/ 0 w 1257300"/>
              <a:gd name="connsiteY0" fmla="*/ 0 h 397469"/>
              <a:gd name="connsiteX1" fmla="*/ 1203545 w 1257300"/>
              <a:gd name="connsiteY1" fmla="*/ 0 h 397469"/>
              <a:gd name="connsiteX2" fmla="*/ 1257300 w 1257300"/>
              <a:gd name="connsiteY2" fmla="*/ 51256 h 397469"/>
              <a:gd name="connsiteX3" fmla="*/ 1257300 w 1257300"/>
              <a:gd name="connsiteY3" fmla="*/ 397469 h 397469"/>
              <a:gd name="connsiteX4" fmla="*/ 0 w 1257300"/>
              <a:gd name="connsiteY4" fmla="*/ 397469 h 397469"/>
              <a:gd name="connsiteX5" fmla="*/ 0 w 1257300"/>
              <a:gd name="connsiteY5" fmla="*/ 0 h 39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300" h="397469">
                <a:moveTo>
                  <a:pt x="0" y="0"/>
                </a:moveTo>
                <a:lnTo>
                  <a:pt x="1203545" y="0"/>
                </a:lnTo>
                <a:cubicBezTo>
                  <a:pt x="1240132" y="0"/>
                  <a:pt x="1257300" y="14669"/>
                  <a:pt x="1257300" y="51256"/>
                </a:cubicBezTo>
                <a:lnTo>
                  <a:pt x="1257300" y="397469"/>
                </a:lnTo>
                <a:lnTo>
                  <a:pt x="0" y="3974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5003" y="39136"/>
            <a:ext cx="863109" cy="319193"/>
          </a:xfrm>
          <a:prstGeom prst="rect">
            <a:avLst/>
          </a:prstGeom>
        </p:spPr>
      </p:pic>
    </p:spTree>
    <p:extLst>
      <p:ext uri="{BB962C8B-B14F-4D97-AF65-F5344CB8AC3E}">
        <p14:creationId xmlns:p14="http://schemas.microsoft.com/office/powerpoint/2010/main" val="323747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6583680"/>
            <a:ext cx="9144000" cy="274320"/>
          </a:xfrm>
          <a:prstGeom prst="rect">
            <a:avLst/>
          </a:prstGeom>
          <a:gradFill>
            <a:gsLst>
              <a:gs pos="0">
                <a:srgbClr val="00234E"/>
              </a:gs>
              <a:gs pos="100000">
                <a:srgbClr val="0034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9144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2" name="Title Placeholder 1"/>
          <p:cNvSpPr>
            <a:spLocks noGrp="1"/>
          </p:cNvSpPr>
          <p:nvPr>
            <p:ph type="title"/>
          </p:nvPr>
        </p:nvSpPr>
        <p:spPr>
          <a:xfrm>
            <a:off x="500189" y="154379"/>
            <a:ext cx="6506178" cy="967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63040"/>
            <a:ext cx="8229600" cy="4681728"/>
          </a:xfrm>
          <a:prstGeom prst="rect">
            <a:avLst/>
          </a:prstGeom>
        </p:spPr>
        <p:txBody>
          <a:bodyPr vert="horz" lIns="91440" tIns="45720" rIns="91440" bIns="45720" rtlCol="0">
            <a:normAutofit/>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0" y="1161288"/>
            <a:ext cx="9144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544005"/>
            <a:ext cx="9144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ound Single Corner Rectangle 3"/>
          <p:cNvSpPr/>
          <p:nvPr userDrawn="1"/>
        </p:nvSpPr>
        <p:spPr>
          <a:xfrm flipH="1" flipV="1">
            <a:off x="8079753" y="-2"/>
            <a:ext cx="1064246" cy="397469"/>
          </a:xfrm>
          <a:custGeom>
            <a:avLst/>
            <a:gdLst>
              <a:gd name="connsiteX0" fmla="*/ 0 w 1257300"/>
              <a:gd name="connsiteY0" fmla="*/ 0 h 397469"/>
              <a:gd name="connsiteX1" fmla="*/ 1191054 w 1257300"/>
              <a:gd name="connsiteY1" fmla="*/ 0 h 397469"/>
              <a:gd name="connsiteX2" fmla="*/ 1257300 w 1257300"/>
              <a:gd name="connsiteY2" fmla="*/ 66246 h 397469"/>
              <a:gd name="connsiteX3" fmla="*/ 1257300 w 1257300"/>
              <a:gd name="connsiteY3" fmla="*/ 397469 h 397469"/>
              <a:gd name="connsiteX4" fmla="*/ 0 w 1257300"/>
              <a:gd name="connsiteY4" fmla="*/ 397469 h 397469"/>
              <a:gd name="connsiteX5" fmla="*/ 0 w 1257300"/>
              <a:gd name="connsiteY5" fmla="*/ 0 h 397469"/>
              <a:gd name="connsiteX0" fmla="*/ 0 w 1257300"/>
              <a:gd name="connsiteY0" fmla="*/ 0 h 397469"/>
              <a:gd name="connsiteX1" fmla="*/ 1203545 w 1257300"/>
              <a:gd name="connsiteY1" fmla="*/ 0 h 397469"/>
              <a:gd name="connsiteX2" fmla="*/ 1257300 w 1257300"/>
              <a:gd name="connsiteY2" fmla="*/ 66246 h 397469"/>
              <a:gd name="connsiteX3" fmla="*/ 1257300 w 1257300"/>
              <a:gd name="connsiteY3" fmla="*/ 397469 h 397469"/>
              <a:gd name="connsiteX4" fmla="*/ 0 w 1257300"/>
              <a:gd name="connsiteY4" fmla="*/ 397469 h 397469"/>
              <a:gd name="connsiteX5" fmla="*/ 0 w 1257300"/>
              <a:gd name="connsiteY5" fmla="*/ 0 h 397469"/>
              <a:gd name="connsiteX0" fmla="*/ 0 w 1257300"/>
              <a:gd name="connsiteY0" fmla="*/ 0 h 397469"/>
              <a:gd name="connsiteX1" fmla="*/ 1203545 w 1257300"/>
              <a:gd name="connsiteY1" fmla="*/ 0 h 397469"/>
              <a:gd name="connsiteX2" fmla="*/ 1257300 w 1257300"/>
              <a:gd name="connsiteY2" fmla="*/ 51256 h 397469"/>
              <a:gd name="connsiteX3" fmla="*/ 1257300 w 1257300"/>
              <a:gd name="connsiteY3" fmla="*/ 397469 h 397469"/>
              <a:gd name="connsiteX4" fmla="*/ 0 w 1257300"/>
              <a:gd name="connsiteY4" fmla="*/ 397469 h 397469"/>
              <a:gd name="connsiteX5" fmla="*/ 0 w 1257300"/>
              <a:gd name="connsiteY5" fmla="*/ 0 h 39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300" h="397469">
                <a:moveTo>
                  <a:pt x="0" y="0"/>
                </a:moveTo>
                <a:lnTo>
                  <a:pt x="1203545" y="0"/>
                </a:lnTo>
                <a:cubicBezTo>
                  <a:pt x="1240132" y="0"/>
                  <a:pt x="1257300" y="14669"/>
                  <a:pt x="1257300" y="51256"/>
                </a:cubicBezTo>
                <a:lnTo>
                  <a:pt x="1257300" y="397469"/>
                </a:lnTo>
                <a:lnTo>
                  <a:pt x="0" y="3974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175003" y="39136"/>
            <a:ext cx="863109" cy="319193"/>
          </a:xfrm>
          <a:prstGeom prst="rect">
            <a:avLst/>
          </a:prstGeom>
        </p:spPr>
      </p:pic>
      <p:sp>
        <p:nvSpPr>
          <p:cNvPr id="21" name="Slide Number Placeholder 20"/>
          <p:cNvSpPr>
            <a:spLocks noGrp="1"/>
          </p:cNvSpPr>
          <p:nvPr>
            <p:ph type="sldNum" sz="quarter" idx="4"/>
          </p:nvPr>
        </p:nvSpPr>
        <p:spPr>
          <a:xfrm>
            <a:off x="6629400" y="6523049"/>
            <a:ext cx="20574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22" name="Footer Placeholder 21"/>
          <p:cNvSpPr>
            <a:spLocks noGrp="1"/>
          </p:cNvSpPr>
          <p:nvPr>
            <p:ph type="ftr" sz="quarter" idx="3"/>
          </p:nvPr>
        </p:nvSpPr>
        <p:spPr>
          <a:xfrm>
            <a:off x="457200" y="6523049"/>
            <a:ext cx="30861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endParaRPr lang="en-US" dirty="0"/>
          </a:p>
        </p:txBody>
      </p:sp>
    </p:spTree>
    <p:extLst>
      <p:ext uri="{BB962C8B-B14F-4D97-AF65-F5344CB8AC3E}">
        <p14:creationId xmlns:p14="http://schemas.microsoft.com/office/powerpoint/2010/main" val="1829579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7" r:id="rId4"/>
    <p:sldLayoutId id="2147483678" r:id="rId5"/>
    <p:sldLayoutId id="2147483679" r:id="rId6"/>
    <p:sldLayoutId id="2147483674" r:id="rId7"/>
    <p:sldLayoutId id="2147483666" r:id="rId8"/>
    <p:sldLayoutId id="2147483680" r:id="rId9"/>
    <p:sldLayoutId id="2147483673" r:id="rId10"/>
    <p:sldLayoutId id="2147483675" r:id="rId11"/>
    <p:sldLayoutId id="2147483676" r:id="rId12"/>
    <p:sldLayoutId id="2147483681" r:id="rId13"/>
    <p:sldLayoutId id="2147483682" r:id="rId14"/>
    <p:sldLayoutId id="2147483683" r:id="rId15"/>
    <p:sldLayoutId id="2147483684" r:id="rId16"/>
    <p:sldLayoutId id="2147483685" r:id="rId17"/>
  </p:sldLayoutIdLst>
  <p:hf hdr="0" dt="0"/>
  <p:txStyles>
    <p:titleStyle>
      <a:lvl1pPr algn="l" defTabSz="914400" rtl="0" eaLnBrk="1" latinLnBrk="0" hangingPunct="1">
        <a:lnSpc>
          <a:spcPct val="90000"/>
        </a:lnSpc>
        <a:spcBef>
          <a:spcPct val="0"/>
        </a:spcBef>
        <a:buNone/>
        <a:defRPr sz="2800" kern="1200">
          <a:solidFill>
            <a:schemeClr val="accent6"/>
          </a:solidFill>
          <a:latin typeface="Franklin Gothic Medium" panose="020B0603020102020204" pitchFamily="34" charset="0"/>
          <a:ea typeface="+mj-ea"/>
          <a:cs typeface="+mj-cs"/>
        </a:defRPr>
      </a:lvl1pPr>
    </p:titleStyle>
    <p:bodyStyle>
      <a:lvl1pPr marL="274320" indent="-274320" algn="l" defTabSz="914400" rtl="0" eaLnBrk="1" latinLnBrk="0" hangingPunct="1">
        <a:lnSpc>
          <a:spcPct val="100000"/>
        </a:lnSpc>
        <a:spcBef>
          <a:spcPts val="1000"/>
        </a:spcBef>
        <a:spcAft>
          <a:spcPts val="0"/>
        </a:spcAft>
        <a:buClr>
          <a:schemeClr val="tx2"/>
        </a:buClr>
        <a:buFont typeface="Franklin Gothic Book" panose="020B0503020102020204" pitchFamily="34" charset="0"/>
        <a:buChar char="•"/>
        <a:defRPr sz="23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200"/>
        </a:spcBef>
        <a:buClr>
          <a:schemeClr val="accent5"/>
        </a:buClr>
        <a:buFont typeface="Franklin Gothic Book" panose="020B0503020102020204" pitchFamily="34" charset="0"/>
        <a:buChar char="▪"/>
        <a:defRPr sz="2100" kern="1200" baseline="0">
          <a:solidFill>
            <a:schemeClr val="tx1"/>
          </a:solidFill>
          <a:latin typeface="Franklin Gothic Book" panose="020B0503020102020204" pitchFamily="34" charset="0"/>
          <a:ea typeface="+mn-ea"/>
          <a:cs typeface="+mn-cs"/>
        </a:defRPr>
      </a:lvl2pPr>
      <a:lvl3pPr marL="1143000" indent="-182880" algn="l" defTabSz="914400" rtl="0" eaLnBrk="1" latinLnBrk="0" hangingPunct="1">
        <a:lnSpc>
          <a:spcPct val="90000"/>
        </a:lnSpc>
        <a:spcBef>
          <a:spcPts val="200"/>
        </a:spcBef>
        <a:buClr>
          <a:schemeClr val="accent5"/>
        </a:buClr>
        <a:buFont typeface="Franklin Gothic Book" panose="020B0503020102020204" pitchFamily="34" charset="0"/>
        <a:buChar char="–"/>
        <a:defRPr sz="1800" kern="1200" baseline="0">
          <a:solidFill>
            <a:schemeClr val="tx1"/>
          </a:solidFill>
          <a:latin typeface="Franklin Gothic Book" panose="020B0503020102020204" pitchFamily="34" charset="0"/>
          <a:ea typeface="+mn-ea"/>
          <a:cs typeface="+mn-cs"/>
        </a:defRPr>
      </a:lvl3pPr>
      <a:lvl4pPr marL="1600200" indent="-182880" algn="l" defTabSz="914400" rtl="0" eaLnBrk="1" latinLnBrk="0" hangingPunct="1">
        <a:lnSpc>
          <a:spcPct val="90000"/>
        </a:lnSpc>
        <a:spcBef>
          <a:spcPts val="200"/>
        </a:spcBef>
        <a:buClr>
          <a:schemeClr val="accent5"/>
        </a:buClr>
        <a:buFont typeface="Franklin Gothic Book" panose="020B05030201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75000"/>
              <a:lumOff val="2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Lessons Learned from 25 Years of High-Resolution Site Characterization</a:t>
            </a:r>
          </a:p>
        </p:txBody>
      </p:sp>
      <p:pic>
        <p:nvPicPr>
          <p:cNvPr id="11" name="Picture Placeholder 10"/>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17548" b="17548"/>
          <a:stretch>
            <a:fillRect/>
          </a:stretch>
        </p:blipFill>
        <p:spPr/>
      </p:pic>
      <p:sp>
        <p:nvSpPr>
          <p:cNvPr id="5" name="Slide Number Placeholder 4"/>
          <p:cNvSpPr>
            <a:spLocks noGrp="1"/>
          </p:cNvSpPr>
          <p:nvPr>
            <p:ph type="sldNum" sz="quarter" idx="4"/>
          </p:nvPr>
        </p:nvSpPr>
        <p:spPr>
          <a:xfrm>
            <a:off x="6885462" y="6525716"/>
            <a:ext cx="1801338" cy="332284"/>
          </a:xfrm>
        </p:spPr>
        <p:txBody>
          <a:bodyPr/>
          <a:lstStyle/>
          <a:p>
            <a:fld id="{4E546745-A3BB-48FF-93A2-7A23F74E5EC3}" type="slidenum">
              <a:rPr lang="en-US" smtClean="0"/>
              <a:t>1</a:t>
            </a:fld>
            <a:endParaRPr lang="en-US"/>
          </a:p>
        </p:txBody>
      </p:sp>
      <p:sp>
        <p:nvSpPr>
          <p:cNvPr id="6" name="Footer Placeholder 5"/>
          <p:cNvSpPr>
            <a:spLocks noGrp="1"/>
          </p:cNvSpPr>
          <p:nvPr>
            <p:ph type="ftr" sz="quarter" idx="3"/>
          </p:nvPr>
        </p:nvSpPr>
        <p:spPr/>
        <p:txBody>
          <a:bodyPr/>
          <a:lstStyle/>
          <a:p>
            <a:endParaRPr lang="en-US" dirty="0"/>
          </a:p>
        </p:txBody>
      </p:sp>
      <p:sp>
        <p:nvSpPr>
          <p:cNvPr id="9" name="Content Placeholder 2"/>
          <p:cNvSpPr txBox="1">
            <a:spLocks/>
          </p:cNvSpPr>
          <p:nvPr/>
        </p:nvSpPr>
        <p:spPr>
          <a:xfrm>
            <a:off x="628650" y="3301944"/>
            <a:ext cx="4056084" cy="292873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Clr>
                <a:schemeClr val="tx2"/>
              </a:buClr>
              <a:buFont typeface="Franklin Gothic Book" panose="020B0503020102020204" pitchFamily="34" charset="0"/>
              <a:buNone/>
              <a:defRPr sz="2400" kern="1200" baseline="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200"/>
              </a:spcBef>
              <a:buClr>
                <a:schemeClr val="accent5"/>
              </a:buClr>
              <a:buFont typeface="Franklin Gothic Book" panose="020B0503020102020204" pitchFamily="34" charset="0"/>
              <a:buChar char="▪"/>
              <a:defRPr sz="2200" kern="1200" baseline="0">
                <a:solidFill>
                  <a:schemeClr val="tx1">
                    <a:lumMod val="75000"/>
                    <a:lumOff val="25000"/>
                  </a:schemeClr>
                </a:solidFill>
                <a:latin typeface="Franklin Gothic Book" panose="020B0503020102020204" pitchFamily="34" charset="0"/>
                <a:ea typeface="+mn-ea"/>
                <a:cs typeface="+mn-cs"/>
              </a:defRPr>
            </a:lvl2pPr>
            <a:lvl3pPr marL="1143000" indent="-182880" algn="l" defTabSz="914400" rtl="0" eaLnBrk="1" latinLnBrk="0" hangingPunct="1">
              <a:lnSpc>
                <a:spcPct val="90000"/>
              </a:lnSpc>
              <a:spcBef>
                <a:spcPts val="200"/>
              </a:spcBef>
              <a:buClr>
                <a:schemeClr val="accent5"/>
              </a:buClr>
              <a:buFont typeface="Franklin Gothic Book" panose="020B0503020102020204" pitchFamily="34" charset="0"/>
              <a:buChar char="–"/>
              <a:defRPr sz="2200" kern="1200" baseline="0">
                <a:solidFill>
                  <a:schemeClr val="tx1">
                    <a:lumMod val="75000"/>
                    <a:lumOff val="25000"/>
                  </a:schemeClr>
                </a:solidFill>
                <a:latin typeface="Franklin Gothic Book" panose="020B0503020102020204" pitchFamily="34" charset="0"/>
                <a:ea typeface="+mn-ea"/>
                <a:cs typeface="+mn-cs"/>
              </a:defRPr>
            </a:lvl3pPr>
            <a:lvl4pPr marL="1600200" indent="-182880" algn="l" defTabSz="914400" rtl="0" eaLnBrk="1" latinLnBrk="0" hangingPunct="1">
              <a:lnSpc>
                <a:spcPct val="90000"/>
              </a:lnSpc>
              <a:spcBef>
                <a:spcPts val="200"/>
              </a:spcBef>
              <a:buClr>
                <a:schemeClr val="accent5"/>
              </a:buClr>
              <a:buFont typeface="Franklin Gothic Book" panose="020B0503020102020204" pitchFamily="34" charset="0"/>
              <a:buChar char="–"/>
              <a:defRPr sz="2200" kern="1200" baseline="0">
                <a:solidFill>
                  <a:schemeClr val="tx1">
                    <a:lumMod val="75000"/>
                    <a:lumOff val="25000"/>
                  </a:schemeClr>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baseline="0">
                <a:solidFill>
                  <a:schemeClr val="tx1">
                    <a:lumMod val="75000"/>
                    <a:lumOff val="2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Seth Pitkin</a:t>
            </a:r>
          </a:p>
          <a:p>
            <a:endParaRPr lang="en-US" dirty="0"/>
          </a:p>
          <a:p>
            <a:r>
              <a:rPr lang="en-US" sz="2000" b="1" i="1" dirty="0"/>
              <a:t>Conference on Remediation of Chlorinated and Recalcitrant Compounds – Palm Springs, 2018</a:t>
            </a:r>
            <a:endParaRPr lang="en-US" sz="2000" i="1" dirty="0"/>
          </a:p>
        </p:txBody>
      </p:sp>
    </p:spTree>
    <p:extLst>
      <p:ext uri="{BB962C8B-B14F-4D97-AF65-F5344CB8AC3E}">
        <p14:creationId xmlns:p14="http://schemas.microsoft.com/office/powerpoint/2010/main" val="2090479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1002" y="0"/>
            <a:ext cx="8414661" cy="1042161"/>
          </a:xfrm>
        </p:spPr>
        <p:txBody>
          <a:bodyPr>
            <a:noAutofit/>
          </a:bodyPr>
          <a:lstStyle/>
          <a:p>
            <a:r>
              <a:rPr lang="en-US" sz="2800" dirty="0"/>
              <a:t>Site Complexity, Data Needs and Technological Sophistication</a:t>
            </a: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7766" y="1213345"/>
            <a:ext cx="5675495" cy="5263943"/>
          </a:xfrm>
          <a:prstGeom prst="rect">
            <a:avLst/>
          </a:prstGeom>
        </p:spPr>
      </p:pic>
      <p:sp>
        <p:nvSpPr>
          <p:cNvPr id="4" name="TextBox 3"/>
          <p:cNvSpPr txBox="1"/>
          <p:nvPr/>
        </p:nvSpPr>
        <p:spPr bwMode="gray">
          <a:xfrm>
            <a:off x="-17083" y="6166630"/>
            <a:ext cx="2701083" cy="410895"/>
          </a:xfrm>
          <a:prstGeom prst="rect">
            <a:avLst/>
          </a:prstGeom>
          <a:noFill/>
          <a:ln>
            <a:noFill/>
          </a:ln>
        </p:spPr>
        <p:txBody>
          <a:bodyPr wrap="square" lIns="0" tIns="0" rIns="0" bIns="0" rtlCol="0" anchor="ctr" anchorCtr="0">
            <a:noAutofit/>
          </a:bodyPr>
          <a:lstStyle/>
          <a:p>
            <a:pPr algn="ctr"/>
            <a:r>
              <a:rPr lang="en-US" sz="1200" dirty="0">
                <a:solidFill>
                  <a:schemeClr val="tx1"/>
                </a:solidFill>
              </a:rPr>
              <a:t>Adapted from Fred Payne – ARCADIS</a:t>
            </a:r>
          </a:p>
        </p:txBody>
      </p:sp>
      <p:sp>
        <p:nvSpPr>
          <p:cNvPr id="2" name="TextBox 1"/>
          <p:cNvSpPr txBox="1"/>
          <p:nvPr/>
        </p:nvSpPr>
        <p:spPr>
          <a:xfrm>
            <a:off x="6926580" y="3176866"/>
            <a:ext cx="1508760" cy="400110"/>
          </a:xfrm>
          <a:prstGeom prst="rect">
            <a:avLst/>
          </a:prstGeom>
          <a:noFill/>
        </p:spPr>
        <p:txBody>
          <a:bodyPr wrap="square" rtlCol="0">
            <a:spAutoFit/>
          </a:bodyPr>
          <a:lstStyle/>
          <a:p>
            <a:r>
              <a:rPr lang="en-US" sz="2000" dirty="0">
                <a:solidFill>
                  <a:srgbClr val="164D64"/>
                </a:solidFill>
                <a:latin typeface="+mj-lt"/>
                <a:ea typeface="+mj-ea"/>
                <a:cs typeface="Gotham-Bold"/>
              </a:rPr>
              <a:t>Complex</a:t>
            </a:r>
          </a:p>
        </p:txBody>
      </p:sp>
      <p:sp>
        <p:nvSpPr>
          <p:cNvPr id="6" name="TextBox 5"/>
          <p:cNvSpPr txBox="1"/>
          <p:nvPr/>
        </p:nvSpPr>
        <p:spPr>
          <a:xfrm>
            <a:off x="855686" y="3158578"/>
            <a:ext cx="1508760" cy="400110"/>
          </a:xfrm>
          <a:prstGeom prst="rect">
            <a:avLst/>
          </a:prstGeom>
          <a:noFill/>
        </p:spPr>
        <p:txBody>
          <a:bodyPr wrap="square" rtlCol="0">
            <a:spAutoFit/>
          </a:bodyPr>
          <a:lstStyle/>
          <a:p>
            <a:r>
              <a:rPr lang="en-US" sz="2000" dirty="0">
                <a:solidFill>
                  <a:srgbClr val="164D64"/>
                </a:solidFill>
                <a:latin typeface="+mj-lt"/>
                <a:ea typeface="+mj-ea"/>
                <a:cs typeface="Gotham-Bold"/>
              </a:rPr>
              <a:t>“Simple”</a:t>
            </a:r>
          </a:p>
        </p:txBody>
      </p:sp>
    </p:spTree>
    <p:extLst>
      <p:ext uri="{BB962C8B-B14F-4D97-AF65-F5344CB8AC3E}">
        <p14:creationId xmlns:p14="http://schemas.microsoft.com/office/powerpoint/2010/main" val="3726085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43976" y="223111"/>
            <a:ext cx="5148032" cy="638535"/>
          </a:xfrm>
        </p:spPr>
        <p:txBody>
          <a:bodyPr/>
          <a:lstStyle/>
          <a:p>
            <a:r>
              <a:rPr lang="en-US" dirty="0"/>
              <a:t>HRSC is More than Just Tools</a:t>
            </a:r>
          </a:p>
        </p:txBody>
      </p:sp>
      <p:sp>
        <p:nvSpPr>
          <p:cNvPr id="5" name="Content Placeholder 4"/>
          <p:cNvSpPr>
            <a:spLocks noGrp="1"/>
          </p:cNvSpPr>
          <p:nvPr>
            <p:ph type="body" idx="1"/>
          </p:nvPr>
        </p:nvSpPr>
        <p:spPr>
          <a:xfrm>
            <a:off x="333034" y="1476246"/>
            <a:ext cx="8035251" cy="4770543"/>
          </a:xfrm>
        </p:spPr>
        <p:txBody>
          <a:bodyPr>
            <a:normAutofit fontScale="77500" lnSpcReduction="20000"/>
          </a:bodyPr>
          <a:lstStyle/>
          <a:p>
            <a:r>
              <a:rPr lang="en-US" dirty="0"/>
              <a:t>Incorporation of major paradigms into CSM (e.g.)</a:t>
            </a:r>
          </a:p>
          <a:p>
            <a:pPr lvl="1"/>
            <a:r>
              <a:rPr lang="en-US" dirty="0"/>
              <a:t>Heterogeneity and Anisotropy</a:t>
            </a:r>
          </a:p>
          <a:p>
            <a:pPr lvl="1"/>
            <a:r>
              <a:rPr lang="en-US" dirty="0"/>
              <a:t>Awareness of spatial structures of key variables</a:t>
            </a:r>
          </a:p>
          <a:p>
            <a:pPr lvl="1"/>
            <a:r>
              <a:rPr lang="en-US" dirty="0"/>
              <a:t>DNAPL</a:t>
            </a:r>
          </a:p>
          <a:p>
            <a:pPr lvl="1"/>
            <a:r>
              <a:rPr lang="en-US" dirty="0"/>
              <a:t>Weak Transverse Dispersion</a:t>
            </a:r>
          </a:p>
          <a:p>
            <a:pPr lvl="1"/>
            <a:r>
              <a:rPr lang="en-US" dirty="0"/>
              <a:t>Matrix diffusion/back diffusion</a:t>
            </a:r>
          </a:p>
          <a:p>
            <a:pPr lvl="1"/>
            <a:r>
              <a:rPr lang="en-US" dirty="0"/>
              <a:t>Incorporation of geologic interpretation (</a:t>
            </a:r>
            <a:r>
              <a:rPr lang="en-US" dirty="0" err="1"/>
              <a:t>e.g.,sequence</a:t>
            </a:r>
            <a:r>
              <a:rPr lang="en-US" dirty="0"/>
              <a:t> stratigraphy) in CSMs to provide framework for flow systems</a:t>
            </a:r>
          </a:p>
          <a:p>
            <a:r>
              <a:rPr lang="en-US" dirty="0"/>
              <a:t>Collaborative use of tools</a:t>
            </a:r>
          </a:p>
          <a:p>
            <a:pPr lvl="1"/>
            <a:r>
              <a:rPr lang="en-US" dirty="0"/>
              <a:t>Direct sensing for screening, NAPL detection (LIF, not MIP)</a:t>
            </a:r>
          </a:p>
          <a:p>
            <a:pPr lvl="1"/>
            <a:r>
              <a:rPr lang="en-US" dirty="0"/>
              <a:t>Groundwater/</a:t>
            </a:r>
            <a:r>
              <a:rPr lang="en-US" dirty="0" err="1"/>
              <a:t>hydrostratigraphy</a:t>
            </a:r>
            <a:r>
              <a:rPr lang="en-US" dirty="0"/>
              <a:t> profiling in permeable zones</a:t>
            </a:r>
          </a:p>
          <a:p>
            <a:pPr lvl="1"/>
            <a:r>
              <a:rPr lang="en-US" dirty="0"/>
              <a:t>Soil coring and sub core profiling for </a:t>
            </a:r>
            <a:r>
              <a:rPr lang="en-US" dirty="0" err="1"/>
              <a:t>aquitard</a:t>
            </a:r>
            <a:r>
              <a:rPr lang="en-US" dirty="0"/>
              <a:t>/low K material</a:t>
            </a:r>
          </a:p>
          <a:p>
            <a:pPr lvl="1"/>
            <a:r>
              <a:rPr lang="en-US" dirty="0"/>
              <a:t>On site analytical chemistry</a:t>
            </a:r>
          </a:p>
          <a:p>
            <a:r>
              <a:rPr lang="en-US" dirty="0"/>
              <a:t>Transects</a:t>
            </a:r>
          </a:p>
          <a:p>
            <a:r>
              <a:rPr lang="en-US" dirty="0"/>
              <a:t>Incorporation of the Triad Approach principles</a:t>
            </a:r>
          </a:p>
          <a:p>
            <a:pPr lvl="1"/>
            <a:r>
              <a:rPr lang="en-US" dirty="0"/>
              <a:t>Dynamic work Strategies</a:t>
            </a:r>
          </a:p>
          <a:p>
            <a:pPr lvl="1"/>
            <a:r>
              <a:rPr lang="en-US" dirty="0"/>
              <a:t>Real-time data</a:t>
            </a:r>
          </a:p>
          <a:p>
            <a:pPr lvl="1"/>
            <a:r>
              <a:rPr lang="en-US" dirty="0"/>
              <a:t>Collaborative Data</a:t>
            </a:r>
          </a:p>
          <a:p>
            <a:endParaRPr lang="en-US" dirty="0"/>
          </a:p>
        </p:txBody>
      </p:sp>
    </p:spTree>
    <p:extLst>
      <p:ext uri="{BB962C8B-B14F-4D97-AF65-F5344CB8AC3E}">
        <p14:creationId xmlns:p14="http://schemas.microsoft.com/office/powerpoint/2010/main" val="103413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Circle: Hollow 11"/>
          <p:cNvSpPr/>
          <p:nvPr/>
        </p:nvSpPr>
        <p:spPr>
          <a:xfrm>
            <a:off x="809129" y="1"/>
            <a:ext cx="7437249" cy="6742810"/>
          </a:xfrm>
          <a:prstGeom prst="donut">
            <a:avLst/>
          </a:prstGeom>
          <a:solidFill>
            <a:schemeClr val="accent1">
              <a:alpha val="28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793" y="0"/>
            <a:ext cx="1279883" cy="1806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26"/>
          <p:cNvPicPr>
            <a:picLocks noChangeAspect="1" noChangeArrowheads="1"/>
          </p:cNvPicPr>
          <p:nvPr/>
        </p:nvPicPr>
        <p:blipFill rotWithShape="1">
          <a:blip r:embed="rId3" cstate="print">
            <a:lum bright="-12000" contrast="18000"/>
            <a:extLst>
              <a:ext uri="{28A0092B-C50C-407E-A947-70E740481C1C}">
                <a14:useLocalDpi xmlns:a14="http://schemas.microsoft.com/office/drawing/2010/main" val="0"/>
              </a:ext>
            </a:extLst>
          </a:blip>
          <a:srcRect l="4706" t="3140" r="16525"/>
          <a:stretch/>
        </p:blipFill>
        <p:spPr bwMode="auto">
          <a:xfrm>
            <a:off x="6590524" y="1225577"/>
            <a:ext cx="1827871" cy="16857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45944" y="3691040"/>
            <a:ext cx="2812264" cy="1930846"/>
          </a:xfrm>
          <a:prstGeom prst="rect">
            <a:avLst/>
          </a:prstGeom>
        </p:spPr>
      </p:pic>
      <p:sp>
        <p:nvSpPr>
          <p:cNvPr id="8" name="TextBox 7"/>
          <p:cNvSpPr txBox="1"/>
          <p:nvPr/>
        </p:nvSpPr>
        <p:spPr>
          <a:xfrm>
            <a:off x="4148598" y="1712289"/>
            <a:ext cx="2441926" cy="338554"/>
          </a:xfrm>
          <a:prstGeom prst="rect">
            <a:avLst/>
          </a:prstGeom>
          <a:noFill/>
        </p:spPr>
        <p:txBody>
          <a:bodyPr wrap="square" rtlCol="0">
            <a:spAutoFit/>
          </a:bodyPr>
          <a:lstStyle/>
          <a:p>
            <a:r>
              <a:rPr lang="en-US" sz="1600" dirty="0"/>
              <a:t>Screening methods</a:t>
            </a:r>
          </a:p>
        </p:txBody>
      </p:sp>
      <p:sp>
        <p:nvSpPr>
          <p:cNvPr id="9" name="TextBox 8"/>
          <p:cNvSpPr txBox="1"/>
          <p:nvPr/>
        </p:nvSpPr>
        <p:spPr>
          <a:xfrm>
            <a:off x="6236516" y="634839"/>
            <a:ext cx="2535888" cy="584775"/>
          </a:xfrm>
          <a:prstGeom prst="rect">
            <a:avLst/>
          </a:prstGeom>
          <a:noFill/>
        </p:spPr>
        <p:txBody>
          <a:bodyPr wrap="square" rtlCol="0">
            <a:spAutoFit/>
          </a:bodyPr>
          <a:lstStyle/>
          <a:p>
            <a:r>
              <a:rPr lang="en-US" sz="1600" dirty="0"/>
              <a:t>Definitive Vertical Profiling and Injection logging</a:t>
            </a:r>
          </a:p>
        </p:txBody>
      </p:sp>
      <p:sp>
        <p:nvSpPr>
          <p:cNvPr id="10" name="TextBox 9"/>
          <p:cNvSpPr txBox="1"/>
          <p:nvPr/>
        </p:nvSpPr>
        <p:spPr>
          <a:xfrm>
            <a:off x="6245944" y="3389765"/>
            <a:ext cx="2922442" cy="338554"/>
          </a:xfrm>
          <a:prstGeom prst="rect">
            <a:avLst/>
          </a:prstGeom>
          <a:noFill/>
        </p:spPr>
        <p:txBody>
          <a:bodyPr wrap="square" rtlCol="0">
            <a:spAutoFit/>
          </a:bodyPr>
          <a:lstStyle/>
          <a:p>
            <a:r>
              <a:rPr lang="en-US" sz="1600" dirty="0"/>
              <a:t>Saturated Soil Core Profiling</a:t>
            </a: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27290" y="4500415"/>
            <a:ext cx="3072710" cy="1941596"/>
          </a:xfrm>
          <a:prstGeom prst="rect">
            <a:avLst/>
          </a:prstGeom>
        </p:spPr>
      </p:pic>
      <p:pic>
        <p:nvPicPr>
          <p:cNvPr id="13" name="Picture 12"/>
          <p:cNvPicPr>
            <a:picLocks noChangeAspect="1"/>
          </p:cNvPicPr>
          <p:nvPr/>
        </p:nvPicPr>
        <p:blipFill rotWithShape="1">
          <a:blip r:embed="rId8"/>
          <a:srcRect l="6741" t="9964" r="13046" b="18738"/>
          <a:stretch/>
        </p:blipFill>
        <p:spPr>
          <a:xfrm>
            <a:off x="3579972" y="5316346"/>
            <a:ext cx="2286000" cy="1426464"/>
          </a:xfrm>
          <a:prstGeom prst="rect">
            <a:avLst/>
          </a:prstGeom>
        </p:spPr>
      </p:pic>
      <p:sp>
        <p:nvSpPr>
          <p:cNvPr id="14" name="TextBox 13"/>
          <p:cNvSpPr txBox="1"/>
          <p:nvPr/>
        </p:nvSpPr>
        <p:spPr>
          <a:xfrm>
            <a:off x="3446362" y="4990392"/>
            <a:ext cx="2790154" cy="338554"/>
          </a:xfrm>
          <a:prstGeom prst="rect">
            <a:avLst/>
          </a:prstGeom>
          <a:noFill/>
        </p:spPr>
        <p:txBody>
          <a:bodyPr wrap="square" rtlCol="0">
            <a:spAutoFit/>
          </a:bodyPr>
          <a:lstStyle/>
          <a:p>
            <a:r>
              <a:rPr lang="en-US" sz="1600" dirty="0"/>
              <a:t>Onsite Analytical Chemistry</a:t>
            </a:r>
          </a:p>
        </p:txBody>
      </p:sp>
      <p:sp>
        <p:nvSpPr>
          <p:cNvPr id="15" name="TextBox 14"/>
          <p:cNvSpPr txBox="1"/>
          <p:nvPr/>
        </p:nvSpPr>
        <p:spPr>
          <a:xfrm>
            <a:off x="196287" y="6385380"/>
            <a:ext cx="2934716" cy="338554"/>
          </a:xfrm>
          <a:prstGeom prst="rect">
            <a:avLst/>
          </a:prstGeom>
          <a:noFill/>
        </p:spPr>
        <p:txBody>
          <a:bodyPr wrap="square" rtlCol="0">
            <a:spAutoFit/>
          </a:bodyPr>
          <a:lstStyle/>
          <a:p>
            <a:r>
              <a:rPr lang="en-US" sz="1600" dirty="0"/>
              <a:t>Geological Depositional Model</a:t>
            </a:r>
          </a:p>
        </p:txBody>
      </p:sp>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583111" y="2541785"/>
            <a:ext cx="2299736" cy="1719072"/>
          </a:xfrm>
          <a:prstGeom prst="rect">
            <a:avLst/>
          </a:prstGeom>
        </p:spPr>
      </p:pic>
      <p:pic>
        <p:nvPicPr>
          <p:cNvPr id="17" name="Picture 16"/>
          <p:cNvPicPr>
            <a:picLocks noChangeAspect="1"/>
          </p:cNvPicPr>
          <p:nvPr/>
        </p:nvPicPr>
        <p:blipFill>
          <a:blip r:embed="rId10"/>
          <a:stretch>
            <a:fillRect/>
          </a:stretch>
        </p:blipFill>
        <p:spPr>
          <a:xfrm>
            <a:off x="1323609" y="485791"/>
            <a:ext cx="2189226" cy="1606892"/>
          </a:xfrm>
          <a:prstGeom prst="rect">
            <a:avLst/>
          </a:prstGeom>
        </p:spPr>
      </p:pic>
      <p:sp>
        <p:nvSpPr>
          <p:cNvPr id="18" name="TextBox 17"/>
          <p:cNvSpPr txBox="1"/>
          <p:nvPr/>
        </p:nvSpPr>
        <p:spPr>
          <a:xfrm>
            <a:off x="1453400" y="191587"/>
            <a:ext cx="2790154" cy="338554"/>
          </a:xfrm>
          <a:prstGeom prst="rect">
            <a:avLst/>
          </a:prstGeom>
          <a:noFill/>
        </p:spPr>
        <p:txBody>
          <a:bodyPr wrap="square" rtlCol="0">
            <a:spAutoFit/>
          </a:bodyPr>
          <a:lstStyle/>
          <a:p>
            <a:r>
              <a:rPr lang="en-US" sz="1600" dirty="0"/>
              <a:t>Multilevel Monitoring</a:t>
            </a:r>
          </a:p>
        </p:txBody>
      </p:sp>
      <p:sp>
        <p:nvSpPr>
          <p:cNvPr id="22" name="TextBox 21"/>
          <p:cNvSpPr txBox="1"/>
          <p:nvPr/>
        </p:nvSpPr>
        <p:spPr>
          <a:xfrm>
            <a:off x="500468" y="4097818"/>
            <a:ext cx="2790154" cy="338554"/>
          </a:xfrm>
          <a:prstGeom prst="rect">
            <a:avLst/>
          </a:prstGeom>
          <a:noFill/>
        </p:spPr>
        <p:txBody>
          <a:bodyPr wrap="square" rtlCol="0">
            <a:spAutoFit/>
          </a:bodyPr>
          <a:lstStyle/>
          <a:p>
            <a:r>
              <a:rPr lang="en-US" sz="1600" dirty="0"/>
              <a:t>Mass Flux Assessment</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0216" y="2146911"/>
            <a:ext cx="2238300" cy="2289461"/>
          </a:xfrm>
          <a:prstGeom prst="rect">
            <a:avLst/>
          </a:prstGeom>
        </p:spPr>
      </p:pic>
    </p:spTree>
    <p:extLst>
      <p:ext uri="{BB962C8B-B14F-4D97-AF65-F5344CB8AC3E}">
        <p14:creationId xmlns:p14="http://schemas.microsoft.com/office/powerpoint/2010/main" val="3045595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189" y="154379"/>
            <a:ext cx="6506178" cy="659353"/>
          </a:xfrm>
        </p:spPr>
        <p:txBody>
          <a:bodyPr/>
          <a:lstStyle/>
          <a:p>
            <a:r>
              <a:rPr lang="en-US" dirty="0"/>
              <a:t>Commonly Used Tools</a:t>
            </a:r>
          </a:p>
        </p:txBody>
      </p:sp>
      <p:sp>
        <p:nvSpPr>
          <p:cNvPr id="5" name="Text Placeholder 4"/>
          <p:cNvSpPr>
            <a:spLocks noGrp="1"/>
          </p:cNvSpPr>
          <p:nvPr>
            <p:ph type="body" idx="1"/>
          </p:nvPr>
        </p:nvSpPr>
        <p:spPr>
          <a:xfrm>
            <a:off x="0" y="1323474"/>
            <a:ext cx="5264984" cy="5534526"/>
          </a:xfrm>
        </p:spPr>
        <p:txBody>
          <a:bodyPr>
            <a:normAutofit fontScale="85000" lnSpcReduction="20000"/>
          </a:bodyPr>
          <a:lstStyle/>
          <a:p>
            <a:r>
              <a:rPr lang="en-US" dirty="0"/>
              <a:t>Direct Sensing</a:t>
            </a:r>
          </a:p>
          <a:p>
            <a:pPr lvl="1"/>
            <a:r>
              <a:rPr lang="en-US" dirty="0"/>
              <a:t>MIP, </a:t>
            </a:r>
            <a:r>
              <a:rPr lang="en-US" dirty="0" err="1"/>
              <a:t>MiHPT</a:t>
            </a:r>
            <a:r>
              <a:rPr lang="en-US" dirty="0"/>
              <a:t>, low level MIP (screening)</a:t>
            </a:r>
          </a:p>
          <a:p>
            <a:pPr lvl="1"/>
            <a:r>
              <a:rPr lang="en-US" dirty="0"/>
              <a:t>NAPL </a:t>
            </a:r>
            <a:r>
              <a:rPr lang="en-US" dirty="0" err="1"/>
              <a:t>Fluoresence</a:t>
            </a:r>
            <a:r>
              <a:rPr lang="en-US" dirty="0"/>
              <a:t> Probes </a:t>
            </a:r>
          </a:p>
          <a:p>
            <a:pPr lvl="2"/>
            <a:r>
              <a:rPr lang="en-US" dirty="0"/>
              <a:t>LIF </a:t>
            </a:r>
          </a:p>
          <a:p>
            <a:pPr lvl="3"/>
            <a:r>
              <a:rPr lang="en-US" dirty="0"/>
              <a:t>UVOST (aromatic compound NAPLs Fuels)</a:t>
            </a:r>
          </a:p>
          <a:p>
            <a:pPr lvl="3"/>
            <a:r>
              <a:rPr lang="en-US" dirty="0" err="1"/>
              <a:t>TarGOST</a:t>
            </a:r>
            <a:r>
              <a:rPr lang="en-US" dirty="0"/>
              <a:t> (</a:t>
            </a:r>
            <a:r>
              <a:rPr lang="en-US" dirty="0" err="1"/>
              <a:t>polyaromatic</a:t>
            </a:r>
            <a:r>
              <a:rPr lang="en-US" dirty="0"/>
              <a:t> compound NAPLs Coal tar, creosote)</a:t>
            </a:r>
          </a:p>
          <a:p>
            <a:pPr lvl="3"/>
            <a:r>
              <a:rPr lang="en-US" dirty="0"/>
              <a:t>Dye-LIF (Chlorinated NAPLs PCE TCE </a:t>
            </a:r>
            <a:r>
              <a:rPr lang="en-US" dirty="0" err="1"/>
              <a:t>etc</a:t>
            </a:r>
            <a:r>
              <a:rPr lang="en-US" dirty="0"/>
              <a:t>)</a:t>
            </a:r>
          </a:p>
          <a:p>
            <a:pPr lvl="2"/>
            <a:r>
              <a:rPr lang="en-US" dirty="0" err="1"/>
              <a:t>Geoprobe</a:t>
            </a:r>
            <a:r>
              <a:rPr lang="en-US" dirty="0"/>
              <a:t> – Optical Interface Probe (OIP)</a:t>
            </a:r>
          </a:p>
          <a:p>
            <a:pPr lvl="1"/>
            <a:r>
              <a:rPr lang="en-US" dirty="0"/>
              <a:t>Injection Logging (HPT, </a:t>
            </a:r>
            <a:r>
              <a:rPr lang="en-US" dirty="0" err="1"/>
              <a:t>Waterloo</a:t>
            </a:r>
            <a:r>
              <a:rPr lang="en-US" baseline="30000" dirty="0" err="1"/>
              <a:t>APS</a:t>
            </a:r>
            <a:r>
              <a:rPr lang="en-US" dirty="0"/>
              <a:t>)</a:t>
            </a:r>
          </a:p>
          <a:p>
            <a:r>
              <a:rPr lang="en-US" dirty="0"/>
              <a:t>Definitive Tools</a:t>
            </a:r>
          </a:p>
          <a:p>
            <a:pPr lvl="1"/>
            <a:r>
              <a:rPr lang="en-US" dirty="0" err="1"/>
              <a:t>Waterloo</a:t>
            </a:r>
            <a:r>
              <a:rPr lang="en-US" baseline="30000" dirty="0" err="1"/>
              <a:t>APS</a:t>
            </a:r>
            <a:r>
              <a:rPr lang="en-US" dirty="0"/>
              <a:t> with I</a:t>
            </a:r>
            <a:r>
              <a:rPr lang="en-US" baseline="-25000" dirty="0"/>
              <a:t>K </a:t>
            </a:r>
          </a:p>
          <a:p>
            <a:pPr lvl="1"/>
            <a:r>
              <a:rPr lang="en-US" dirty="0"/>
              <a:t>HPT-GW</a:t>
            </a:r>
          </a:p>
          <a:p>
            <a:pPr lvl="1"/>
            <a:r>
              <a:rPr lang="en-US" dirty="0"/>
              <a:t>On Site Laboratory</a:t>
            </a:r>
          </a:p>
          <a:p>
            <a:pPr lvl="1"/>
            <a:r>
              <a:rPr lang="en-US" dirty="0"/>
              <a:t>High Res. Soil Core Profiling in Aquitard Materials</a:t>
            </a:r>
          </a:p>
          <a:p>
            <a:r>
              <a:rPr lang="en-US" dirty="0"/>
              <a:t>High Resolution Piezocone (K values)</a:t>
            </a:r>
          </a:p>
          <a:p>
            <a:r>
              <a:rPr lang="en-US" dirty="0"/>
              <a:t>CPT (inferred Stratigraphy)</a:t>
            </a:r>
          </a:p>
          <a:p>
            <a:r>
              <a:rPr lang="en-US" dirty="0"/>
              <a:t>Coming Soon?</a:t>
            </a:r>
          </a:p>
          <a:p>
            <a:pPr lvl="1"/>
            <a:r>
              <a:rPr lang="en-US" dirty="0"/>
              <a:t>Nuclear Magnetic Resonance?</a:t>
            </a:r>
          </a:p>
          <a:p>
            <a:pPr marL="0" indent="0">
              <a:buNone/>
            </a:pPr>
            <a:endParaRPr lang="en-US" dirty="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754" r="1591"/>
          <a:stretch/>
        </p:blipFill>
        <p:spPr>
          <a:xfrm>
            <a:off x="5264984" y="2506133"/>
            <a:ext cx="3552025" cy="2888192"/>
          </a:xfrm>
          <a:prstGeom prst="rect">
            <a:avLst/>
          </a:prstGeom>
        </p:spPr>
      </p:pic>
    </p:spTree>
    <p:extLst>
      <p:ext uri="{BB962C8B-B14F-4D97-AF65-F5344CB8AC3E}">
        <p14:creationId xmlns:p14="http://schemas.microsoft.com/office/powerpoint/2010/main" val="1511369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98" y="-158854"/>
            <a:ext cx="7275095" cy="1042161"/>
          </a:xfrm>
        </p:spPr>
        <p:txBody>
          <a:bodyPr>
            <a:normAutofit/>
          </a:bodyPr>
          <a:lstStyle/>
          <a:p>
            <a:r>
              <a:rPr lang="en-US" sz="3200" dirty="0"/>
              <a:t>Nuclear Magnetic </a:t>
            </a:r>
            <a:r>
              <a:rPr lang="en-US" sz="3600" dirty="0"/>
              <a:t>Resonance</a:t>
            </a:r>
            <a:r>
              <a:rPr lang="en-US" sz="3200" dirty="0"/>
              <a:t>?</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016" y="3497523"/>
            <a:ext cx="4563979" cy="2799004"/>
          </a:xfrm>
          <a:prstGeom prst="rect">
            <a:avLst/>
          </a:prstGeom>
        </p:spPr>
      </p:pic>
      <p:sp>
        <p:nvSpPr>
          <p:cNvPr id="5" name="Rectangle 4"/>
          <p:cNvSpPr/>
          <p:nvPr/>
        </p:nvSpPr>
        <p:spPr>
          <a:xfrm>
            <a:off x="294598" y="1351414"/>
            <a:ext cx="4739397" cy="2308324"/>
          </a:xfrm>
          <a:prstGeom prst="rect">
            <a:avLst/>
          </a:prstGeom>
        </p:spPr>
        <p:txBody>
          <a:bodyPr wrap="square">
            <a:spAutoFit/>
          </a:bodyPr>
          <a:lstStyle/>
          <a:p>
            <a:pPr>
              <a:buFont typeface="Arial" panose="020B0604020202020204" pitchFamily="34" charset="0"/>
              <a:buChar char="•"/>
            </a:pPr>
            <a:r>
              <a:rPr lang="en-US" dirty="0"/>
              <a:t>Detection and quantification of hydrocarbons</a:t>
            </a:r>
          </a:p>
          <a:p>
            <a:pPr>
              <a:buFont typeface="Arial" panose="020B0604020202020204" pitchFamily="34" charset="0"/>
              <a:buChar char="•"/>
            </a:pPr>
            <a:r>
              <a:rPr lang="en-US" dirty="0"/>
              <a:t> Precise determination of porosity and water content</a:t>
            </a:r>
          </a:p>
          <a:p>
            <a:pPr>
              <a:buFont typeface="Arial" panose="020B0604020202020204" pitchFamily="34" charset="0"/>
              <a:buChar char="•"/>
            </a:pPr>
            <a:r>
              <a:rPr lang="en-US" dirty="0"/>
              <a:t> Estimation of permeability, mobile/bound water fraction, pore-size distributions</a:t>
            </a:r>
          </a:p>
          <a:p>
            <a:pPr>
              <a:buFont typeface="Arial" panose="020B0604020202020204" pitchFamily="34" charset="0"/>
              <a:buChar char="•"/>
            </a:pPr>
            <a:r>
              <a:rPr lang="en-US" dirty="0"/>
              <a:t> Sensitivity to geometric and geochemical pore-scale properties</a:t>
            </a:r>
          </a:p>
          <a:p>
            <a:endParaRPr lang="en-US"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2211" y="2784041"/>
            <a:ext cx="4491789" cy="3839657"/>
          </a:xfrm>
          <a:prstGeom prst="rect">
            <a:avLst/>
          </a:prstGeom>
        </p:spPr>
      </p:pic>
      <p:pic>
        <p:nvPicPr>
          <p:cNvPr id="3" name="Picture 2"/>
          <p:cNvPicPr>
            <a:picLocks noChangeAspect="1"/>
          </p:cNvPicPr>
          <p:nvPr/>
        </p:nvPicPr>
        <p:blipFill>
          <a:blip r:embed="rId4"/>
          <a:stretch>
            <a:fillRect/>
          </a:stretch>
        </p:blipFill>
        <p:spPr>
          <a:xfrm>
            <a:off x="5244494" y="1210478"/>
            <a:ext cx="3505200" cy="1714500"/>
          </a:xfrm>
          <a:prstGeom prst="rect">
            <a:avLst/>
          </a:prstGeom>
        </p:spPr>
      </p:pic>
    </p:spTree>
    <p:extLst>
      <p:ext uri="{BB962C8B-B14F-4D97-AF65-F5344CB8AC3E}">
        <p14:creationId xmlns:p14="http://schemas.microsoft.com/office/powerpoint/2010/main" val="549523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84728" y="474749"/>
            <a:ext cx="8132330" cy="496012"/>
          </a:xfrm>
        </p:spPr>
        <p:txBody>
          <a:bodyPr>
            <a:normAutofit fontScale="90000"/>
          </a:bodyPr>
          <a:lstStyle/>
          <a:p>
            <a:r>
              <a:rPr lang="en-US" sz="3600" dirty="0"/>
              <a:t>Post-Remedy Investigation Northern England</a:t>
            </a:r>
          </a:p>
        </p:txBody>
      </p:sp>
      <p:pic>
        <p:nvPicPr>
          <p:cNvPr id="41987" name="Picture 3" descr="Manchester England Animation_resca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28" y="2023341"/>
            <a:ext cx="8773103" cy="381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4"/>
          <p:cNvSpPr>
            <a:spLocks noChangeShapeType="1"/>
          </p:cNvSpPr>
          <p:nvPr/>
        </p:nvSpPr>
        <p:spPr bwMode="auto">
          <a:xfrm>
            <a:off x="2978727" y="6689148"/>
            <a:ext cx="0" cy="241155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80932" tIns="40466" rIns="80932" bIns="40466"/>
          <a:lstStyle/>
          <a:p>
            <a:endParaRPr lang="en-US" sz="1636" dirty="0"/>
          </a:p>
        </p:txBody>
      </p:sp>
      <p:sp>
        <p:nvSpPr>
          <p:cNvPr id="108549" name="Oval 5"/>
          <p:cNvSpPr>
            <a:spLocks noChangeArrowheads="1"/>
          </p:cNvSpPr>
          <p:nvPr/>
        </p:nvSpPr>
        <p:spPr bwMode="auto">
          <a:xfrm>
            <a:off x="1524000" y="4863523"/>
            <a:ext cx="1246909" cy="391103"/>
          </a:xfrm>
          <a:prstGeom prst="ellipse">
            <a:avLst/>
          </a:prstGeom>
          <a:solidFill>
            <a:schemeClr val="bg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0932" tIns="40466" rIns="80932" bIns="40466" anchor="ctr"/>
          <a:lstStyle/>
          <a:p>
            <a:endParaRPr lang="en-US" sz="1636" dirty="0"/>
          </a:p>
        </p:txBody>
      </p:sp>
      <p:pic>
        <p:nvPicPr>
          <p:cNvPr id="108550" name="Picture 6" descr="Manchester_England_Animation_rescaled_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1103" y="2957080"/>
            <a:ext cx="5209886" cy="227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Manchester_England_Animation_rescaled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1103" y="1642341"/>
            <a:ext cx="6655955" cy="322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8" descr="Manchester_England_Animation_rescaled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8841" y="2599171"/>
            <a:ext cx="5243080" cy="213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939637" y="2450523"/>
            <a:ext cx="4225636" cy="2477944"/>
            <a:chOff x="1344" y="1728"/>
            <a:chExt cx="2928" cy="1824"/>
          </a:xfrm>
        </p:grpSpPr>
        <p:sp>
          <p:nvSpPr>
            <p:cNvPr id="41994" name="Line 11"/>
            <p:cNvSpPr>
              <a:spLocks noChangeShapeType="1"/>
            </p:cNvSpPr>
            <p:nvPr/>
          </p:nvSpPr>
          <p:spPr bwMode="auto">
            <a:xfrm flipH="1">
              <a:off x="1344" y="2880"/>
              <a:ext cx="720" cy="144"/>
            </a:xfrm>
            <a:prstGeom prst="line">
              <a:avLst/>
            </a:prstGeom>
            <a:noFill/>
            <a:ln w="31750">
              <a:solidFill>
                <a:srgbClr val="000080"/>
              </a:solidFill>
              <a:round/>
              <a:headEnd/>
              <a:tailEnd type="triangle" w="lg" len="med"/>
            </a:ln>
            <a:extLst>
              <a:ext uri="{909E8E84-426E-40DD-AFC4-6F175D3DCCD1}">
                <a14:hiddenFill xmlns:a14="http://schemas.microsoft.com/office/drawing/2010/main">
                  <a:noFill/>
                </a14:hiddenFill>
              </a:ext>
            </a:extLst>
          </p:spPr>
          <p:txBody>
            <a:bodyPr lIns="80932" tIns="40466" rIns="80932" bIns="40466"/>
            <a:lstStyle/>
            <a:p>
              <a:endParaRPr lang="en-US" sz="1636" dirty="0"/>
            </a:p>
          </p:txBody>
        </p:sp>
        <p:sp>
          <p:nvSpPr>
            <p:cNvPr id="41995" name="Line 12"/>
            <p:cNvSpPr>
              <a:spLocks noChangeShapeType="1"/>
            </p:cNvSpPr>
            <p:nvPr/>
          </p:nvSpPr>
          <p:spPr bwMode="auto">
            <a:xfrm flipV="1">
              <a:off x="3552" y="2544"/>
              <a:ext cx="720" cy="48"/>
            </a:xfrm>
            <a:prstGeom prst="line">
              <a:avLst/>
            </a:prstGeom>
            <a:noFill/>
            <a:ln w="31750">
              <a:solidFill>
                <a:srgbClr val="000080"/>
              </a:solidFill>
              <a:round/>
              <a:headEnd/>
              <a:tailEnd type="triangle" w="lg" len="med"/>
            </a:ln>
            <a:extLst>
              <a:ext uri="{909E8E84-426E-40DD-AFC4-6F175D3DCCD1}">
                <a14:hiddenFill xmlns:a14="http://schemas.microsoft.com/office/drawing/2010/main">
                  <a:noFill/>
                </a14:hiddenFill>
              </a:ext>
            </a:extLst>
          </p:spPr>
          <p:txBody>
            <a:bodyPr lIns="80932" tIns="40466" rIns="80932" bIns="40466"/>
            <a:lstStyle/>
            <a:p>
              <a:endParaRPr lang="en-US" sz="1636" dirty="0"/>
            </a:p>
          </p:txBody>
        </p:sp>
        <p:pic>
          <p:nvPicPr>
            <p:cNvPr id="41996" name="Picture 13" descr="100_0129"/>
            <p:cNvPicPr>
              <a:picLocks noChangeAspect="1" noChangeArrowheads="1"/>
            </p:cNvPicPr>
            <p:nvPr/>
          </p:nvPicPr>
          <p:blipFill>
            <a:blip r:embed="rId6" cstate="print">
              <a:extLst>
                <a:ext uri="{28A0092B-C50C-407E-A947-70E740481C1C}">
                  <a14:useLocalDpi xmlns:a14="http://schemas.microsoft.com/office/drawing/2010/main" val="0"/>
                </a:ext>
              </a:extLst>
            </a:blip>
            <a:srcRect l="28371" t="7855" r="28371" b="14510"/>
            <a:stretch>
              <a:fillRect/>
            </a:stretch>
          </p:blipFill>
          <p:spPr bwMode="auto">
            <a:xfrm>
              <a:off x="2112" y="1728"/>
              <a:ext cx="1355"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3915" y="6191490"/>
            <a:ext cx="1454727" cy="33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10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64" y="690690"/>
            <a:ext cx="7845136" cy="376245"/>
          </a:xfrm>
        </p:spPr>
        <p:txBody>
          <a:bodyPr>
            <a:noAutofit/>
          </a:bodyPr>
          <a:lstStyle/>
          <a:p>
            <a:r>
              <a:rPr lang="en-US" sz="3200" dirty="0">
                <a:solidFill>
                  <a:schemeClr val="accent6"/>
                </a:solidFill>
                <a:latin typeface="+mn-lt"/>
              </a:rPr>
              <a:t>Estimated Relative Mass Flux Distribution  on </a:t>
            </a:r>
            <a:r>
              <a:rPr lang="en-US" sz="3200" dirty="0" err="1">
                <a:solidFill>
                  <a:schemeClr val="accent6"/>
                </a:solidFill>
                <a:latin typeface="+mn-lt"/>
              </a:rPr>
              <a:t>Waterloo</a:t>
            </a:r>
            <a:r>
              <a:rPr lang="en-US" sz="3200" baseline="30000" dirty="0" err="1">
                <a:solidFill>
                  <a:schemeClr val="accent6"/>
                </a:solidFill>
                <a:latin typeface="+mn-lt"/>
              </a:rPr>
              <a:t>APS</a:t>
            </a:r>
            <a:r>
              <a:rPr lang="en-US" sz="3200" dirty="0">
                <a:solidFill>
                  <a:schemeClr val="accent6"/>
                </a:solidFill>
                <a:latin typeface="+mn-lt"/>
              </a:rPr>
              <a:t> Transects </a:t>
            </a:r>
          </a:p>
        </p:txBody>
      </p:sp>
      <p:sp>
        <p:nvSpPr>
          <p:cNvPr id="5" name="TextBox 4"/>
          <p:cNvSpPr txBox="1"/>
          <p:nvPr/>
        </p:nvSpPr>
        <p:spPr bwMode="auto">
          <a:xfrm>
            <a:off x="752579" y="1628188"/>
            <a:ext cx="8243455" cy="4732065"/>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207820" indent="-207820" defTabSz="901998">
              <a:lnSpc>
                <a:spcPts val="2727"/>
              </a:lnSpc>
              <a:spcAft>
                <a:spcPts val="909"/>
              </a:spcAft>
              <a:buClr>
                <a:srgbClr val="552346"/>
              </a:buClr>
              <a:buSzPct val="130000"/>
              <a:buFont typeface="Wingdings" pitchFamily="2" charset="2"/>
              <a:buChar char="§"/>
            </a:pPr>
            <a:r>
              <a:rPr lang="en-US" sz="2182" b="1" dirty="0">
                <a:latin typeface="ElegaGarmnd BT" pitchFamily="18" charset="0"/>
              </a:rPr>
              <a:t>Simplified relative flux estimate: </a:t>
            </a:r>
          </a:p>
          <a:p>
            <a:pPr marL="623461" lvl="1"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Convert I</a:t>
            </a:r>
            <a:r>
              <a:rPr lang="en-US" sz="2182" baseline="-25000" dirty="0">
                <a:latin typeface="ElegaGarmnd BT" pitchFamily="18" charset="0"/>
              </a:rPr>
              <a:t>K</a:t>
            </a:r>
            <a:r>
              <a:rPr lang="en-US" sz="2182" dirty="0">
                <a:latin typeface="ElegaGarmnd BT" pitchFamily="18" charset="0"/>
              </a:rPr>
              <a:t> to assumed/estimated </a:t>
            </a:r>
            <a:r>
              <a:rPr lang="en-US" sz="2182" dirty="0" err="1"/>
              <a:t>K</a:t>
            </a:r>
            <a:r>
              <a:rPr lang="en-US" sz="2182" baseline="-25000" dirty="0" err="1"/>
              <a:t>est</a:t>
            </a:r>
            <a:r>
              <a:rPr lang="en-US" sz="2182" dirty="0">
                <a:latin typeface="ElegaGarmnd BT" pitchFamily="18" charset="0"/>
              </a:rPr>
              <a:t> values</a:t>
            </a:r>
          </a:p>
          <a:p>
            <a:pPr marL="1039101" lvl="2"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In this case assume - </a:t>
            </a:r>
            <a:r>
              <a:rPr lang="en-US" sz="2182" dirty="0" err="1"/>
              <a:t>K</a:t>
            </a:r>
            <a:r>
              <a:rPr lang="en-US" sz="2182" baseline="-25000" dirty="0" err="1"/>
              <a:t>est</a:t>
            </a:r>
            <a:r>
              <a:rPr lang="en-US" sz="2182" dirty="0"/>
              <a:t> (cm/sec) = 8E-07e</a:t>
            </a:r>
            <a:r>
              <a:rPr lang="en-US" sz="2182" baseline="30000" dirty="0"/>
              <a:t>1.9702 IK </a:t>
            </a:r>
            <a:endParaRPr lang="en-US" sz="2182" dirty="0"/>
          </a:p>
          <a:p>
            <a:pPr marL="623461" lvl="1"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Assume variability of </a:t>
            </a:r>
            <a:r>
              <a:rPr lang="en-US" sz="2182" dirty="0" err="1">
                <a:latin typeface="ElegaGarmnd BT" pitchFamily="18" charset="0"/>
              </a:rPr>
              <a:t>i</a:t>
            </a:r>
            <a:r>
              <a:rPr lang="en-US" sz="2182" dirty="0">
                <a:latin typeface="ElegaGarmnd BT" pitchFamily="18" charset="0"/>
              </a:rPr>
              <a:t> is negligible and assume unit area of 1 cm</a:t>
            </a:r>
            <a:r>
              <a:rPr lang="en-US" sz="2182" baseline="30000" dirty="0">
                <a:latin typeface="ElegaGarmnd BT" pitchFamily="18" charset="0"/>
              </a:rPr>
              <a:t>2</a:t>
            </a:r>
          </a:p>
          <a:p>
            <a:pPr marL="623461" lvl="1"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Interpolate </a:t>
            </a:r>
            <a:r>
              <a:rPr lang="en-US" sz="2182" dirty="0" err="1"/>
              <a:t>K</a:t>
            </a:r>
            <a:r>
              <a:rPr lang="en-US" sz="2182" baseline="-25000" dirty="0" err="1"/>
              <a:t>est</a:t>
            </a:r>
            <a:r>
              <a:rPr lang="en-US" sz="2182" dirty="0">
                <a:latin typeface="ElegaGarmnd BT" pitchFamily="18" charset="0"/>
              </a:rPr>
              <a:t> in 3D and Concentration in 3D; Then multiply the 3D meshes against each other to get 3D flux field in </a:t>
            </a:r>
            <a:r>
              <a:rPr lang="en-US" sz="2182" dirty="0" err="1">
                <a:latin typeface="ElegaGarmnd BT" pitchFamily="18" charset="0"/>
              </a:rPr>
              <a:t>ug</a:t>
            </a:r>
            <a:r>
              <a:rPr lang="en-US" sz="2182" dirty="0">
                <a:latin typeface="ElegaGarmnd BT" pitchFamily="18" charset="0"/>
              </a:rPr>
              <a:t>/sec/cm</a:t>
            </a:r>
            <a:r>
              <a:rPr lang="en-US" sz="2182" baseline="30000" dirty="0">
                <a:latin typeface="ElegaGarmnd BT" pitchFamily="18" charset="0"/>
              </a:rPr>
              <a:t>2</a:t>
            </a:r>
          </a:p>
          <a:p>
            <a:pPr marL="623461" lvl="1"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Estimated relative flux values resulting are:</a:t>
            </a:r>
          </a:p>
          <a:p>
            <a:pPr marL="1039101" lvl="2"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Screening Level</a:t>
            </a:r>
          </a:p>
          <a:p>
            <a:pPr marL="1039101" lvl="2" indent="-207820" defTabSz="901998">
              <a:lnSpc>
                <a:spcPts val="2727"/>
              </a:lnSpc>
              <a:spcAft>
                <a:spcPts val="909"/>
              </a:spcAft>
              <a:buClr>
                <a:srgbClr val="552346"/>
              </a:buClr>
              <a:buSzPct val="130000"/>
              <a:buFont typeface="Wingdings" pitchFamily="2" charset="2"/>
              <a:buChar char="§"/>
            </a:pPr>
            <a:r>
              <a:rPr lang="en-US" sz="2182" dirty="0">
                <a:latin typeface="ElegaGarmnd BT" pitchFamily="18" charset="0"/>
              </a:rPr>
              <a:t>Relative (as opposed to the absolute values obtained by passive flux meters, integrated pumping tests </a:t>
            </a:r>
            <a:r>
              <a:rPr lang="en-US" sz="2182" dirty="0" err="1">
                <a:latin typeface="ElegaGarmnd BT" pitchFamily="18" charset="0"/>
              </a:rPr>
              <a:t>etc</a:t>
            </a:r>
            <a:r>
              <a:rPr lang="en-US" sz="2182" dirty="0">
                <a:latin typeface="ElegaGarmnd BT" pitchFamily="18" charset="0"/>
              </a:rPr>
              <a:t>)</a:t>
            </a:r>
          </a:p>
          <a:p>
            <a:pPr lvl="1" defTabSz="901998">
              <a:lnSpc>
                <a:spcPts val="2727"/>
              </a:lnSpc>
              <a:spcAft>
                <a:spcPts val="909"/>
              </a:spcAft>
              <a:buClr>
                <a:srgbClr val="552346"/>
              </a:buClr>
              <a:buSzPct val="130000"/>
            </a:pPr>
            <a:endParaRPr lang="en-US" sz="1636" baseline="30000" dirty="0">
              <a:latin typeface="ElegaGarmnd BT" pitchFamily="18" charset="0"/>
            </a:endParaRPr>
          </a:p>
        </p:txBody>
      </p:sp>
    </p:spTree>
    <p:extLst>
      <p:ext uri="{BB962C8B-B14F-4D97-AF65-F5344CB8AC3E}">
        <p14:creationId xmlns:p14="http://schemas.microsoft.com/office/powerpoint/2010/main" val="292734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47"/>
          <a:stretch/>
        </p:blipFill>
        <p:spPr bwMode="auto">
          <a:xfrm>
            <a:off x="-45134" y="103909"/>
            <a:ext cx="9176074" cy="665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1662546" y="4341771"/>
            <a:ext cx="2216727" cy="34624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dirty="0">
                <a:solidFill>
                  <a:schemeClr val="bg1"/>
                </a:solidFill>
                <a:latin typeface="ElegaGarmnd BT" pitchFamily="18" charset="0"/>
              </a:rPr>
              <a:t>Bedrock Surface</a:t>
            </a:r>
          </a:p>
        </p:txBody>
      </p:sp>
      <p:sp>
        <p:nvSpPr>
          <p:cNvPr id="6" name="TextBox 5"/>
          <p:cNvSpPr txBox="1"/>
          <p:nvPr/>
        </p:nvSpPr>
        <p:spPr bwMode="auto">
          <a:xfrm>
            <a:off x="6358759" y="312992"/>
            <a:ext cx="2770909" cy="34624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solidFill>
                  <a:schemeClr val="accent6"/>
                </a:solidFill>
                <a:latin typeface="ElegaGarmnd BT" pitchFamily="18" charset="0"/>
              </a:rPr>
              <a:t>10 mg/L TVOC </a:t>
            </a:r>
            <a:r>
              <a:rPr lang="en-US" sz="1636" b="1" dirty="0" err="1">
                <a:solidFill>
                  <a:schemeClr val="accent6"/>
                </a:solidFill>
                <a:latin typeface="ElegaGarmnd BT" pitchFamily="18" charset="0"/>
              </a:rPr>
              <a:t>Isoshell</a:t>
            </a:r>
            <a:endParaRPr lang="en-US" sz="1636" b="1" dirty="0">
              <a:solidFill>
                <a:schemeClr val="accent6"/>
              </a:solidFill>
              <a:latin typeface="ElegaGarmnd BT" pitchFamily="18" charset="0"/>
            </a:endParaRPr>
          </a:p>
        </p:txBody>
      </p:sp>
      <p:sp>
        <p:nvSpPr>
          <p:cNvPr id="7" name="TextBox 6"/>
          <p:cNvSpPr txBox="1"/>
          <p:nvPr/>
        </p:nvSpPr>
        <p:spPr bwMode="auto">
          <a:xfrm>
            <a:off x="415636" y="5576455"/>
            <a:ext cx="2770909" cy="69249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solidFill>
                  <a:schemeClr val="accent6"/>
                </a:solidFill>
                <a:latin typeface="ElegaGarmnd BT" pitchFamily="18" charset="0"/>
              </a:rPr>
              <a:t>Index of Hydraulic Conductivity Color log</a:t>
            </a:r>
          </a:p>
        </p:txBody>
      </p:sp>
      <p:cxnSp>
        <p:nvCxnSpPr>
          <p:cNvPr id="8" name="Straight Arrow Connector 7"/>
          <p:cNvCxnSpPr/>
          <p:nvPr/>
        </p:nvCxnSpPr>
        <p:spPr bwMode="auto">
          <a:xfrm flipV="1">
            <a:off x="2840182" y="5058948"/>
            <a:ext cx="4641273" cy="1042126"/>
          </a:xfrm>
          <a:prstGeom prst="straightConnector1">
            <a:avLst/>
          </a:prstGeom>
          <a:noFill/>
          <a:ln w="47625" cap="flat" cmpd="sng" algn="ctr">
            <a:solidFill>
              <a:schemeClr val="accent2"/>
            </a:solidFill>
            <a:prstDash val="solid"/>
            <a:round/>
            <a:headEnd type="none" w="med" len="med"/>
            <a:tailEnd type="triangle" w="lg" len="lg"/>
          </a:ln>
          <a:effectLst/>
        </p:spPr>
      </p:cxnSp>
      <p:cxnSp>
        <p:nvCxnSpPr>
          <p:cNvPr id="11" name="Straight Arrow Connector 10"/>
          <p:cNvCxnSpPr/>
          <p:nvPr/>
        </p:nvCxnSpPr>
        <p:spPr bwMode="auto">
          <a:xfrm flipH="1">
            <a:off x="4918364" y="611341"/>
            <a:ext cx="3255818" cy="1970088"/>
          </a:xfrm>
          <a:prstGeom prst="straightConnector1">
            <a:avLst/>
          </a:prstGeom>
          <a:noFill/>
          <a:ln w="47625" cap="flat" cmpd="sng" algn="ctr">
            <a:solidFill>
              <a:schemeClr val="accent2"/>
            </a:solidFill>
            <a:prstDash val="solid"/>
            <a:round/>
            <a:headEnd type="none" w="med" len="med"/>
            <a:tailEnd type="triangle" w="lg" len="lg"/>
          </a:ln>
          <a:effectLst/>
        </p:spPr>
      </p:cxnSp>
    </p:spTree>
    <p:extLst>
      <p:ext uri="{BB962C8B-B14F-4D97-AF65-F5344CB8AC3E}">
        <p14:creationId xmlns:p14="http://schemas.microsoft.com/office/powerpoint/2010/main" val="164255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45229" y="625493"/>
            <a:ext cx="6400512" cy="376245"/>
          </a:xfrm>
        </p:spPr>
        <p:txBody>
          <a:bodyPr>
            <a:normAutofit fontScale="90000"/>
          </a:bodyPr>
          <a:lstStyle/>
          <a:p>
            <a:r>
              <a:rPr lang="en-US" dirty="0"/>
              <a:t>Transect E – TVOC Concentration</a:t>
            </a:r>
          </a:p>
        </p:txBody>
      </p:sp>
      <p:pic>
        <p:nvPicPr>
          <p:cNvPr id="4" name="ClipArt Placeholder 3"/>
          <p:cNvPicPr>
            <a:picLocks noGrp="1" noChangeAspect="1"/>
          </p:cNvPicPr>
          <p:nvPr>
            <p:ph type="clipArt" sz="half" idx="1"/>
          </p:nvPr>
        </p:nvPicPr>
        <p:blipFill rotWithShape="1">
          <a:blip r:embed="rId2" cstate="print">
            <a:extLst>
              <a:ext uri="{28A0092B-C50C-407E-A947-70E740481C1C}">
                <a14:useLocalDpi xmlns:a14="http://schemas.microsoft.com/office/drawing/2010/main" val="0"/>
              </a:ext>
            </a:extLst>
          </a:blip>
          <a:stretch/>
        </p:blipFill>
        <p:spPr>
          <a:xfrm>
            <a:off x="581969" y="1820363"/>
            <a:ext cx="8105775" cy="4174474"/>
          </a:xfrm>
        </p:spPr>
      </p:pic>
      <p:sp>
        <p:nvSpPr>
          <p:cNvPr id="6" name="Oval 5"/>
          <p:cNvSpPr/>
          <p:nvPr/>
        </p:nvSpPr>
        <p:spPr bwMode="auto">
          <a:xfrm>
            <a:off x="2658753" y="3677373"/>
            <a:ext cx="1662545" cy="325989"/>
          </a:xfrm>
          <a:prstGeom prst="ellipse">
            <a:avLst/>
          </a:prstGeom>
          <a:noFill/>
          <a:ln w="44450" cap="flat" cmpd="sng" algn="ctr">
            <a:solidFill>
              <a:schemeClr val="tx1"/>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sp>
        <p:nvSpPr>
          <p:cNvPr id="7" name="Oval 6"/>
          <p:cNvSpPr/>
          <p:nvPr/>
        </p:nvSpPr>
        <p:spPr bwMode="auto">
          <a:xfrm>
            <a:off x="4182753" y="3417711"/>
            <a:ext cx="1151247" cy="325989"/>
          </a:xfrm>
          <a:prstGeom prst="ellipse">
            <a:avLst/>
          </a:prstGeom>
          <a:noFill/>
          <a:ln w="44450" cap="flat" cmpd="sng" algn="ctr">
            <a:solidFill>
              <a:schemeClr val="tx1"/>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sp>
        <p:nvSpPr>
          <p:cNvPr id="8" name="Oval 7"/>
          <p:cNvSpPr/>
          <p:nvPr/>
        </p:nvSpPr>
        <p:spPr bwMode="auto">
          <a:xfrm>
            <a:off x="4969148" y="3195163"/>
            <a:ext cx="1999014" cy="162995"/>
          </a:xfrm>
          <a:prstGeom prst="ellipse">
            <a:avLst/>
          </a:prstGeom>
          <a:noFill/>
          <a:ln w="44450" cap="flat" cmpd="sng" algn="ctr">
            <a:solidFill>
              <a:schemeClr val="tx1"/>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grpSp>
        <p:nvGrpSpPr>
          <p:cNvPr id="18" name="Group 17"/>
          <p:cNvGrpSpPr/>
          <p:nvPr/>
        </p:nvGrpSpPr>
        <p:grpSpPr>
          <a:xfrm>
            <a:off x="3117273" y="1538262"/>
            <a:ext cx="5611091" cy="2139111"/>
            <a:chOff x="3429000" y="1676400"/>
            <a:chExt cx="6172200" cy="2500086"/>
          </a:xfrm>
        </p:grpSpPr>
        <p:sp>
          <p:nvSpPr>
            <p:cNvPr id="10" name="TextBox 9"/>
            <p:cNvSpPr txBox="1"/>
            <p:nvPr/>
          </p:nvSpPr>
          <p:spPr bwMode="auto">
            <a:xfrm>
              <a:off x="3429000" y="1676400"/>
              <a:ext cx="6172200" cy="40467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latin typeface="ElegaGarmnd BT" pitchFamily="18" charset="0"/>
                </a:rPr>
                <a:t>High Concentration Zones (&gt;10,000 </a:t>
              </a:r>
              <a:r>
                <a:rPr lang="en-US" sz="1636" b="1" dirty="0" err="1">
                  <a:latin typeface="ElegaGarmnd BT" pitchFamily="18" charset="0"/>
                </a:rPr>
                <a:t>ug</a:t>
              </a:r>
              <a:r>
                <a:rPr lang="en-US" sz="1636" b="1" dirty="0">
                  <a:latin typeface="ElegaGarmnd BT" pitchFamily="18" charset="0"/>
                </a:rPr>
                <a:t>/L)</a:t>
              </a:r>
            </a:p>
          </p:txBody>
        </p:sp>
        <p:cxnSp>
          <p:nvCxnSpPr>
            <p:cNvPr id="11" name="Straight Arrow Connector 10"/>
            <p:cNvCxnSpPr/>
            <p:nvPr/>
          </p:nvCxnSpPr>
          <p:spPr bwMode="auto">
            <a:xfrm flipH="1">
              <a:off x="4038600" y="2209800"/>
              <a:ext cx="1219200" cy="1966686"/>
            </a:xfrm>
            <a:prstGeom prst="straightConnector1">
              <a:avLst/>
            </a:prstGeom>
            <a:noFill/>
            <a:ln w="38100" cap="flat" cmpd="sng" algn="ctr">
              <a:solidFill>
                <a:schemeClr val="tx1"/>
              </a:solidFill>
              <a:prstDash val="solid"/>
              <a:round/>
              <a:headEnd type="none" w="med" len="med"/>
              <a:tailEnd type="stealth" w="lg" len="lg"/>
            </a:ln>
            <a:effectLst/>
          </p:spPr>
        </p:cxnSp>
        <p:cxnSp>
          <p:nvCxnSpPr>
            <p:cNvPr id="12" name="Straight Arrow Connector 11"/>
            <p:cNvCxnSpPr>
              <a:endCxn id="7" idx="1"/>
            </p:cNvCxnSpPr>
            <p:nvPr/>
          </p:nvCxnSpPr>
          <p:spPr bwMode="auto">
            <a:xfrm flipH="1">
              <a:off x="4786485" y="2236520"/>
              <a:ext cx="318916" cy="1692282"/>
            </a:xfrm>
            <a:prstGeom prst="straightConnector1">
              <a:avLst/>
            </a:prstGeom>
            <a:noFill/>
            <a:ln w="38100" cap="flat" cmpd="sng" algn="ctr">
              <a:solidFill>
                <a:schemeClr val="tx1"/>
              </a:solidFill>
              <a:prstDash val="solid"/>
              <a:round/>
              <a:headEnd type="none" w="med" len="med"/>
              <a:tailEnd type="stealth" w="lg" len="lg"/>
            </a:ln>
            <a:effectLst/>
          </p:spPr>
        </p:cxnSp>
        <p:cxnSp>
          <p:nvCxnSpPr>
            <p:cNvPr id="15" name="Straight Arrow Connector 14"/>
            <p:cNvCxnSpPr/>
            <p:nvPr/>
          </p:nvCxnSpPr>
          <p:spPr bwMode="auto">
            <a:xfrm>
              <a:off x="5257800" y="2209800"/>
              <a:ext cx="533239" cy="1333500"/>
            </a:xfrm>
            <a:prstGeom prst="straightConnector1">
              <a:avLst/>
            </a:prstGeom>
            <a:noFill/>
            <a:ln w="38100" cap="flat" cmpd="sng" algn="ctr">
              <a:solidFill>
                <a:schemeClr val="tx1"/>
              </a:solidFill>
              <a:prstDash val="solid"/>
              <a:round/>
              <a:headEnd type="none" w="med" len="med"/>
              <a:tailEnd type="stealth" w="lg" len="lg"/>
            </a:ln>
            <a:effectLst/>
          </p:spPr>
        </p:cxnSp>
      </p:grpSp>
    </p:spTree>
    <p:extLst>
      <p:ext uri="{BB962C8B-B14F-4D97-AF65-F5344CB8AC3E}">
        <p14:creationId xmlns:p14="http://schemas.microsoft.com/office/powerpoint/2010/main" val="21108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Art Placeholder 3"/>
          <p:cNvPicPr>
            <a:picLocks noGrp="1" noChangeAspect="1"/>
          </p:cNvPicPr>
          <p:nvPr>
            <p:ph type="clipArt" sz="half" idx="1"/>
          </p:nvPr>
        </p:nvPicPr>
        <p:blipFill rotWithShape="1">
          <a:blip r:embed="rId2" cstate="print">
            <a:extLst>
              <a:ext uri="{28A0092B-C50C-407E-A947-70E740481C1C}">
                <a14:useLocalDpi xmlns:a14="http://schemas.microsoft.com/office/drawing/2010/main" val="0"/>
              </a:ext>
            </a:extLst>
          </a:blip>
          <a:stretch/>
        </p:blipFill>
        <p:spPr>
          <a:xfrm>
            <a:off x="484188" y="1610051"/>
            <a:ext cx="8105775" cy="4174474"/>
          </a:xfrm>
        </p:spPr>
      </p:pic>
      <p:sp>
        <p:nvSpPr>
          <p:cNvPr id="5" name="Title 1"/>
          <p:cNvSpPr txBox="1">
            <a:spLocks/>
          </p:cNvSpPr>
          <p:nvPr/>
        </p:nvSpPr>
        <p:spPr bwMode="auto">
          <a:xfrm>
            <a:off x="1316182" y="766755"/>
            <a:ext cx="7758545" cy="37624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992188" rtl="0" eaLnBrk="1" fontAlgn="base" hangingPunct="1">
              <a:lnSpc>
                <a:spcPts val="3700"/>
              </a:lnSpc>
              <a:spcBef>
                <a:spcPct val="0"/>
              </a:spcBef>
              <a:spcAft>
                <a:spcPct val="0"/>
              </a:spcAft>
              <a:defRPr sz="2800" b="1" baseline="0">
                <a:solidFill>
                  <a:srgbClr val="552346"/>
                </a:solidFill>
                <a:latin typeface="Humnst777 BT" pitchFamily="34" charset="0"/>
                <a:ea typeface="+mj-ea"/>
                <a:cs typeface="+mj-cs"/>
              </a:defRPr>
            </a:lvl1pPr>
            <a:lvl2pPr algn="l" defTabSz="992188" rtl="0" eaLnBrk="1" fontAlgn="base" hangingPunct="1">
              <a:lnSpc>
                <a:spcPts val="3700"/>
              </a:lnSpc>
              <a:spcBef>
                <a:spcPct val="0"/>
              </a:spcBef>
              <a:spcAft>
                <a:spcPct val="0"/>
              </a:spcAft>
              <a:defRPr sz="3500">
                <a:solidFill>
                  <a:schemeClr val="tx2"/>
                </a:solidFill>
                <a:latin typeface="Arial" charset="0"/>
              </a:defRPr>
            </a:lvl2pPr>
            <a:lvl3pPr algn="l" defTabSz="992188" rtl="0" eaLnBrk="1" fontAlgn="base" hangingPunct="1">
              <a:lnSpc>
                <a:spcPts val="3700"/>
              </a:lnSpc>
              <a:spcBef>
                <a:spcPct val="0"/>
              </a:spcBef>
              <a:spcAft>
                <a:spcPct val="0"/>
              </a:spcAft>
              <a:defRPr sz="3500">
                <a:solidFill>
                  <a:schemeClr val="tx2"/>
                </a:solidFill>
                <a:latin typeface="Arial" charset="0"/>
              </a:defRPr>
            </a:lvl3pPr>
            <a:lvl4pPr algn="l" defTabSz="992188" rtl="0" eaLnBrk="1" fontAlgn="base" hangingPunct="1">
              <a:lnSpc>
                <a:spcPts val="3700"/>
              </a:lnSpc>
              <a:spcBef>
                <a:spcPct val="0"/>
              </a:spcBef>
              <a:spcAft>
                <a:spcPct val="0"/>
              </a:spcAft>
              <a:defRPr sz="3500">
                <a:solidFill>
                  <a:schemeClr val="tx2"/>
                </a:solidFill>
                <a:latin typeface="Arial" charset="0"/>
              </a:defRPr>
            </a:lvl4pPr>
            <a:lvl5pPr algn="l" defTabSz="992188" rtl="0" eaLnBrk="1" fontAlgn="base" hangingPunct="1">
              <a:lnSpc>
                <a:spcPts val="3700"/>
              </a:lnSpc>
              <a:spcBef>
                <a:spcPct val="0"/>
              </a:spcBef>
              <a:spcAft>
                <a:spcPct val="0"/>
              </a:spcAft>
              <a:defRPr sz="3500">
                <a:solidFill>
                  <a:schemeClr val="tx2"/>
                </a:solidFill>
                <a:latin typeface="Arial" charset="0"/>
              </a:defRPr>
            </a:lvl5pPr>
            <a:lvl6pPr marL="457200" algn="l" defTabSz="992188" rtl="0" eaLnBrk="1" fontAlgn="base" hangingPunct="1">
              <a:lnSpc>
                <a:spcPts val="3700"/>
              </a:lnSpc>
              <a:spcBef>
                <a:spcPct val="0"/>
              </a:spcBef>
              <a:spcAft>
                <a:spcPct val="0"/>
              </a:spcAft>
              <a:defRPr sz="3500">
                <a:solidFill>
                  <a:schemeClr val="tx2"/>
                </a:solidFill>
                <a:latin typeface="Arial" charset="0"/>
              </a:defRPr>
            </a:lvl6pPr>
            <a:lvl7pPr marL="914400" algn="l" defTabSz="992188" rtl="0" eaLnBrk="1" fontAlgn="base" hangingPunct="1">
              <a:lnSpc>
                <a:spcPts val="3700"/>
              </a:lnSpc>
              <a:spcBef>
                <a:spcPct val="0"/>
              </a:spcBef>
              <a:spcAft>
                <a:spcPct val="0"/>
              </a:spcAft>
              <a:defRPr sz="3500">
                <a:solidFill>
                  <a:schemeClr val="tx2"/>
                </a:solidFill>
                <a:latin typeface="Arial" charset="0"/>
              </a:defRPr>
            </a:lvl7pPr>
            <a:lvl8pPr marL="1371600" algn="l" defTabSz="992188" rtl="0" eaLnBrk="1" fontAlgn="base" hangingPunct="1">
              <a:lnSpc>
                <a:spcPts val="3700"/>
              </a:lnSpc>
              <a:spcBef>
                <a:spcPct val="0"/>
              </a:spcBef>
              <a:spcAft>
                <a:spcPct val="0"/>
              </a:spcAft>
              <a:defRPr sz="3500">
                <a:solidFill>
                  <a:schemeClr val="tx2"/>
                </a:solidFill>
                <a:latin typeface="Arial" charset="0"/>
              </a:defRPr>
            </a:lvl8pPr>
            <a:lvl9pPr marL="1828800" algn="l" defTabSz="992188" rtl="0" eaLnBrk="1" fontAlgn="base" hangingPunct="1">
              <a:lnSpc>
                <a:spcPts val="3700"/>
              </a:lnSpc>
              <a:spcBef>
                <a:spcPct val="0"/>
              </a:spcBef>
              <a:spcAft>
                <a:spcPct val="0"/>
              </a:spcAft>
              <a:defRPr sz="3500">
                <a:solidFill>
                  <a:schemeClr val="tx2"/>
                </a:solidFill>
                <a:latin typeface="Arial" charset="0"/>
              </a:defRPr>
            </a:lvl9pPr>
          </a:lstStyle>
          <a:p>
            <a:r>
              <a:rPr lang="en-US" sz="2545" kern="0" dirty="0"/>
              <a:t>Transect E – Estimated Hydraulic Conductivity</a:t>
            </a:r>
          </a:p>
        </p:txBody>
      </p:sp>
      <p:grpSp>
        <p:nvGrpSpPr>
          <p:cNvPr id="32" name="Group 31"/>
          <p:cNvGrpSpPr/>
          <p:nvPr/>
        </p:nvGrpSpPr>
        <p:grpSpPr>
          <a:xfrm>
            <a:off x="2658753" y="1538262"/>
            <a:ext cx="6415975" cy="2465100"/>
            <a:chOff x="2924628" y="1676400"/>
            <a:chExt cx="7057572" cy="2881086"/>
          </a:xfrm>
        </p:grpSpPr>
        <p:sp>
          <p:nvSpPr>
            <p:cNvPr id="7" name="TextBox 6"/>
            <p:cNvSpPr txBox="1"/>
            <p:nvPr/>
          </p:nvSpPr>
          <p:spPr bwMode="auto">
            <a:xfrm>
              <a:off x="6477321" y="1676400"/>
              <a:ext cx="3504879" cy="40467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solidFill>
                    <a:schemeClr val="bg1">
                      <a:lumMod val="50000"/>
                    </a:schemeClr>
                  </a:solidFill>
                  <a:latin typeface="ElegaGarmnd BT" pitchFamily="18" charset="0"/>
                </a:rPr>
                <a:t>High Concentration Zones</a:t>
              </a:r>
            </a:p>
          </p:txBody>
        </p:sp>
        <p:grpSp>
          <p:nvGrpSpPr>
            <p:cNvPr id="30" name="Group 29"/>
            <p:cNvGrpSpPr/>
            <p:nvPr/>
          </p:nvGrpSpPr>
          <p:grpSpPr>
            <a:xfrm>
              <a:off x="4038600" y="2061121"/>
              <a:ext cx="2590800" cy="2115365"/>
              <a:chOff x="4038600" y="2061121"/>
              <a:chExt cx="2590800" cy="2115365"/>
            </a:xfrm>
          </p:grpSpPr>
          <p:cxnSp>
            <p:nvCxnSpPr>
              <p:cNvPr id="8" name="Straight Arrow Connector 7"/>
              <p:cNvCxnSpPr/>
              <p:nvPr/>
            </p:nvCxnSpPr>
            <p:spPr bwMode="auto">
              <a:xfrm flipH="1">
                <a:off x="4038600" y="2061121"/>
                <a:ext cx="2590800" cy="2115365"/>
              </a:xfrm>
              <a:prstGeom prst="straightConnector1">
                <a:avLst/>
              </a:prstGeom>
              <a:noFill/>
              <a:ln w="38100" cap="flat" cmpd="sng" algn="ctr">
                <a:solidFill>
                  <a:schemeClr val="bg1">
                    <a:lumMod val="50000"/>
                  </a:schemeClr>
                </a:solidFill>
                <a:prstDash val="solid"/>
                <a:round/>
                <a:headEnd type="none" w="med" len="med"/>
                <a:tailEnd type="stealth" w="lg" len="lg"/>
              </a:ln>
              <a:effectLst/>
            </p:spPr>
          </p:cxnSp>
          <p:cxnSp>
            <p:nvCxnSpPr>
              <p:cNvPr id="9" name="Straight Arrow Connector 8"/>
              <p:cNvCxnSpPr/>
              <p:nvPr/>
            </p:nvCxnSpPr>
            <p:spPr bwMode="auto">
              <a:xfrm flipH="1">
                <a:off x="4938884" y="2061121"/>
                <a:ext cx="1690516" cy="1840961"/>
              </a:xfrm>
              <a:prstGeom prst="straightConnector1">
                <a:avLst/>
              </a:prstGeom>
              <a:noFill/>
              <a:ln w="38100" cap="flat" cmpd="sng" algn="ctr">
                <a:solidFill>
                  <a:schemeClr val="bg1">
                    <a:lumMod val="50000"/>
                  </a:schemeClr>
                </a:solidFill>
                <a:prstDash val="solid"/>
                <a:round/>
                <a:headEnd type="none" w="med" len="med"/>
                <a:tailEnd type="stealth" w="lg" len="lg"/>
              </a:ln>
              <a:effectLst/>
            </p:spPr>
          </p:cxnSp>
          <p:cxnSp>
            <p:nvCxnSpPr>
              <p:cNvPr id="10" name="Straight Arrow Connector 9"/>
              <p:cNvCxnSpPr/>
              <p:nvPr/>
            </p:nvCxnSpPr>
            <p:spPr bwMode="auto">
              <a:xfrm flipH="1">
                <a:off x="5791040" y="2061121"/>
                <a:ext cx="838360" cy="1482179"/>
              </a:xfrm>
              <a:prstGeom prst="straightConnector1">
                <a:avLst/>
              </a:prstGeom>
              <a:noFill/>
              <a:ln w="38100" cap="flat" cmpd="sng" algn="ctr">
                <a:solidFill>
                  <a:schemeClr val="bg1">
                    <a:lumMod val="50000"/>
                  </a:schemeClr>
                </a:solidFill>
                <a:prstDash val="solid"/>
                <a:round/>
                <a:headEnd type="none" w="med" len="med"/>
                <a:tailEnd type="stealth" w="lg" len="lg"/>
              </a:ln>
              <a:effectLst/>
            </p:spPr>
          </p:cxnSp>
        </p:grpSp>
        <p:sp>
          <p:nvSpPr>
            <p:cNvPr id="11" name="Oval 10"/>
            <p:cNvSpPr/>
            <p:nvPr/>
          </p:nvSpPr>
          <p:spPr bwMode="auto">
            <a:xfrm>
              <a:off x="2924628" y="4176486"/>
              <a:ext cx="1828800" cy="381000"/>
            </a:xfrm>
            <a:prstGeom prst="ellipse">
              <a:avLst/>
            </a:prstGeom>
            <a:noFill/>
            <a:ln w="44450" cap="flat" cmpd="sng" algn="ctr">
              <a:solidFill>
                <a:schemeClr val="bg1">
                  <a:lumMod val="50000"/>
                </a:schemeClr>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sp>
          <p:nvSpPr>
            <p:cNvPr id="12" name="Oval 11"/>
            <p:cNvSpPr/>
            <p:nvPr/>
          </p:nvSpPr>
          <p:spPr bwMode="auto">
            <a:xfrm>
              <a:off x="4753428" y="3846286"/>
              <a:ext cx="1266372" cy="381000"/>
            </a:xfrm>
            <a:prstGeom prst="ellipse">
              <a:avLst/>
            </a:prstGeom>
            <a:noFill/>
            <a:ln w="44450" cap="flat" cmpd="sng" algn="ctr">
              <a:solidFill>
                <a:schemeClr val="bg1">
                  <a:lumMod val="50000"/>
                </a:schemeClr>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sp>
          <p:nvSpPr>
            <p:cNvPr id="13" name="Oval 12"/>
            <p:cNvSpPr/>
            <p:nvPr/>
          </p:nvSpPr>
          <p:spPr bwMode="auto">
            <a:xfrm>
              <a:off x="5040085" y="3543300"/>
              <a:ext cx="2198915" cy="190500"/>
            </a:xfrm>
            <a:prstGeom prst="ellipse">
              <a:avLst/>
            </a:prstGeom>
            <a:noFill/>
            <a:ln w="44450" cap="flat" cmpd="sng" algn="ctr">
              <a:solidFill>
                <a:schemeClr val="bg1">
                  <a:lumMod val="50000"/>
                </a:schemeClr>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grpSp>
      <p:grpSp>
        <p:nvGrpSpPr>
          <p:cNvPr id="31" name="Group 30"/>
          <p:cNvGrpSpPr/>
          <p:nvPr/>
        </p:nvGrpSpPr>
        <p:grpSpPr>
          <a:xfrm>
            <a:off x="1662838" y="1473065"/>
            <a:ext cx="3186254" cy="1603478"/>
            <a:chOff x="1829121" y="1600200"/>
            <a:chExt cx="3504879" cy="1874065"/>
          </a:xfrm>
        </p:grpSpPr>
        <p:sp>
          <p:nvSpPr>
            <p:cNvPr id="21" name="TextBox 20"/>
            <p:cNvSpPr txBox="1"/>
            <p:nvPr/>
          </p:nvSpPr>
          <p:spPr bwMode="auto">
            <a:xfrm>
              <a:off x="1829121" y="1600200"/>
              <a:ext cx="3504879" cy="614511"/>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1818"/>
                </a:lnSpc>
                <a:spcAft>
                  <a:spcPts val="545"/>
                </a:spcAft>
                <a:buClr>
                  <a:srgbClr val="552346"/>
                </a:buClr>
                <a:buSzPct val="130000"/>
              </a:pPr>
              <a:r>
                <a:rPr lang="en-US" sz="1636" b="1" dirty="0">
                  <a:latin typeface="ElegaGarmnd BT" pitchFamily="18" charset="0"/>
                </a:rPr>
                <a:t>High K Zones</a:t>
              </a:r>
            </a:p>
            <a:p>
              <a:pPr defTabSz="901998">
                <a:lnSpc>
                  <a:spcPts val="1818"/>
                </a:lnSpc>
                <a:spcAft>
                  <a:spcPts val="545"/>
                </a:spcAft>
                <a:buClr>
                  <a:srgbClr val="552346"/>
                </a:buClr>
                <a:buSzPct val="130000"/>
              </a:pPr>
              <a:r>
                <a:rPr lang="en-US" sz="1818" b="1" dirty="0" err="1">
                  <a:latin typeface="ElegaGarmnd BT" pitchFamily="18" charset="0"/>
                </a:rPr>
                <a:t>Vadose</a:t>
              </a:r>
              <a:r>
                <a:rPr lang="en-US" sz="1818" b="1" dirty="0">
                  <a:latin typeface="ElegaGarmnd BT" pitchFamily="18" charset="0"/>
                </a:rPr>
                <a:t> Zone</a:t>
              </a:r>
            </a:p>
          </p:txBody>
        </p:sp>
        <p:cxnSp>
          <p:nvCxnSpPr>
            <p:cNvPr id="22" name="Straight Arrow Connector 21"/>
            <p:cNvCxnSpPr>
              <a:stCxn id="21" idx="2"/>
            </p:cNvCxnSpPr>
            <p:nvPr/>
          </p:nvCxnSpPr>
          <p:spPr bwMode="auto">
            <a:xfrm>
              <a:off x="3581561" y="2214711"/>
              <a:ext cx="1357323" cy="1061890"/>
            </a:xfrm>
            <a:prstGeom prst="straightConnector1">
              <a:avLst/>
            </a:prstGeom>
            <a:noFill/>
            <a:ln w="38100" cap="flat" cmpd="sng" algn="ctr">
              <a:solidFill>
                <a:schemeClr val="tx1"/>
              </a:solidFill>
              <a:prstDash val="solid"/>
              <a:round/>
              <a:headEnd type="none" w="med" len="med"/>
              <a:tailEnd type="stealth" w="lg" len="lg"/>
            </a:ln>
            <a:effectLst/>
          </p:spPr>
        </p:cxnSp>
        <p:cxnSp>
          <p:nvCxnSpPr>
            <p:cNvPr id="27" name="Straight Arrow Connector 26"/>
            <p:cNvCxnSpPr>
              <a:stCxn id="21" idx="2"/>
            </p:cNvCxnSpPr>
            <p:nvPr/>
          </p:nvCxnSpPr>
          <p:spPr bwMode="auto">
            <a:xfrm>
              <a:off x="3581561" y="2214711"/>
              <a:ext cx="1171867" cy="1259554"/>
            </a:xfrm>
            <a:prstGeom prst="straightConnector1">
              <a:avLst/>
            </a:prstGeom>
            <a:noFill/>
            <a:ln w="38100" cap="flat" cmpd="sng" algn="ctr">
              <a:solidFill>
                <a:schemeClr val="tx1"/>
              </a:solidFill>
              <a:prstDash val="solid"/>
              <a:round/>
              <a:headEnd type="none" w="med" len="med"/>
              <a:tailEnd type="stealth" w="lg" len="lg"/>
            </a:ln>
            <a:effectLst/>
          </p:spPr>
        </p:cxnSp>
      </p:grpSp>
    </p:spTree>
    <p:extLst>
      <p:ext uri="{BB962C8B-B14F-4D97-AF65-F5344CB8AC3E}">
        <p14:creationId xmlns:p14="http://schemas.microsoft.com/office/powerpoint/2010/main" val="248889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12728" y="247261"/>
            <a:ext cx="7096540" cy="572153"/>
          </a:xfrm>
        </p:spPr>
        <p:txBody>
          <a:bodyPr>
            <a:normAutofit/>
          </a:bodyPr>
          <a:lstStyle/>
          <a:p>
            <a:r>
              <a:rPr lang="en-US" sz="3200" dirty="0"/>
              <a:t>History and Development of HRSC</a:t>
            </a:r>
          </a:p>
        </p:txBody>
      </p:sp>
      <p:sp>
        <p:nvSpPr>
          <p:cNvPr id="6147" name="Rectangle 3"/>
          <p:cNvSpPr>
            <a:spLocks noGrp="1" noChangeAspect="1" noChangeArrowheads="1"/>
          </p:cNvSpPr>
          <p:nvPr>
            <p:ph type="body" idx="1"/>
          </p:nvPr>
        </p:nvSpPr>
        <p:spPr>
          <a:xfrm>
            <a:off x="5472546" y="1350963"/>
            <a:ext cx="3403167" cy="5087937"/>
          </a:xfrm>
        </p:spPr>
        <p:txBody>
          <a:bodyPr/>
          <a:lstStyle/>
          <a:p>
            <a:r>
              <a:rPr lang="en-US" dirty="0"/>
              <a:t>Aquifers are:</a:t>
            </a:r>
          </a:p>
          <a:p>
            <a:pPr lvl="1"/>
            <a:r>
              <a:rPr lang="en-US" dirty="0"/>
              <a:t>Homogeneous</a:t>
            </a:r>
          </a:p>
          <a:p>
            <a:pPr lvl="1"/>
            <a:r>
              <a:rPr lang="en-US" dirty="0"/>
              <a:t>Isotropic</a:t>
            </a:r>
          </a:p>
          <a:p>
            <a:pPr lvl="1"/>
            <a:r>
              <a:rPr lang="en-US" dirty="0"/>
              <a:t>Infinite extent</a:t>
            </a:r>
          </a:p>
          <a:p>
            <a:r>
              <a:rPr lang="en-US" dirty="0"/>
              <a:t>Treated as a single bulk entity</a:t>
            </a:r>
          </a:p>
          <a:p>
            <a:pPr lvl="1"/>
            <a:r>
              <a:rPr lang="en-US" dirty="0"/>
              <a:t>T</a:t>
            </a:r>
          </a:p>
          <a:p>
            <a:pPr lvl="1"/>
            <a:r>
              <a:rPr lang="en-US" dirty="0"/>
              <a:t>S</a:t>
            </a:r>
          </a:p>
          <a:p>
            <a:pPr lvl="1"/>
            <a:r>
              <a:rPr lang="en-US" dirty="0"/>
              <a:t>How much water can we get out of it?</a:t>
            </a:r>
          </a:p>
        </p:txBody>
      </p:sp>
      <p:sp>
        <p:nvSpPr>
          <p:cNvPr id="13" name="Title 1"/>
          <p:cNvSpPr txBox="1">
            <a:spLocks/>
          </p:cNvSpPr>
          <p:nvPr/>
        </p:nvSpPr>
        <p:spPr bwMode="auto">
          <a:xfrm>
            <a:off x="313047" y="1628163"/>
            <a:ext cx="5031114" cy="38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991841" rtl="0" eaLnBrk="0" fontAlgn="base" hangingPunct="0">
              <a:lnSpc>
                <a:spcPts val="3698"/>
              </a:lnSpc>
              <a:spcBef>
                <a:spcPct val="0"/>
              </a:spcBef>
              <a:spcAft>
                <a:spcPct val="0"/>
              </a:spcAft>
              <a:defRPr sz="3500">
                <a:solidFill>
                  <a:schemeClr val="tx2"/>
                </a:solidFill>
                <a:latin typeface="+mj-lt"/>
                <a:ea typeface="+mj-ea"/>
                <a:cs typeface="+mj-cs"/>
              </a:defRPr>
            </a:lvl1pPr>
            <a:lvl2pPr algn="l" defTabSz="991841" rtl="0" eaLnBrk="0" fontAlgn="base" hangingPunct="0">
              <a:lnSpc>
                <a:spcPts val="3698"/>
              </a:lnSpc>
              <a:spcBef>
                <a:spcPct val="0"/>
              </a:spcBef>
              <a:spcAft>
                <a:spcPct val="0"/>
              </a:spcAft>
              <a:defRPr sz="3500">
                <a:solidFill>
                  <a:schemeClr val="tx2"/>
                </a:solidFill>
                <a:latin typeface="Arial" charset="0"/>
              </a:defRPr>
            </a:lvl2pPr>
            <a:lvl3pPr algn="l" defTabSz="991841" rtl="0" eaLnBrk="0" fontAlgn="base" hangingPunct="0">
              <a:lnSpc>
                <a:spcPts val="3698"/>
              </a:lnSpc>
              <a:spcBef>
                <a:spcPct val="0"/>
              </a:spcBef>
              <a:spcAft>
                <a:spcPct val="0"/>
              </a:spcAft>
              <a:defRPr sz="3500">
                <a:solidFill>
                  <a:schemeClr val="tx2"/>
                </a:solidFill>
                <a:latin typeface="Arial" charset="0"/>
              </a:defRPr>
            </a:lvl3pPr>
            <a:lvl4pPr algn="l" defTabSz="991841" rtl="0" eaLnBrk="0" fontAlgn="base" hangingPunct="0">
              <a:lnSpc>
                <a:spcPts val="3698"/>
              </a:lnSpc>
              <a:spcBef>
                <a:spcPct val="0"/>
              </a:spcBef>
              <a:spcAft>
                <a:spcPct val="0"/>
              </a:spcAft>
              <a:defRPr sz="3500">
                <a:solidFill>
                  <a:schemeClr val="tx2"/>
                </a:solidFill>
                <a:latin typeface="Arial" charset="0"/>
              </a:defRPr>
            </a:lvl4pPr>
            <a:lvl5pPr algn="l" defTabSz="991841" rtl="0" eaLnBrk="0" fontAlgn="base" hangingPunct="0">
              <a:lnSpc>
                <a:spcPts val="3698"/>
              </a:lnSpc>
              <a:spcBef>
                <a:spcPct val="0"/>
              </a:spcBef>
              <a:spcAft>
                <a:spcPct val="0"/>
              </a:spcAft>
              <a:defRPr sz="3500">
                <a:solidFill>
                  <a:schemeClr val="tx2"/>
                </a:solidFill>
                <a:latin typeface="Arial" charset="0"/>
              </a:defRPr>
            </a:lvl5pPr>
            <a:lvl6pPr marL="457039" algn="l" defTabSz="991841" rtl="0" eaLnBrk="1" fontAlgn="base" hangingPunct="1">
              <a:lnSpc>
                <a:spcPts val="3698"/>
              </a:lnSpc>
              <a:spcBef>
                <a:spcPct val="0"/>
              </a:spcBef>
              <a:spcAft>
                <a:spcPct val="0"/>
              </a:spcAft>
              <a:defRPr sz="3500">
                <a:solidFill>
                  <a:schemeClr val="tx2"/>
                </a:solidFill>
                <a:latin typeface="Arial" charset="0"/>
              </a:defRPr>
            </a:lvl6pPr>
            <a:lvl7pPr marL="914080" algn="l" defTabSz="991841" rtl="0" eaLnBrk="1" fontAlgn="base" hangingPunct="1">
              <a:lnSpc>
                <a:spcPts val="3698"/>
              </a:lnSpc>
              <a:spcBef>
                <a:spcPct val="0"/>
              </a:spcBef>
              <a:spcAft>
                <a:spcPct val="0"/>
              </a:spcAft>
              <a:defRPr sz="3500">
                <a:solidFill>
                  <a:schemeClr val="tx2"/>
                </a:solidFill>
                <a:latin typeface="Arial" charset="0"/>
              </a:defRPr>
            </a:lvl7pPr>
            <a:lvl8pPr marL="1371119" algn="l" defTabSz="991841" rtl="0" eaLnBrk="1" fontAlgn="base" hangingPunct="1">
              <a:lnSpc>
                <a:spcPts val="3698"/>
              </a:lnSpc>
              <a:spcBef>
                <a:spcPct val="0"/>
              </a:spcBef>
              <a:spcAft>
                <a:spcPct val="0"/>
              </a:spcAft>
              <a:defRPr sz="3500">
                <a:solidFill>
                  <a:schemeClr val="tx2"/>
                </a:solidFill>
                <a:latin typeface="Arial" charset="0"/>
              </a:defRPr>
            </a:lvl8pPr>
            <a:lvl9pPr marL="1828158" algn="l" defTabSz="991841" rtl="0" eaLnBrk="1" fontAlgn="base" hangingPunct="1">
              <a:lnSpc>
                <a:spcPts val="3698"/>
              </a:lnSpc>
              <a:spcBef>
                <a:spcPct val="0"/>
              </a:spcBef>
              <a:spcAft>
                <a:spcPct val="0"/>
              </a:spcAft>
              <a:defRPr sz="3500">
                <a:solidFill>
                  <a:schemeClr val="tx2"/>
                </a:solidFill>
                <a:latin typeface="Arial" charset="0"/>
              </a:defRPr>
            </a:lvl9pPr>
          </a:lstStyle>
          <a:p>
            <a:pPr algn="ctr">
              <a:buNone/>
            </a:pPr>
            <a:r>
              <a:rPr lang="en-US" sz="2400" b="1" i="1" dirty="0">
                <a:solidFill>
                  <a:srgbClr val="003367"/>
                </a:solidFill>
              </a:rPr>
              <a:t>Historical Perspective – Water Supply</a:t>
            </a:r>
            <a:endParaRPr lang="en-US" sz="2800" b="1" i="1" dirty="0">
              <a:solidFill>
                <a:srgbClr val="003367"/>
              </a:solidFill>
            </a:endParaRPr>
          </a:p>
        </p:txBody>
      </p:sp>
      <p:grpSp>
        <p:nvGrpSpPr>
          <p:cNvPr id="51" name="Group 50"/>
          <p:cNvGrpSpPr/>
          <p:nvPr/>
        </p:nvGrpSpPr>
        <p:grpSpPr>
          <a:xfrm>
            <a:off x="155927" y="2168143"/>
            <a:ext cx="5466080" cy="3826257"/>
            <a:chOff x="155927" y="2168143"/>
            <a:chExt cx="5466080" cy="3826257"/>
          </a:xfrm>
        </p:grpSpPr>
        <p:pic>
          <p:nvPicPr>
            <p:cNvPr id="12" name="Picture 2" descr="http://www.metcom.org/Documents/source_water_assessment_files/image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24" y="2168143"/>
              <a:ext cx="5231222" cy="3804564"/>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5" name="TextBox 14"/>
            <p:cNvSpPr txBox="1"/>
            <p:nvPr/>
          </p:nvSpPr>
          <p:spPr bwMode="gray">
            <a:xfrm>
              <a:off x="2895001" y="2275840"/>
              <a:ext cx="1065997" cy="182880"/>
            </a:xfrm>
            <a:prstGeom prst="rect">
              <a:avLst/>
            </a:prstGeom>
            <a:solidFill>
              <a:schemeClr val="bg1"/>
            </a:solidFill>
            <a:ln>
              <a:noFill/>
            </a:ln>
          </p:spPr>
          <p:txBody>
            <a:bodyPr wrap="square" lIns="45720" tIns="45720" rIns="45720" bIns="45720" rtlCol="0" anchor="ctr" anchorCtr="0">
              <a:noAutofit/>
            </a:bodyPr>
            <a:lstStyle/>
            <a:p>
              <a:pPr algn="ctr"/>
              <a:r>
                <a:rPr lang="en-US" sz="1400" b="1" dirty="0">
                  <a:solidFill>
                    <a:schemeClr val="tx1"/>
                  </a:solidFill>
                </a:rPr>
                <a:t>Pumping Well</a:t>
              </a:r>
            </a:p>
          </p:txBody>
        </p:sp>
        <p:sp>
          <p:nvSpPr>
            <p:cNvPr id="16" name="TextBox 15"/>
            <p:cNvSpPr txBox="1"/>
            <p:nvPr/>
          </p:nvSpPr>
          <p:spPr bwMode="gray">
            <a:xfrm>
              <a:off x="4524727" y="2479040"/>
              <a:ext cx="1097280" cy="182880"/>
            </a:xfrm>
            <a:prstGeom prst="rect">
              <a:avLst/>
            </a:prstGeom>
            <a:solidFill>
              <a:schemeClr val="bg1"/>
            </a:solidFill>
            <a:ln>
              <a:noFill/>
            </a:ln>
          </p:spPr>
          <p:txBody>
            <a:bodyPr wrap="square" lIns="45720" tIns="45720" rIns="45720" bIns="45720" rtlCol="0" anchor="ctr" anchorCtr="0">
              <a:noAutofit/>
            </a:bodyPr>
            <a:lstStyle/>
            <a:p>
              <a:pPr algn="ctr"/>
              <a:r>
                <a:rPr lang="en-US" sz="1400" b="1" dirty="0">
                  <a:solidFill>
                    <a:schemeClr val="tx1"/>
                  </a:solidFill>
                </a:rPr>
                <a:t>Land Surface</a:t>
              </a:r>
            </a:p>
          </p:txBody>
        </p:sp>
        <p:sp>
          <p:nvSpPr>
            <p:cNvPr id="17" name="TextBox 16"/>
            <p:cNvSpPr txBox="1"/>
            <p:nvPr/>
          </p:nvSpPr>
          <p:spPr bwMode="gray">
            <a:xfrm rot="174056">
              <a:off x="4524727" y="2782472"/>
              <a:ext cx="914400" cy="182880"/>
            </a:xfrm>
            <a:prstGeom prst="rect">
              <a:avLst/>
            </a:prstGeom>
            <a:solidFill>
              <a:schemeClr val="bg1"/>
            </a:solidFill>
            <a:ln>
              <a:noFill/>
            </a:ln>
          </p:spPr>
          <p:txBody>
            <a:bodyPr wrap="square" lIns="45720" tIns="45720" rIns="45720" bIns="45720" rtlCol="0" anchor="ctr" anchorCtr="0">
              <a:noAutofit/>
            </a:bodyPr>
            <a:lstStyle/>
            <a:p>
              <a:pPr algn="ctr"/>
              <a:r>
                <a:rPr lang="en-US" sz="1400" b="1" dirty="0">
                  <a:solidFill>
                    <a:schemeClr val="tx1"/>
                  </a:solidFill>
                </a:rPr>
                <a:t>Water Table</a:t>
              </a:r>
            </a:p>
          </p:txBody>
        </p:sp>
        <p:sp>
          <p:nvSpPr>
            <p:cNvPr id="18" name="TextBox 17"/>
            <p:cNvSpPr txBox="1"/>
            <p:nvPr/>
          </p:nvSpPr>
          <p:spPr bwMode="gray">
            <a:xfrm>
              <a:off x="602967" y="2997200"/>
              <a:ext cx="1463040" cy="182880"/>
            </a:xfrm>
            <a:prstGeom prst="rect">
              <a:avLst/>
            </a:prstGeom>
            <a:solidFill>
              <a:srgbClr val="C9C9C9"/>
            </a:solidFill>
            <a:ln>
              <a:noFill/>
            </a:ln>
          </p:spPr>
          <p:txBody>
            <a:bodyPr wrap="square" lIns="45720" tIns="45720" rIns="45720" bIns="45720" rtlCol="0" anchor="ctr" anchorCtr="0">
              <a:noAutofit/>
            </a:bodyPr>
            <a:lstStyle/>
            <a:p>
              <a:pPr algn="ctr"/>
              <a:r>
                <a:rPr lang="en-US" sz="1400" b="1" dirty="0">
                  <a:solidFill>
                    <a:schemeClr val="tx1"/>
                  </a:solidFill>
                </a:rPr>
                <a:t>Water Table Aquifer</a:t>
              </a:r>
            </a:p>
          </p:txBody>
        </p:sp>
        <p:sp>
          <p:nvSpPr>
            <p:cNvPr id="19" name="TextBox 18"/>
            <p:cNvSpPr txBox="1"/>
            <p:nvPr/>
          </p:nvSpPr>
          <p:spPr bwMode="gray">
            <a:xfrm>
              <a:off x="4574737" y="4582160"/>
              <a:ext cx="856966" cy="345440"/>
            </a:xfrm>
            <a:prstGeom prst="rect">
              <a:avLst/>
            </a:prstGeom>
            <a:solidFill>
              <a:srgbClr val="C9C9C9"/>
            </a:solidFill>
            <a:ln>
              <a:noFill/>
            </a:ln>
          </p:spPr>
          <p:txBody>
            <a:bodyPr wrap="square" lIns="45720" tIns="45720" rIns="45720" bIns="45720" rtlCol="0" anchor="ctr" anchorCtr="0">
              <a:noAutofit/>
            </a:bodyPr>
            <a:lstStyle/>
            <a:p>
              <a:pPr algn="ctr"/>
              <a:r>
                <a:rPr lang="en-US" sz="1400" b="1" dirty="0">
                  <a:solidFill>
                    <a:schemeClr val="tx1"/>
                  </a:solidFill>
                </a:rPr>
                <a:t>Confined</a:t>
              </a:r>
              <a:br>
                <a:rPr lang="en-US" sz="1400" b="1" dirty="0">
                  <a:solidFill>
                    <a:schemeClr val="tx1"/>
                  </a:solidFill>
                </a:rPr>
              </a:br>
              <a:r>
                <a:rPr lang="en-US" sz="1400" b="1" dirty="0">
                  <a:solidFill>
                    <a:schemeClr val="tx1"/>
                  </a:solidFill>
                </a:rPr>
                <a:t>Aquifer</a:t>
              </a:r>
            </a:p>
          </p:txBody>
        </p:sp>
        <p:sp>
          <p:nvSpPr>
            <p:cNvPr id="20" name="TextBox 19"/>
            <p:cNvSpPr txBox="1"/>
            <p:nvPr/>
          </p:nvSpPr>
          <p:spPr bwMode="gray">
            <a:xfrm>
              <a:off x="155927" y="5811520"/>
              <a:ext cx="2286000" cy="182880"/>
            </a:xfrm>
            <a:prstGeom prst="rect">
              <a:avLst/>
            </a:prstGeom>
            <a:solidFill>
              <a:schemeClr val="bg1"/>
            </a:solidFill>
            <a:ln>
              <a:noFill/>
            </a:ln>
          </p:spPr>
          <p:txBody>
            <a:bodyPr wrap="square" lIns="45720" tIns="45720" rIns="45720" bIns="45720" rtlCol="0" anchor="ctr" anchorCtr="0">
              <a:noAutofit/>
            </a:bodyPr>
            <a:lstStyle/>
            <a:p>
              <a:pPr algn="ctr"/>
              <a:r>
                <a:rPr lang="en-US" sz="1400" b="1" dirty="0">
                  <a:solidFill>
                    <a:schemeClr val="tx1"/>
                  </a:solidFill>
                </a:rPr>
                <a:t>10-Year TOT Contributing Area</a:t>
              </a:r>
            </a:p>
          </p:txBody>
        </p:sp>
        <p:sp>
          <p:nvSpPr>
            <p:cNvPr id="21" name="TextBox 20"/>
            <p:cNvSpPr txBox="1"/>
            <p:nvPr/>
          </p:nvSpPr>
          <p:spPr bwMode="gray">
            <a:xfrm>
              <a:off x="3234407" y="5730240"/>
              <a:ext cx="1371600" cy="182880"/>
            </a:xfrm>
            <a:prstGeom prst="rect">
              <a:avLst/>
            </a:prstGeom>
            <a:solidFill>
              <a:schemeClr val="bg1"/>
            </a:solidFill>
            <a:ln>
              <a:noFill/>
            </a:ln>
          </p:spPr>
          <p:txBody>
            <a:bodyPr wrap="square" lIns="45720" tIns="45720" rIns="45720" bIns="45720" rtlCol="0" anchor="ctr" anchorCtr="0">
              <a:noAutofit/>
            </a:bodyPr>
            <a:lstStyle/>
            <a:p>
              <a:pPr algn="ctr"/>
              <a:r>
                <a:rPr lang="en-US" sz="1400" b="1" dirty="0">
                  <a:solidFill>
                    <a:schemeClr val="tx1"/>
                  </a:solidFill>
                </a:rPr>
                <a:t>Screened Interval</a:t>
              </a:r>
            </a:p>
          </p:txBody>
        </p:sp>
        <p:sp>
          <p:nvSpPr>
            <p:cNvPr id="22" name="TextBox 21"/>
            <p:cNvSpPr txBox="1"/>
            <p:nvPr/>
          </p:nvSpPr>
          <p:spPr bwMode="gray">
            <a:xfrm>
              <a:off x="582647" y="3810000"/>
              <a:ext cx="1188720" cy="182880"/>
            </a:xfrm>
            <a:prstGeom prst="rect">
              <a:avLst/>
            </a:prstGeom>
            <a:solidFill>
              <a:schemeClr val="bg1"/>
            </a:solidFill>
            <a:ln>
              <a:noFill/>
            </a:ln>
          </p:spPr>
          <p:txBody>
            <a:bodyPr wrap="square" lIns="45720" tIns="45720" rIns="45720" bIns="45720" rtlCol="0" anchor="ctr" anchorCtr="0">
              <a:noAutofit/>
            </a:bodyPr>
            <a:lstStyle/>
            <a:p>
              <a:pPr algn="ctr"/>
              <a:r>
                <a:rPr lang="en-US" sz="1400" b="1" dirty="0">
                  <a:solidFill>
                    <a:schemeClr val="tx1"/>
                  </a:solidFill>
                </a:rPr>
                <a:t>Confining Unit</a:t>
              </a:r>
            </a:p>
          </p:txBody>
        </p:sp>
        <p:sp>
          <p:nvSpPr>
            <p:cNvPr id="23" name="TextBox 22"/>
            <p:cNvSpPr txBox="1"/>
            <p:nvPr/>
          </p:nvSpPr>
          <p:spPr bwMode="gray">
            <a:xfrm rot="1003318">
              <a:off x="1537687" y="4355904"/>
              <a:ext cx="1005840" cy="182880"/>
            </a:xfrm>
            <a:prstGeom prst="rect">
              <a:avLst/>
            </a:prstGeom>
            <a:solidFill>
              <a:srgbClr val="C9C9C9"/>
            </a:solidFill>
            <a:ln>
              <a:noFill/>
            </a:ln>
          </p:spPr>
          <p:txBody>
            <a:bodyPr wrap="square" lIns="45720" tIns="45720" rIns="45720" bIns="45720" rtlCol="0" anchor="ctr" anchorCtr="0">
              <a:noAutofit/>
            </a:bodyPr>
            <a:lstStyle/>
            <a:p>
              <a:pPr algn="ctr"/>
              <a:r>
                <a:rPr lang="en-US" sz="1400" b="1" dirty="0">
                  <a:solidFill>
                    <a:schemeClr val="tx1"/>
                  </a:solidFill>
                </a:rPr>
                <a:t>Groundwater </a:t>
              </a:r>
            </a:p>
          </p:txBody>
        </p:sp>
        <p:sp>
          <p:nvSpPr>
            <p:cNvPr id="25" name="TextBox 24"/>
            <p:cNvSpPr txBox="1"/>
            <p:nvPr/>
          </p:nvSpPr>
          <p:spPr bwMode="gray">
            <a:xfrm rot="1003318">
              <a:off x="1673502" y="4562742"/>
              <a:ext cx="365760" cy="109728"/>
            </a:xfrm>
            <a:prstGeom prst="rect">
              <a:avLst/>
            </a:prstGeom>
            <a:solidFill>
              <a:srgbClr val="C9C9C9"/>
            </a:solidFill>
            <a:ln>
              <a:noFill/>
            </a:ln>
          </p:spPr>
          <p:txBody>
            <a:bodyPr wrap="square" lIns="45720" tIns="45720" rIns="45720" bIns="45720" rtlCol="0" anchor="ctr" anchorCtr="0">
              <a:noAutofit/>
            </a:bodyPr>
            <a:lstStyle/>
            <a:p>
              <a:pPr algn="ctr"/>
              <a:endParaRPr lang="en-US" sz="1400" b="1" dirty="0">
                <a:solidFill>
                  <a:schemeClr val="tx1"/>
                </a:solidFill>
              </a:endParaRPr>
            </a:p>
          </p:txBody>
        </p:sp>
        <p:sp>
          <p:nvSpPr>
            <p:cNvPr id="26" name="TextBox 25"/>
            <p:cNvSpPr txBox="1"/>
            <p:nvPr/>
          </p:nvSpPr>
          <p:spPr bwMode="gray">
            <a:xfrm rot="1003318">
              <a:off x="1928847" y="4589366"/>
              <a:ext cx="274320" cy="132554"/>
            </a:xfrm>
            <a:prstGeom prst="rect">
              <a:avLst/>
            </a:prstGeom>
            <a:solidFill>
              <a:srgbClr val="C9C9C9"/>
            </a:solidFill>
            <a:ln>
              <a:noFill/>
            </a:ln>
          </p:spPr>
          <p:txBody>
            <a:bodyPr wrap="square" lIns="45720" tIns="45720" rIns="45720" bIns="45720" rtlCol="0" anchor="ctr" anchorCtr="0">
              <a:noAutofit/>
            </a:bodyPr>
            <a:lstStyle/>
            <a:p>
              <a:pPr algn="ctr"/>
              <a:endParaRPr lang="en-US" sz="1400" b="1" dirty="0">
                <a:solidFill>
                  <a:schemeClr val="tx1"/>
                </a:solidFill>
              </a:endParaRPr>
            </a:p>
          </p:txBody>
        </p:sp>
        <p:sp>
          <p:nvSpPr>
            <p:cNvPr id="24" name="TextBox 23"/>
            <p:cNvSpPr txBox="1"/>
            <p:nvPr/>
          </p:nvSpPr>
          <p:spPr bwMode="gray">
            <a:xfrm rot="1003318">
              <a:off x="1698483" y="4563438"/>
              <a:ext cx="599842" cy="182880"/>
            </a:xfrm>
            <a:prstGeom prst="rect">
              <a:avLst/>
            </a:prstGeom>
            <a:noFill/>
            <a:ln>
              <a:noFill/>
            </a:ln>
          </p:spPr>
          <p:txBody>
            <a:bodyPr wrap="square" lIns="45720" tIns="45720" rIns="45720" bIns="45720" rtlCol="0" anchor="ctr" anchorCtr="0">
              <a:noAutofit/>
            </a:bodyPr>
            <a:lstStyle/>
            <a:p>
              <a:pPr algn="ctr"/>
              <a:r>
                <a:rPr lang="en-US" sz="1400" b="1" dirty="0">
                  <a:solidFill>
                    <a:schemeClr val="tx1"/>
                  </a:solidFill>
                </a:rPr>
                <a:t>Flow</a:t>
              </a:r>
            </a:p>
          </p:txBody>
        </p:sp>
        <p:cxnSp>
          <p:nvCxnSpPr>
            <p:cNvPr id="30" name="Straight Connector 29"/>
            <p:cNvCxnSpPr/>
            <p:nvPr/>
          </p:nvCxnSpPr>
          <p:spPr bwMode="auto">
            <a:xfrm>
              <a:off x="2783840" y="4500880"/>
              <a:ext cx="0" cy="914400"/>
            </a:xfrm>
            <a:prstGeom prst="line">
              <a:avLst/>
            </a:prstGeom>
            <a:noFill/>
            <a:ln w="19050" cap="flat" cmpd="sng" algn="ctr">
              <a:solidFill>
                <a:schemeClr val="tx1"/>
              </a:solidFill>
              <a:prstDash val="dash"/>
              <a:round/>
              <a:headEnd type="none" w="med" len="med"/>
              <a:tailEnd type="none" w="med" len="med"/>
            </a:ln>
            <a:effectLst/>
          </p:spPr>
        </p:cxnSp>
        <p:cxnSp>
          <p:nvCxnSpPr>
            <p:cNvPr id="33" name="Straight Connector 32"/>
            <p:cNvCxnSpPr/>
            <p:nvPr/>
          </p:nvCxnSpPr>
          <p:spPr bwMode="auto">
            <a:xfrm>
              <a:off x="2609530" y="4500880"/>
              <a:ext cx="0" cy="914400"/>
            </a:xfrm>
            <a:prstGeom prst="line">
              <a:avLst/>
            </a:prstGeom>
            <a:noFill/>
            <a:ln w="19050" cap="flat" cmpd="sng" algn="ctr">
              <a:solidFill>
                <a:schemeClr val="tx1"/>
              </a:solidFill>
              <a:prstDash val="dash"/>
              <a:round/>
              <a:headEnd type="none" w="med" len="med"/>
              <a:tailEnd type="none" w="med" len="med"/>
            </a:ln>
            <a:effectLst/>
          </p:spPr>
        </p:cxnSp>
        <p:sp>
          <p:nvSpPr>
            <p:cNvPr id="34" name="Rectangle 33"/>
            <p:cNvSpPr/>
            <p:nvPr/>
          </p:nvSpPr>
          <p:spPr bwMode="auto">
            <a:xfrm>
              <a:off x="2609530" y="2499360"/>
              <a:ext cx="174310" cy="2001520"/>
            </a:xfrm>
            <a:prstGeom prst="rect">
              <a:avLst/>
            </a:prstGeom>
            <a:noFill/>
            <a:ln w="1905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cxnSp>
          <p:nvCxnSpPr>
            <p:cNvPr id="35" name="Straight Connector 34"/>
            <p:cNvCxnSpPr/>
            <p:nvPr/>
          </p:nvCxnSpPr>
          <p:spPr bwMode="auto">
            <a:xfrm flipH="1">
              <a:off x="2607931" y="5441157"/>
              <a:ext cx="173736" cy="0"/>
            </a:xfrm>
            <a:prstGeom prst="line">
              <a:avLst/>
            </a:prstGeom>
            <a:noFill/>
            <a:ln w="19050" cap="flat" cmpd="sng" algn="ctr">
              <a:solidFill>
                <a:schemeClr val="tx1"/>
              </a:solidFill>
              <a:prstDash val="solid"/>
              <a:round/>
              <a:headEnd type="none" w="med" len="med"/>
              <a:tailEnd type="none" w="med" len="med"/>
            </a:ln>
            <a:effectLst/>
          </p:spPr>
        </p:cxnSp>
        <p:sp>
          <p:nvSpPr>
            <p:cNvPr id="37" name="Freeform 36"/>
            <p:cNvSpPr/>
            <p:nvPr/>
          </p:nvSpPr>
          <p:spPr bwMode="auto">
            <a:xfrm>
              <a:off x="2712720" y="5171440"/>
              <a:ext cx="477520" cy="599440"/>
            </a:xfrm>
            <a:custGeom>
              <a:avLst/>
              <a:gdLst>
                <a:gd name="connsiteX0" fmla="*/ 477520 w 477520"/>
                <a:gd name="connsiteY0" fmla="*/ 599440 h 599440"/>
                <a:gd name="connsiteX1" fmla="*/ 233680 w 477520"/>
                <a:gd name="connsiteY1" fmla="*/ 436880 h 599440"/>
                <a:gd name="connsiteX2" fmla="*/ 40640 w 477520"/>
                <a:gd name="connsiteY2" fmla="*/ 132080 h 599440"/>
                <a:gd name="connsiteX3" fmla="*/ 0 w 477520"/>
                <a:gd name="connsiteY3" fmla="*/ 0 h 599440"/>
                <a:gd name="connsiteX4" fmla="*/ 0 w 477520"/>
                <a:gd name="connsiteY4" fmla="*/ 0 h 59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20" h="599440">
                  <a:moveTo>
                    <a:pt x="477520" y="599440"/>
                  </a:moveTo>
                  <a:cubicBezTo>
                    <a:pt x="392006" y="557106"/>
                    <a:pt x="306493" y="514773"/>
                    <a:pt x="233680" y="436880"/>
                  </a:cubicBezTo>
                  <a:cubicBezTo>
                    <a:pt x="160867" y="358987"/>
                    <a:pt x="79587" y="204893"/>
                    <a:pt x="40640" y="132080"/>
                  </a:cubicBezTo>
                  <a:cubicBezTo>
                    <a:pt x="1693" y="59267"/>
                    <a:pt x="0" y="0"/>
                    <a:pt x="0" y="0"/>
                  </a:cubicBezTo>
                  <a:lnTo>
                    <a:pt x="0" y="0"/>
                  </a:lnTo>
                </a:path>
              </a:pathLst>
            </a:custGeom>
            <a:noFill/>
            <a:ln w="19050" cap="flat" cmpd="sng" algn="ctr">
              <a:solidFill>
                <a:schemeClr val="tx1"/>
              </a:solid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38" name="Freeform 37"/>
            <p:cNvSpPr/>
            <p:nvPr/>
          </p:nvSpPr>
          <p:spPr bwMode="auto">
            <a:xfrm rot="2674782">
              <a:off x="855431" y="5311365"/>
              <a:ext cx="348138" cy="441489"/>
            </a:xfrm>
            <a:custGeom>
              <a:avLst/>
              <a:gdLst>
                <a:gd name="connsiteX0" fmla="*/ 477520 w 477520"/>
                <a:gd name="connsiteY0" fmla="*/ 599440 h 599440"/>
                <a:gd name="connsiteX1" fmla="*/ 233680 w 477520"/>
                <a:gd name="connsiteY1" fmla="*/ 436880 h 599440"/>
                <a:gd name="connsiteX2" fmla="*/ 40640 w 477520"/>
                <a:gd name="connsiteY2" fmla="*/ 132080 h 599440"/>
                <a:gd name="connsiteX3" fmla="*/ 0 w 477520"/>
                <a:gd name="connsiteY3" fmla="*/ 0 h 599440"/>
                <a:gd name="connsiteX4" fmla="*/ 0 w 477520"/>
                <a:gd name="connsiteY4" fmla="*/ 0 h 599440"/>
                <a:gd name="connsiteX0" fmla="*/ 989665 w 989665"/>
                <a:gd name="connsiteY0" fmla="*/ 717704 h 717704"/>
                <a:gd name="connsiteX1" fmla="*/ 745825 w 989665"/>
                <a:gd name="connsiteY1" fmla="*/ 555144 h 717704"/>
                <a:gd name="connsiteX2" fmla="*/ 552785 w 989665"/>
                <a:gd name="connsiteY2" fmla="*/ 250344 h 717704"/>
                <a:gd name="connsiteX3" fmla="*/ 512145 w 989665"/>
                <a:gd name="connsiteY3" fmla="*/ 118264 h 717704"/>
                <a:gd name="connsiteX4" fmla="*/ 0 w 989665"/>
                <a:gd name="connsiteY4" fmla="*/ 0 h 717704"/>
                <a:gd name="connsiteX0" fmla="*/ 989665 w 989665"/>
                <a:gd name="connsiteY0" fmla="*/ 717704 h 717704"/>
                <a:gd name="connsiteX1" fmla="*/ 745825 w 989665"/>
                <a:gd name="connsiteY1" fmla="*/ 555144 h 717704"/>
                <a:gd name="connsiteX2" fmla="*/ 475106 w 989665"/>
                <a:gd name="connsiteY2" fmla="*/ 288843 h 717704"/>
                <a:gd name="connsiteX3" fmla="*/ 512145 w 989665"/>
                <a:gd name="connsiteY3" fmla="*/ 118264 h 717704"/>
                <a:gd name="connsiteX4" fmla="*/ 0 w 989665"/>
                <a:gd name="connsiteY4" fmla="*/ 0 h 717704"/>
                <a:gd name="connsiteX0" fmla="*/ 685616 w 685616"/>
                <a:gd name="connsiteY0" fmla="*/ 952132 h 952132"/>
                <a:gd name="connsiteX1" fmla="*/ 441776 w 685616"/>
                <a:gd name="connsiteY1" fmla="*/ 789572 h 952132"/>
                <a:gd name="connsiteX2" fmla="*/ 171057 w 685616"/>
                <a:gd name="connsiteY2" fmla="*/ 523271 h 952132"/>
                <a:gd name="connsiteX3" fmla="*/ 208096 w 685616"/>
                <a:gd name="connsiteY3" fmla="*/ 352692 h 952132"/>
                <a:gd name="connsiteX4" fmla="*/ 0 w 685616"/>
                <a:gd name="connsiteY4" fmla="*/ 0 h 952132"/>
                <a:gd name="connsiteX0" fmla="*/ 553505 w 553505"/>
                <a:gd name="connsiteY0" fmla="*/ 599439 h 599439"/>
                <a:gd name="connsiteX1" fmla="*/ 309665 w 553505"/>
                <a:gd name="connsiteY1" fmla="*/ 436879 h 599439"/>
                <a:gd name="connsiteX2" fmla="*/ 38946 w 553505"/>
                <a:gd name="connsiteY2" fmla="*/ 170578 h 599439"/>
                <a:gd name="connsiteX3" fmla="*/ 75985 w 553505"/>
                <a:gd name="connsiteY3" fmla="*/ -1 h 599439"/>
                <a:gd name="connsiteX0" fmla="*/ 551745 w 551745"/>
                <a:gd name="connsiteY0" fmla="*/ 666178 h 666178"/>
                <a:gd name="connsiteX1" fmla="*/ 307905 w 551745"/>
                <a:gd name="connsiteY1" fmla="*/ 503618 h 666178"/>
                <a:gd name="connsiteX2" fmla="*/ 37186 w 551745"/>
                <a:gd name="connsiteY2" fmla="*/ 237317 h 666178"/>
                <a:gd name="connsiteX3" fmla="*/ 84797 w 551745"/>
                <a:gd name="connsiteY3" fmla="*/ 1 h 666178"/>
                <a:gd name="connsiteX0" fmla="*/ 637467 w 637467"/>
                <a:gd name="connsiteY0" fmla="*/ 666176 h 666176"/>
                <a:gd name="connsiteX1" fmla="*/ 393627 w 637467"/>
                <a:gd name="connsiteY1" fmla="*/ 503616 h 666176"/>
                <a:gd name="connsiteX2" fmla="*/ 122908 w 637467"/>
                <a:gd name="connsiteY2" fmla="*/ 237315 h 666176"/>
                <a:gd name="connsiteX3" fmla="*/ 170519 w 637467"/>
                <a:gd name="connsiteY3" fmla="*/ -1 h 666176"/>
                <a:gd name="connsiteX0" fmla="*/ 737478 w 737478"/>
                <a:gd name="connsiteY0" fmla="*/ 720539 h 720539"/>
                <a:gd name="connsiteX1" fmla="*/ 493638 w 737478"/>
                <a:gd name="connsiteY1" fmla="*/ 557979 h 720539"/>
                <a:gd name="connsiteX2" fmla="*/ 222919 w 737478"/>
                <a:gd name="connsiteY2" fmla="*/ 291678 h 720539"/>
                <a:gd name="connsiteX3" fmla="*/ 170518 w 737478"/>
                <a:gd name="connsiteY3" fmla="*/ 0 h 720539"/>
                <a:gd name="connsiteX0" fmla="*/ 737478 w 737478"/>
                <a:gd name="connsiteY0" fmla="*/ 720539 h 720539"/>
                <a:gd name="connsiteX1" fmla="*/ 493638 w 737478"/>
                <a:gd name="connsiteY1" fmla="*/ 557979 h 720539"/>
                <a:gd name="connsiteX2" fmla="*/ 211669 w 737478"/>
                <a:gd name="connsiteY2" fmla="*/ 300354 h 720539"/>
                <a:gd name="connsiteX3" fmla="*/ 170518 w 737478"/>
                <a:gd name="connsiteY3" fmla="*/ 0 h 720539"/>
                <a:gd name="connsiteX0" fmla="*/ 796041 w 796040"/>
                <a:gd name="connsiteY0" fmla="*/ 749425 h 749426"/>
                <a:gd name="connsiteX1" fmla="*/ 493638 w 796040"/>
                <a:gd name="connsiteY1" fmla="*/ 557979 h 749426"/>
                <a:gd name="connsiteX2" fmla="*/ 211669 w 796040"/>
                <a:gd name="connsiteY2" fmla="*/ 300354 h 749426"/>
                <a:gd name="connsiteX3" fmla="*/ 170518 w 796040"/>
                <a:gd name="connsiteY3" fmla="*/ 0 h 749426"/>
                <a:gd name="connsiteX0" fmla="*/ 769844 w 769843"/>
                <a:gd name="connsiteY0" fmla="*/ 763842 h 763842"/>
                <a:gd name="connsiteX1" fmla="*/ 467441 w 769843"/>
                <a:gd name="connsiteY1" fmla="*/ 572396 h 763842"/>
                <a:gd name="connsiteX2" fmla="*/ 185472 w 769843"/>
                <a:gd name="connsiteY2" fmla="*/ 314771 h 763842"/>
                <a:gd name="connsiteX3" fmla="*/ 170519 w 769843"/>
                <a:gd name="connsiteY3" fmla="*/ 0 h 763842"/>
              </a:gdLst>
              <a:ahLst/>
              <a:cxnLst>
                <a:cxn ang="0">
                  <a:pos x="connsiteX0" y="connsiteY0"/>
                </a:cxn>
                <a:cxn ang="0">
                  <a:pos x="connsiteX1" y="connsiteY1"/>
                </a:cxn>
                <a:cxn ang="0">
                  <a:pos x="connsiteX2" y="connsiteY2"/>
                </a:cxn>
                <a:cxn ang="0">
                  <a:pos x="connsiteX3" y="connsiteY3"/>
                </a:cxn>
              </a:cxnLst>
              <a:rect l="l" t="t" r="r" b="b"/>
              <a:pathLst>
                <a:path w="769843" h="763842">
                  <a:moveTo>
                    <a:pt x="769844" y="763842"/>
                  </a:moveTo>
                  <a:cubicBezTo>
                    <a:pt x="684330" y="721508"/>
                    <a:pt x="564836" y="647241"/>
                    <a:pt x="467441" y="572396"/>
                  </a:cubicBezTo>
                  <a:cubicBezTo>
                    <a:pt x="370046" y="497551"/>
                    <a:pt x="234959" y="410170"/>
                    <a:pt x="185472" y="314771"/>
                  </a:cubicBezTo>
                  <a:cubicBezTo>
                    <a:pt x="135985" y="219372"/>
                    <a:pt x="0" y="54412"/>
                    <a:pt x="170519" y="0"/>
                  </a:cubicBezTo>
                </a:path>
              </a:pathLst>
            </a:custGeom>
            <a:noFill/>
            <a:ln w="19050" cap="flat" cmpd="sng" algn="ctr">
              <a:solidFill>
                <a:schemeClr val="tx1"/>
              </a:solid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cxnSp>
          <p:nvCxnSpPr>
            <p:cNvPr id="40" name="Straight Arrow Connector 39"/>
            <p:cNvCxnSpPr/>
            <p:nvPr/>
          </p:nvCxnSpPr>
          <p:spPr bwMode="auto">
            <a:xfrm flipV="1">
              <a:off x="1633538" y="5067300"/>
              <a:ext cx="914400" cy="273844"/>
            </a:xfrm>
            <a:prstGeom prst="straightConnector1">
              <a:avLst/>
            </a:prstGeom>
            <a:noFill/>
            <a:ln w="38100" cap="flat" cmpd="sng" algn="ctr">
              <a:solidFill>
                <a:schemeClr val="tx1"/>
              </a:solidFill>
              <a:prstDash val="solid"/>
              <a:round/>
              <a:headEnd type="none" w="med" len="med"/>
              <a:tailEnd type="triangle"/>
            </a:ln>
            <a:effectLst/>
          </p:spPr>
        </p:cxnSp>
        <p:cxnSp>
          <p:nvCxnSpPr>
            <p:cNvPr id="42" name="Straight Arrow Connector 41"/>
            <p:cNvCxnSpPr/>
            <p:nvPr/>
          </p:nvCxnSpPr>
          <p:spPr bwMode="auto">
            <a:xfrm flipH="1" flipV="1">
              <a:off x="2854353" y="5082778"/>
              <a:ext cx="914400" cy="273844"/>
            </a:xfrm>
            <a:prstGeom prst="straightConnector1">
              <a:avLst/>
            </a:prstGeom>
            <a:noFill/>
            <a:ln w="38100" cap="flat" cmpd="sng" algn="ctr">
              <a:solidFill>
                <a:schemeClr val="tx1"/>
              </a:solidFill>
              <a:prstDash val="solid"/>
              <a:round/>
              <a:headEnd type="none" w="med" len="med"/>
              <a:tailEnd type="triangle"/>
            </a:ln>
            <a:effectLst/>
          </p:spPr>
        </p:cxnSp>
        <p:cxnSp>
          <p:nvCxnSpPr>
            <p:cNvPr id="43" name="Straight Arrow Connector 42"/>
            <p:cNvCxnSpPr/>
            <p:nvPr/>
          </p:nvCxnSpPr>
          <p:spPr bwMode="auto">
            <a:xfrm flipH="1">
              <a:off x="2854353" y="4452938"/>
              <a:ext cx="914400" cy="269832"/>
            </a:xfrm>
            <a:prstGeom prst="straightConnector1">
              <a:avLst/>
            </a:prstGeom>
            <a:noFill/>
            <a:ln w="38100" cap="flat" cmpd="sng" algn="ctr">
              <a:solidFill>
                <a:schemeClr val="tx1"/>
              </a:solidFill>
              <a:prstDash val="solid"/>
              <a:round/>
              <a:headEnd type="none" w="med" len="med"/>
              <a:tailEnd type="triangle"/>
            </a:ln>
            <a:effectLst/>
          </p:spPr>
        </p:cxnSp>
        <p:cxnSp>
          <p:nvCxnSpPr>
            <p:cNvPr id="45" name="Straight Arrow Connector 44"/>
            <p:cNvCxnSpPr/>
            <p:nvPr/>
          </p:nvCxnSpPr>
          <p:spPr bwMode="auto">
            <a:xfrm>
              <a:off x="1645443" y="4444863"/>
              <a:ext cx="914400" cy="269832"/>
            </a:xfrm>
            <a:prstGeom prst="straightConnector1">
              <a:avLst/>
            </a:prstGeom>
            <a:noFill/>
            <a:ln w="38100" cap="flat" cmpd="sng" algn="ctr">
              <a:solidFill>
                <a:schemeClr val="tx1"/>
              </a:solidFill>
              <a:prstDash val="solid"/>
              <a:round/>
              <a:headEnd type="none" w="med" len="med"/>
              <a:tailEnd type="triangle"/>
            </a:ln>
            <a:effectLst/>
          </p:spPr>
        </p:cxnSp>
        <p:sp>
          <p:nvSpPr>
            <p:cNvPr id="46" name="TextBox 45"/>
            <p:cNvSpPr txBox="1"/>
            <p:nvPr/>
          </p:nvSpPr>
          <p:spPr bwMode="gray">
            <a:xfrm rot="1003318">
              <a:off x="2190676" y="4683190"/>
              <a:ext cx="60290" cy="72529"/>
            </a:xfrm>
            <a:prstGeom prst="rect">
              <a:avLst/>
            </a:prstGeom>
            <a:solidFill>
              <a:srgbClr val="C9C9C9"/>
            </a:solidFill>
            <a:ln>
              <a:noFill/>
            </a:ln>
          </p:spPr>
          <p:txBody>
            <a:bodyPr wrap="square" lIns="45720" tIns="45720" rIns="45720" bIns="45720" rtlCol="0" anchor="ctr" anchorCtr="0">
              <a:noAutofit/>
            </a:bodyPr>
            <a:lstStyle/>
            <a:p>
              <a:pPr algn="ctr"/>
              <a:endParaRPr lang="en-US" sz="1400" b="1" dirty="0">
                <a:solidFill>
                  <a:schemeClr val="tx1"/>
                </a:solidFill>
              </a:endParaRPr>
            </a:p>
          </p:txBody>
        </p:sp>
        <p:sp>
          <p:nvSpPr>
            <p:cNvPr id="47" name="TextBox 46"/>
            <p:cNvSpPr txBox="1"/>
            <p:nvPr/>
          </p:nvSpPr>
          <p:spPr bwMode="gray">
            <a:xfrm>
              <a:off x="2223454" y="4695095"/>
              <a:ext cx="60290" cy="72529"/>
            </a:xfrm>
            <a:prstGeom prst="rect">
              <a:avLst/>
            </a:prstGeom>
            <a:solidFill>
              <a:srgbClr val="C9C9C9"/>
            </a:solidFill>
            <a:ln>
              <a:noFill/>
            </a:ln>
          </p:spPr>
          <p:txBody>
            <a:bodyPr wrap="square" lIns="45720" tIns="45720" rIns="45720" bIns="45720" rtlCol="0" anchor="ctr" anchorCtr="0">
              <a:noAutofit/>
            </a:bodyPr>
            <a:lstStyle/>
            <a:p>
              <a:pPr algn="ctr"/>
              <a:endParaRPr lang="en-US" sz="1400" b="1" dirty="0">
                <a:solidFill>
                  <a:schemeClr val="tx1"/>
                </a:solidFill>
              </a:endParaRPr>
            </a:p>
          </p:txBody>
        </p:sp>
        <p:sp>
          <p:nvSpPr>
            <p:cNvPr id="50" name="Freeform 49"/>
            <p:cNvSpPr/>
            <p:nvPr/>
          </p:nvSpPr>
          <p:spPr bwMode="auto">
            <a:xfrm>
              <a:off x="2703194" y="2184812"/>
              <a:ext cx="370999" cy="413132"/>
            </a:xfrm>
            <a:custGeom>
              <a:avLst/>
              <a:gdLst>
                <a:gd name="connsiteX0" fmla="*/ 477520 w 477520"/>
                <a:gd name="connsiteY0" fmla="*/ 599440 h 599440"/>
                <a:gd name="connsiteX1" fmla="*/ 233680 w 477520"/>
                <a:gd name="connsiteY1" fmla="*/ 436880 h 599440"/>
                <a:gd name="connsiteX2" fmla="*/ 40640 w 477520"/>
                <a:gd name="connsiteY2" fmla="*/ 132080 h 599440"/>
                <a:gd name="connsiteX3" fmla="*/ 0 w 477520"/>
                <a:gd name="connsiteY3" fmla="*/ 0 h 599440"/>
                <a:gd name="connsiteX4" fmla="*/ 0 w 477520"/>
                <a:gd name="connsiteY4" fmla="*/ 0 h 599440"/>
                <a:gd name="connsiteX0" fmla="*/ 477520 w 477520"/>
                <a:gd name="connsiteY0" fmla="*/ 599440 h 599440"/>
                <a:gd name="connsiteX1" fmla="*/ 428976 w 477520"/>
                <a:gd name="connsiteY1" fmla="*/ 523240 h 599440"/>
                <a:gd name="connsiteX2" fmla="*/ 233680 w 477520"/>
                <a:gd name="connsiteY2" fmla="*/ 436880 h 599440"/>
                <a:gd name="connsiteX3" fmla="*/ 40640 w 477520"/>
                <a:gd name="connsiteY3" fmla="*/ 132080 h 599440"/>
                <a:gd name="connsiteX4" fmla="*/ 0 w 477520"/>
                <a:gd name="connsiteY4" fmla="*/ 0 h 599440"/>
                <a:gd name="connsiteX5" fmla="*/ 0 w 477520"/>
                <a:gd name="connsiteY5" fmla="*/ 0 h 599440"/>
                <a:gd name="connsiteX0" fmla="*/ 428976 w 461525"/>
                <a:gd name="connsiteY0" fmla="*/ 628968 h 628968"/>
                <a:gd name="connsiteX1" fmla="*/ 428976 w 461525"/>
                <a:gd name="connsiteY1" fmla="*/ 523240 h 628968"/>
                <a:gd name="connsiteX2" fmla="*/ 233680 w 461525"/>
                <a:gd name="connsiteY2" fmla="*/ 436880 h 628968"/>
                <a:gd name="connsiteX3" fmla="*/ 40640 w 461525"/>
                <a:gd name="connsiteY3" fmla="*/ 132080 h 628968"/>
                <a:gd name="connsiteX4" fmla="*/ 0 w 461525"/>
                <a:gd name="connsiteY4" fmla="*/ 0 h 628968"/>
                <a:gd name="connsiteX5" fmla="*/ 0 w 461525"/>
                <a:gd name="connsiteY5" fmla="*/ 0 h 628968"/>
                <a:gd name="connsiteX0" fmla="*/ 552357 w 904307"/>
                <a:gd name="connsiteY0" fmla="*/ 646298 h 646298"/>
                <a:gd name="connsiteX1" fmla="*/ 552357 w 904307"/>
                <a:gd name="connsiteY1" fmla="*/ 540570 h 646298"/>
                <a:gd name="connsiteX2" fmla="*/ 357061 w 904307"/>
                <a:gd name="connsiteY2" fmla="*/ 454210 h 646298"/>
                <a:gd name="connsiteX3" fmla="*/ 164021 w 904307"/>
                <a:gd name="connsiteY3" fmla="*/ 149410 h 646298"/>
                <a:gd name="connsiteX4" fmla="*/ 123381 w 904307"/>
                <a:gd name="connsiteY4" fmla="*/ 17330 h 646298"/>
                <a:gd name="connsiteX5" fmla="*/ 904307 w 904307"/>
                <a:gd name="connsiteY5" fmla="*/ 253391 h 646298"/>
                <a:gd name="connsiteX0" fmla="*/ 479544 w 831494"/>
                <a:gd name="connsiteY0" fmla="*/ 530358 h 530358"/>
                <a:gd name="connsiteX1" fmla="*/ 479544 w 831494"/>
                <a:gd name="connsiteY1" fmla="*/ 424630 h 530358"/>
                <a:gd name="connsiteX2" fmla="*/ 284248 w 831494"/>
                <a:gd name="connsiteY2" fmla="*/ 338270 h 530358"/>
                <a:gd name="connsiteX3" fmla="*/ 91208 w 831494"/>
                <a:gd name="connsiteY3" fmla="*/ 33470 h 530358"/>
                <a:gd name="connsiteX4" fmla="*/ 831494 w 831494"/>
                <a:gd name="connsiteY4" fmla="*/ 137451 h 530358"/>
                <a:gd name="connsiteX0" fmla="*/ 253954 w 605904"/>
                <a:gd name="connsiteY0" fmla="*/ 392907 h 392907"/>
                <a:gd name="connsiteX1" fmla="*/ 253954 w 605904"/>
                <a:gd name="connsiteY1" fmla="*/ 287179 h 392907"/>
                <a:gd name="connsiteX2" fmla="*/ 58658 w 605904"/>
                <a:gd name="connsiteY2" fmla="*/ 200819 h 392907"/>
                <a:gd name="connsiteX3" fmla="*/ 605904 w 605904"/>
                <a:gd name="connsiteY3" fmla="*/ 0 h 392907"/>
                <a:gd name="connsiteX0" fmla="*/ 11853 w 363803"/>
                <a:gd name="connsiteY0" fmla="*/ 392907 h 392907"/>
                <a:gd name="connsiteX1" fmla="*/ 11853 w 363803"/>
                <a:gd name="connsiteY1" fmla="*/ 287179 h 392907"/>
                <a:gd name="connsiteX2" fmla="*/ 82973 w 363803"/>
                <a:gd name="connsiteY2" fmla="*/ 63659 h 392907"/>
                <a:gd name="connsiteX3" fmla="*/ 363803 w 363803"/>
                <a:gd name="connsiteY3" fmla="*/ 0 h 392907"/>
                <a:gd name="connsiteX0" fmla="*/ 11853 w 363803"/>
                <a:gd name="connsiteY0" fmla="*/ 436945 h 436945"/>
                <a:gd name="connsiteX1" fmla="*/ 11853 w 363803"/>
                <a:gd name="connsiteY1" fmla="*/ 331217 h 436945"/>
                <a:gd name="connsiteX2" fmla="*/ 82973 w 363803"/>
                <a:gd name="connsiteY2" fmla="*/ 107697 h 436945"/>
                <a:gd name="connsiteX3" fmla="*/ 363803 w 363803"/>
                <a:gd name="connsiteY3" fmla="*/ 0 h 436945"/>
                <a:gd name="connsiteX0" fmla="*/ 11853 w 363803"/>
                <a:gd name="connsiteY0" fmla="*/ 436945 h 436945"/>
                <a:gd name="connsiteX1" fmla="*/ 11853 w 363803"/>
                <a:gd name="connsiteY1" fmla="*/ 331217 h 436945"/>
                <a:gd name="connsiteX2" fmla="*/ 82973 w 363803"/>
                <a:gd name="connsiteY2" fmla="*/ 107697 h 436945"/>
                <a:gd name="connsiteX3" fmla="*/ 363803 w 363803"/>
                <a:gd name="connsiteY3" fmla="*/ 0 h 436945"/>
                <a:gd name="connsiteX0" fmla="*/ 11853 w 363803"/>
                <a:gd name="connsiteY0" fmla="*/ 436945 h 436945"/>
                <a:gd name="connsiteX1" fmla="*/ 11853 w 363803"/>
                <a:gd name="connsiteY1" fmla="*/ 331217 h 436945"/>
                <a:gd name="connsiteX2" fmla="*/ 82973 w 363803"/>
                <a:gd name="connsiteY2" fmla="*/ 107697 h 436945"/>
                <a:gd name="connsiteX3" fmla="*/ 363803 w 363803"/>
                <a:gd name="connsiteY3" fmla="*/ 0 h 436945"/>
                <a:gd name="connsiteX0" fmla="*/ 11853 w 363803"/>
                <a:gd name="connsiteY0" fmla="*/ 436945 h 436945"/>
                <a:gd name="connsiteX1" fmla="*/ 11853 w 363803"/>
                <a:gd name="connsiteY1" fmla="*/ 331217 h 436945"/>
                <a:gd name="connsiteX2" fmla="*/ 82973 w 363803"/>
                <a:gd name="connsiteY2" fmla="*/ 107697 h 436945"/>
                <a:gd name="connsiteX3" fmla="*/ 363803 w 363803"/>
                <a:gd name="connsiteY3" fmla="*/ 0 h 436945"/>
                <a:gd name="connsiteX0" fmla="*/ 11853 w 363803"/>
                <a:gd name="connsiteY0" fmla="*/ 436945 h 436945"/>
                <a:gd name="connsiteX1" fmla="*/ 11853 w 363803"/>
                <a:gd name="connsiteY1" fmla="*/ 331217 h 436945"/>
                <a:gd name="connsiteX2" fmla="*/ 82973 w 363803"/>
                <a:gd name="connsiteY2" fmla="*/ 107697 h 436945"/>
                <a:gd name="connsiteX3" fmla="*/ 363803 w 363803"/>
                <a:gd name="connsiteY3" fmla="*/ 0 h 436945"/>
                <a:gd name="connsiteX0" fmla="*/ 0 w 351950"/>
                <a:gd name="connsiteY0" fmla="*/ 436945 h 436945"/>
                <a:gd name="connsiteX1" fmla="*/ 71120 w 351950"/>
                <a:gd name="connsiteY1" fmla="*/ 107697 h 436945"/>
                <a:gd name="connsiteX2" fmla="*/ 351950 w 351950"/>
                <a:gd name="connsiteY2" fmla="*/ 0 h 436945"/>
                <a:gd name="connsiteX0" fmla="*/ 0 w 351951"/>
                <a:gd name="connsiteY0" fmla="*/ 436945 h 436945"/>
                <a:gd name="connsiteX1" fmla="*/ 71121 w 351951"/>
                <a:gd name="connsiteY1" fmla="*/ 107697 h 436945"/>
                <a:gd name="connsiteX2" fmla="*/ 351951 w 351951"/>
                <a:gd name="connsiteY2" fmla="*/ 0 h 436945"/>
                <a:gd name="connsiteX0" fmla="*/ 0 w 351951"/>
                <a:gd name="connsiteY0" fmla="*/ 436945 h 436945"/>
                <a:gd name="connsiteX1" fmla="*/ 71121 w 351951"/>
                <a:gd name="connsiteY1" fmla="*/ 107697 h 436945"/>
                <a:gd name="connsiteX2" fmla="*/ 351951 w 351951"/>
                <a:gd name="connsiteY2" fmla="*/ 0 h 436945"/>
                <a:gd name="connsiteX0" fmla="*/ 0 w 351951"/>
                <a:gd name="connsiteY0" fmla="*/ 436945 h 436945"/>
                <a:gd name="connsiteX1" fmla="*/ 71121 w 351951"/>
                <a:gd name="connsiteY1" fmla="*/ 107697 h 436945"/>
                <a:gd name="connsiteX2" fmla="*/ 351951 w 351951"/>
                <a:gd name="connsiteY2" fmla="*/ 0 h 436945"/>
                <a:gd name="connsiteX0" fmla="*/ 0 w 318612"/>
                <a:gd name="connsiteY0" fmla="*/ 542925 h 542925"/>
                <a:gd name="connsiteX1" fmla="*/ 71121 w 318612"/>
                <a:gd name="connsiteY1" fmla="*/ 213677 h 542925"/>
                <a:gd name="connsiteX2" fmla="*/ 318612 w 318612"/>
                <a:gd name="connsiteY2" fmla="*/ 0 h 542925"/>
                <a:gd name="connsiteX0" fmla="*/ 0 w 361475"/>
                <a:gd name="connsiteY0" fmla="*/ 439326 h 439326"/>
                <a:gd name="connsiteX1" fmla="*/ 71121 w 361475"/>
                <a:gd name="connsiteY1" fmla="*/ 110078 h 439326"/>
                <a:gd name="connsiteX2" fmla="*/ 361475 w 361475"/>
                <a:gd name="connsiteY2" fmla="*/ 0 h 439326"/>
                <a:gd name="connsiteX0" fmla="*/ 0 w 361475"/>
                <a:gd name="connsiteY0" fmla="*/ 439326 h 439326"/>
                <a:gd name="connsiteX1" fmla="*/ 71121 w 361475"/>
                <a:gd name="connsiteY1" fmla="*/ 110078 h 439326"/>
                <a:gd name="connsiteX2" fmla="*/ 361475 w 361475"/>
                <a:gd name="connsiteY2" fmla="*/ 0 h 439326"/>
                <a:gd name="connsiteX0" fmla="*/ 58048 w 419523"/>
                <a:gd name="connsiteY0" fmla="*/ 439326 h 439326"/>
                <a:gd name="connsiteX1" fmla="*/ 11854 w 419523"/>
                <a:gd name="connsiteY1" fmla="*/ 217869 h 439326"/>
                <a:gd name="connsiteX2" fmla="*/ 129169 w 419523"/>
                <a:gd name="connsiteY2" fmla="*/ 110078 h 439326"/>
                <a:gd name="connsiteX3" fmla="*/ 419523 w 419523"/>
                <a:gd name="connsiteY3" fmla="*/ 0 h 439326"/>
                <a:gd name="connsiteX0" fmla="*/ 69902 w 431377"/>
                <a:gd name="connsiteY0" fmla="*/ 439326 h 439326"/>
                <a:gd name="connsiteX1" fmla="*/ 11854 w 431377"/>
                <a:gd name="connsiteY1" fmla="*/ 217869 h 439326"/>
                <a:gd name="connsiteX2" fmla="*/ 141023 w 431377"/>
                <a:gd name="connsiteY2" fmla="*/ 110078 h 439326"/>
                <a:gd name="connsiteX3" fmla="*/ 431377 w 431377"/>
                <a:gd name="connsiteY3" fmla="*/ 0 h 439326"/>
                <a:gd name="connsiteX0" fmla="*/ 0 w 361475"/>
                <a:gd name="connsiteY0" fmla="*/ 439326 h 439326"/>
                <a:gd name="connsiteX1" fmla="*/ 71121 w 361475"/>
                <a:gd name="connsiteY1" fmla="*/ 110078 h 439326"/>
                <a:gd name="connsiteX2" fmla="*/ 361475 w 361475"/>
                <a:gd name="connsiteY2" fmla="*/ 0 h 439326"/>
                <a:gd name="connsiteX0" fmla="*/ 55668 w 417143"/>
                <a:gd name="connsiteY0" fmla="*/ 439326 h 439326"/>
                <a:gd name="connsiteX1" fmla="*/ 11854 w 417143"/>
                <a:gd name="connsiteY1" fmla="*/ 372650 h 439326"/>
                <a:gd name="connsiteX2" fmla="*/ 126789 w 417143"/>
                <a:gd name="connsiteY2" fmla="*/ 110078 h 439326"/>
                <a:gd name="connsiteX3" fmla="*/ 417143 w 417143"/>
                <a:gd name="connsiteY3" fmla="*/ 0 h 439326"/>
                <a:gd name="connsiteX0" fmla="*/ 0 w 361475"/>
                <a:gd name="connsiteY0" fmla="*/ 439326 h 439326"/>
                <a:gd name="connsiteX1" fmla="*/ 71121 w 361475"/>
                <a:gd name="connsiteY1" fmla="*/ 110078 h 439326"/>
                <a:gd name="connsiteX2" fmla="*/ 361475 w 361475"/>
                <a:gd name="connsiteY2" fmla="*/ 0 h 439326"/>
                <a:gd name="connsiteX0" fmla="*/ 0 w 361475"/>
                <a:gd name="connsiteY0" fmla="*/ 439326 h 439326"/>
                <a:gd name="connsiteX1" fmla="*/ 0 w 361475"/>
                <a:gd name="connsiteY1" fmla="*/ 439326 h 439326"/>
                <a:gd name="connsiteX2" fmla="*/ 71121 w 361475"/>
                <a:gd name="connsiteY2" fmla="*/ 110078 h 439326"/>
                <a:gd name="connsiteX3" fmla="*/ 361475 w 361475"/>
                <a:gd name="connsiteY3" fmla="*/ 0 h 439326"/>
                <a:gd name="connsiteX0" fmla="*/ 0 w 361475"/>
                <a:gd name="connsiteY0" fmla="*/ 439326 h 439326"/>
                <a:gd name="connsiteX1" fmla="*/ 139253 w 361475"/>
                <a:gd name="connsiteY1" fmla="*/ 439326 h 439326"/>
                <a:gd name="connsiteX2" fmla="*/ 71121 w 361475"/>
                <a:gd name="connsiteY2" fmla="*/ 110078 h 439326"/>
                <a:gd name="connsiteX3" fmla="*/ 361475 w 361475"/>
                <a:gd name="connsiteY3" fmla="*/ 0 h 439326"/>
                <a:gd name="connsiteX0" fmla="*/ 0 w 361475"/>
                <a:gd name="connsiteY0" fmla="*/ 439326 h 439326"/>
                <a:gd name="connsiteX1" fmla="*/ 71121 w 361475"/>
                <a:gd name="connsiteY1" fmla="*/ 110078 h 439326"/>
                <a:gd name="connsiteX2" fmla="*/ 361475 w 361475"/>
                <a:gd name="connsiteY2" fmla="*/ 0 h 439326"/>
                <a:gd name="connsiteX0" fmla="*/ 2380 w 363855"/>
                <a:gd name="connsiteY0" fmla="*/ 439326 h 439326"/>
                <a:gd name="connsiteX1" fmla="*/ 0 w 363855"/>
                <a:gd name="connsiteY1" fmla="*/ 439326 h 439326"/>
                <a:gd name="connsiteX2" fmla="*/ 73501 w 363855"/>
                <a:gd name="connsiteY2" fmla="*/ 110078 h 439326"/>
                <a:gd name="connsiteX3" fmla="*/ 363855 w 363855"/>
                <a:gd name="connsiteY3" fmla="*/ 0 h 439326"/>
                <a:gd name="connsiteX0" fmla="*/ 2380 w 363855"/>
                <a:gd name="connsiteY0" fmla="*/ 439326 h 439326"/>
                <a:gd name="connsiteX1" fmla="*/ 0 w 363855"/>
                <a:gd name="connsiteY1" fmla="*/ 439326 h 439326"/>
                <a:gd name="connsiteX2" fmla="*/ 73501 w 363855"/>
                <a:gd name="connsiteY2" fmla="*/ 110078 h 439326"/>
                <a:gd name="connsiteX3" fmla="*/ 363855 w 363855"/>
                <a:gd name="connsiteY3" fmla="*/ 0 h 439326"/>
                <a:gd name="connsiteX0" fmla="*/ 16667 w 378142"/>
                <a:gd name="connsiteY0" fmla="*/ 439326 h 439326"/>
                <a:gd name="connsiteX1" fmla="*/ 0 w 378142"/>
                <a:gd name="connsiteY1" fmla="*/ 432182 h 439326"/>
                <a:gd name="connsiteX2" fmla="*/ 87788 w 378142"/>
                <a:gd name="connsiteY2" fmla="*/ 110078 h 439326"/>
                <a:gd name="connsiteX3" fmla="*/ 378142 w 378142"/>
                <a:gd name="connsiteY3" fmla="*/ 0 h 439326"/>
                <a:gd name="connsiteX0" fmla="*/ 16667 w 378142"/>
                <a:gd name="connsiteY0" fmla="*/ 439326 h 439326"/>
                <a:gd name="connsiteX1" fmla="*/ 0 w 378142"/>
                <a:gd name="connsiteY1" fmla="*/ 432182 h 439326"/>
                <a:gd name="connsiteX2" fmla="*/ 87788 w 378142"/>
                <a:gd name="connsiteY2" fmla="*/ 110078 h 439326"/>
                <a:gd name="connsiteX3" fmla="*/ 378142 w 378142"/>
                <a:gd name="connsiteY3" fmla="*/ 0 h 439326"/>
                <a:gd name="connsiteX0" fmla="*/ 0 w 361475"/>
                <a:gd name="connsiteY0" fmla="*/ 439326 h 439326"/>
                <a:gd name="connsiteX1" fmla="*/ 71121 w 361475"/>
                <a:gd name="connsiteY1" fmla="*/ 110078 h 439326"/>
                <a:gd name="connsiteX2" fmla="*/ 361475 w 361475"/>
                <a:gd name="connsiteY2" fmla="*/ 0 h 439326"/>
                <a:gd name="connsiteX0" fmla="*/ 0 w 373381"/>
                <a:gd name="connsiteY0" fmla="*/ 422657 h 422657"/>
                <a:gd name="connsiteX1" fmla="*/ 83027 w 373381"/>
                <a:gd name="connsiteY1" fmla="*/ 110078 h 422657"/>
                <a:gd name="connsiteX2" fmla="*/ 373381 w 373381"/>
                <a:gd name="connsiteY2" fmla="*/ 0 h 422657"/>
                <a:gd name="connsiteX0" fmla="*/ 0 w 373381"/>
                <a:gd name="connsiteY0" fmla="*/ 422657 h 422657"/>
                <a:gd name="connsiteX1" fmla="*/ 18575 w 373381"/>
                <a:gd name="connsiteY1" fmla="*/ 225014 h 422657"/>
                <a:gd name="connsiteX2" fmla="*/ 83027 w 373381"/>
                <a:gd name="connsiteY2" fmla="*/ 110078 h 422657"/>
                <a:gd name="connsiteX3" fmla="*/ 373381 w 373381"/>
                <a:gd name="connsiteY3" fmla="*/ 0 h 422657"/>
                <a:gd name="connsiteX0" fmla="*/ 0 w 373381"/>
                <a:gd name="connsiteY0" fmla="*/ 422657 h 422657"/>
                <a:gd name="connsiteX1" fmla="*/ 83027 w 373381"/>
                <a:gd name="connsiteY1" fmla="*/ 110078 h 422657"/>
                <a:gd name="connsiteX2" fmla="*/ 373381 w 373381"/>
                <a:gd name="connsiteY2" fmla="*/ 0 h 422657"/>
                <a:gd name="connsiteX0" fmla="*/ 0 w 373381"/>
                <a:gd name="connsiteY0" fmla="*/ 422657 h 422657"/>
                <a:gd name="connsiteX1" fmla="*/ 83027 w 373381"/>
                <a:gd name="connsiteY1" fmla="*/ 110078 h 422657"/>
                <a:gd name="connsiteX2" fmla="*/ 373381 w 373381"/>
                <a:gd name="connsiteY2" fmla="*/ 0 h 422657"/>
                <a:gd name="connsiteX0" fmla="*/ 0 w 373381"/>
                <a:gd name="connsiteY0" fmla="*/ 422657 h 422657"/>
                <a:gd name="connsiteX1" fmla="*/ 373381 w 373381"/>
                <a:gd name="connsiteY1" fmla="*/ 0 h 422657"/>
                <a:gd name="connsiteX0" fmla="*/ 0 w 373381"/>
                <a:gd name="connsiteY0" fmla="*/ 422657 h 422657"/>
                <a:gd name="connsiteX1" fmla="*/ 373381 w 373381"/>
                <a:gd name="connsiteY1" fmla="*/ 0 h 422657"/>
                <a:gd name="connsiteX0" fmla="*/ 0 w 373381"/>
                <a:gd name="connsiteY0" fmla="*/ 422657 h 422657"/>
                <a:gd name="connsiteX1" fmla="*/ 373381 w 373381"/>
                <a:gd name="connsiteY1" fmla="*/ 0 h 422657"/>
                <a:gd name="connsiteX0" fmla="*/ 0 w 373381"/>
                <a:gd name="connsiteY0" fmla="*/ 422657 h 422657"/>
                <a:gd name="connsiteX1" fmla="*/ 373381 w 373381"/>
                <a:gd name="connsiteY1" fmla="*/ 0 h 422657"/>
                <a:gd name="connsiteX0" fmla="*/ 0 w 370999"/>
                <a:gd name="connsiteY0" fmla="*/ 413132 h 413132"/>
                <a:gd name="connsiteX1" fmla="*/ 370999 w 370999"/>
                <a:gd name="connsiteY1" fmla="*/ 0 h 413132"/>
              </a:gdLst>
              <a:ahLst/>
              <a:cxnLst>
                <a:cxn ang="0">
                  <a:pos x="connsiteX0" y="connsiteY0"/>
                </a:cxn>
                <a:cxn ang="0">
                  <a:pos x="connsiteX1" y="connsiteY1"/>
                </a:cxn>
              </a:cxnLst>
              <a:rect l="l" t="t" r="r" b="b"/>
              <a:pathLst>
                <a:path w="370999" h="413132">
                  <a:moveTo>
                    <a:pt x="0" y="413132"/>
                  </a:moveTo>
                  <a:cubicBezTo>
                    <a:pt x="635" y="217477"/>
                    <a:pt x="34607" y="14680"/>
                    <a:pt x="370999" y="0"/>
                  </a:cubicBezTo>
                </a:path>
              </a:pathLst>
            </a:custGeom>
            <a:noFill/>
            <a:ln w="38100" cap="flat" cmpd="sng" algn="ctr">
              <a:solidFill>
                <a:schemeClr val="tx1"/>
              </a:solidFill>
              <a:prstDash val="solid"/>
              <a:round/>
              <a:headEnd type="none" w="med" len="med"/>
              <a:tailEnd type="triangl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grpSp>
      <p:sp>
        <p:nvSpPr>
          <p:cNvPr id="52" name="Footer Placeholder 5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69064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108365" y="640434"/>
            <a:ext cx="6954694" cy="37624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992188" rtl="0" eaLnBrk="1" fontAlgn="base" hangingPunct="1">
              <a:lnSpc>
                <a:spcPts val="3700"/>
              </a:lnSpc>
              <a:spcBef>
                <a:spcPct val="0"/>
              </a:spcBef>
              <a:spcAft>
                <a:spcPct val="0"/>
              </a:spcAft>
              <a:defRPr sz="2800" b="1" baseline="0">
                <a:solidFill>
                  <a:srgbClr val="552346"/>
                </a:solidFill>
                <a:latin typeface="Humnst777 BT" pitchFamily="34" charset="0"/>
                <a:ea typeface="+mj-ea"/>
                <a:cs typeface="+mj-cs"/>
              </a:defRPr>
            </a:lvl1pPr>
            <a:lvl2pPr algn="l" defTabSz="992188" rtl="0" eaLnBrk="1" fontAlgn="base" hangingPunct="1">
              <a:lnSpc>
                <a:spcPts val="3700"/>
              </a:lnSpc>
              <a:spcBef>
                <a:spcPct val="0"/>
              </a:spcBef>
              <a:spcAft>
                <a:spcPct val="0"/>
              </a:spcAft>
              <a:defRPr sz="3500">
                <a:solidFill>
                  <a:schemeClr val="tx2"/>
                </a:solidFill>
                <a:latin typeface="Arial" charset="0"/>
              </a:defRPr>
            </a:lvl2pPr>
            <a:lvl3pPr algn="l" defTabSz="992188" rtl="0" eaLnBrk="1" fontAlgn="base" hangingPunct="1">
              <a:lnSpc>
                <a:spcPts val="3700"/>
              </a:lnSpc>
              <a:spcBef>
                <a:spcPct val="0"/>
              </a:spcBef>
              <a:spcAft>
                <a:spcPct val="0"/>
              </a:spcAft>
              <a:defRPr sz="3500">
                <a:solidFill>
                  <a:schemeClr val="tx2"/>
                </a:solidFill>
                <a:latin typeface="Arial" charset="0"/>
              </a:defRPr>
            </a:lvl3pPr>
            <a:lvl4pPr algn="l" defTabSz="992188" rtl="0" eaLnBrk="1" fontAlgn="base" hangingPunct="1">
              <a:lnSpc>
                <a:spcPts val="3700"/>
              </a:lnSpc>
              <a:spcBef>
                <a:spcPct val="0"/>
              </a:spcBef>
              <a:spcAft>
                <a:spcPct val="0"/>
              </a:spcAft>
              <a:defRPr sz="3500">
                <a:solidFill>
                  <a:schemeClr val="tx2"/>
                </a:solidFill>
                <a:latin typeface="Arial" charset="0"/>
              </a:defRPr>
            </a:lvl4pPr>
            <a:lvl5pPr algn="l" defTabSz="992188" rtl="0" eaLnBrk="1" fontAlgn="base" hangingPunct="1">
              <a:lnSpc>
                <a:spcPts val="3700"/>
              </a:lnSpc>
              <a:spcBef>
                <a:spcPct val="0"/>
              </a:spcBef>
              <a:spcAft>
                <a:spcPct val="0"/>
              </a:spcAft>
              <a:defRPr sz="3500">
                <a:solidFill>
                  <a:schemeClr val="tx2"/>
                </a:solidFill>
                <a:latin typeface="Arial" charset="0"/>
              </a:defRPr>
            </a:lvl5pPr>
            <a:lvl6pPr marL="457200" algn="l" defTabSz="992188" rtl="0" eaLnBrk="1" fontAlgn="base" hangingPunct="1">
              <a:lnSpc>
                <a:spcPts val="3700"/>
              </a:lnSpc>
              <a:spcBef>
                <a:spcPct val="0"/>
              </a:spcBef>
              <a:spcAft>
                <a:spcPct val="0"/>
              </a:spcAft>
              <a:defRPr sz="3500">
                <a:solidFill>
                  <a:schemeClr val="tx2"/>
                </a:solidFill>
                <a:latin typeface="Arial" charset="0"/>
              </a:defRPr>
            </a:lvl6pPr>
            <a:lvl7pPr marL="914400" algn="l" defTabSz="992188" rtl="0" eaLnBrk="1" fontAlgn="base" hangingPunct="1">
              <a:lnSpc>
                <a:spcPts val="3700"/>
              </a:lnSpc>
              <a:spcBef>
                <a:spcPct val="0"/>
              </a:spcBef>
              <a:spcAft>
                <a:spcPct val="0"/>
              </a:spcAft>
              <a:defRPr sz="3500">
                <a:solidFill>
                  <a:schemeClr val="tx2"/>
                </a:solidFill>
                <a:latin typeface="Arial" charset="0"/>
              </a:defRPr>
            </a:lvl7pPr>
            <a:lvl8pPr marL="1371600" algn="l" defTabSz="992188" rtl="0" eaLnBrk="1" fontAlgn="base" hangingPunct="1">
              <a:lnSpc>
                <a:spcPts val="3700"/>
              </a:lnSpc>
              <a:spcBef>
                <a:spcPct val="0"/>
              </a:spcBef>
              <a:spcAft>
                <a:spcPct val="0"/>
              </a:spcAft>
              <a:defRPr sz="3500">
                <a:solidFill>
                  <a:schemeClr val="tx2"/>
                </a:solidFill>
                <a:latin typeface="Arial" charset="0"/>
              </a:defRPr>
            </a:lvl8pPr>
            <a:lvl9pPr marL="1828800" algn="l" defTabSz="992188" rtl="0" eaLnBrk="1" fontAlgn="base" hangingPunct="1">
              <a:lnSpc>
                <a:spcPts val="3700"/>
              </a:lnSpc>
              <a:spcBef>
                <a:spcPct val="0"/>
              </a:spcBef>
              <a:spcAft>
                <a:spcPct val="0"/>
              </a:spcAft>
              <a:defRPr sz="3500">
                <a:solidFill>
                  <a:schemeClr val="tx2"/>
                </a:solidFill>
                <a:latin typeface="Arial" charset="0"/>
              </a:defRPr>
            </a:lvl9pPr>
          </a:lstStyle>
          <a:p>
            <a:r>
              <a:rPr lang="en-US" sz="2545" kern="0" dirty="0"/>
              <a:t>Transect E – Relative Mass Flux Distribution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161" r="5916" b="6781"/>
          <a:stretch/>
        </p:blipFill>
        <p:spPr>
          <a:xfrm>
            <a:off x="2" y="1965960"/>
            <a:ext cx="9213826" cy="3990109"/>
          </a:xfrm>
          <a:prstGeom prst="rect">
            <a:avLst/>
          </a:prstGeom>
        </p:spPr>
      </p:pic>
      <p:grpSp>
        <p:nvGrpSpPr>
          <p:cNvPr id="4" name="Group 3"/>
          <p:cNvGrpSpPr/>
          <p:nvPr/>
        </p:nvGrpSpPr>
        <p:grpSpPr>
          <a:xfrm>
            <a:off x="372753" y="1350819"/>
            <a:ext cx="7735971" cy="4984020"/>
            <a:chOff x="410027" y="1457325"/>
            <a:chExt cx="8509568" cy="5825074"/>
          </a:xfrm>
        </p:grpSpPr>
        <p:sp>
          <p:nvSpPr>
            <p:cNvPr id="7" name="TextBox 6"/>
            <p:cNvSpPr txBox="1"/>
            <p:nvPr/>
          </p:nvSpPr>
          <p:spPr bwMode="auto">
            <a:xfrm>
              <a:off x="410027" y="6877720"/>
              <a:ext cx="6371772" cy="40467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solidFill>
                    <a:srgbClr val="FF0000"/>
                  </a:solidFill>
                  <a:latin typeface="ElegaGarmnd BT" pitchFamily="18" charset="0"/>
                </a:rPr>
                <a:t>74% of mass discharge across 13% of cross sectional area</a:t>
              </a:r>
            </a:p>
          </p:txBody>
        </p:sp>
        <p:cxnSp>
          <p:nvCxnSpPr>
            <p:cNvPr id="8" name="Straight Arrow Connector 7"/>
            <p:cNvCxnSpPr/>
            <p:nvPr/>
          </p:nvCxnSpPr>
          <p:spPr bwMode="auto">
            <a:xfrm flipV="1">
              <a:off x="1905000" y="4205460"/>
              <a:ext cx="3581400" cy="2772191"/>
            </a:xfrm>
            <a:prstGeom prst="straightConnector1">
              <a:avLst/>
            </a:prstGeom>
            <a:noFill/>
            <a:ln w="38100" cap="flat" cmpd="sng" algn="ctr">
              <a:solidFill>
                <a:srgbClr val="FF0000"/>
              </a:solidFill>
              <a:prstDash val="solid"/>
              <a:round/>
              <a:headEnd type="none" w="med" len="med"/>
              <a:tailEnd type="stealth" w="lg" len="lg"/>
            </a:ln>
            <a:effectLst/>
          </p:spPr>
        </p:cxnSp>
        <p:sp>
          <p:nvSpPr>
            <p:cNvPr id="10" name="TextBox 9"/>
            <p:cNvSpPr txBox="1"/>
            <p:nvPr/>
          </p:nvSpPr>
          <p:spPr bwMode="auto">
            <a:xfrm>
              <a:off x="1299595" y="1457325"/>
              <a:ext cx="7620000" cy="40467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solidFill>
                    <a:srgbClr val="FF0000"/>
                  </a:solidFill>
                  <a:latin typeface="ElegaGarmnd BT" pitchFamily="18" charset="0"/>
                </a:rPr>
                <a:t>12% of mass discharge across 0.2% of cross sectional area</a:t>
              </a:r>
            </a:p>
          </p:txBody>
        </p:sp>
        <p:cxnSp>
          <p:nvCxnSpPr>
            <p:cNvPr id="12" name="Straight Arrow Connector 11"/>
            <p:cNvCxnSpPr/>
            <p:nvPr/>
          </p:nvCxnSpPr>
          <p:spPr bwMode="auto">
            <a:xfrm>
              <a:off x="1600200" y="1908721"/>
              <a:ext cx="2286000" cy="2434679"/>
            </a:xfrm>
            <a:prstGeom prst="straightConnector1">
              <a:avLst/>
            </a:prstGeom>
            <a:noFill/>
            <a:ln w="38100" cap="flat" cmpd="sng" algn="ctr">
              <a:solidFill>
                <a:srgbClr val="FF0000"/>
              </a:solidFill>
              <a:prstDash val="solid"/>
              <a:round/>
              <a:headEnd type="none" w="med" len="med"/>
              <a:tailEnd type="stealth" w="lg" len="lg"/>
            </a:ln>
            <a:effectLst/>
          </p:spPr>
        </p:cxnSp>
      </p:grpSp>
      <p:grpSp>
        <p:nvGrpSpPr>
          <p:cNvPr id="9" name="Group 8"/>
          <p:cNvGrpSpPr/>
          <p:nvPr/>
        </p:nvGrpSpPr>
        <p:grpSpPr>
          <a:xfrm>
            <a:off x="2658753" y="1538262"/>
            <a:ext cx="6415975" cy="2465100"/>
            <a:chOff x="2924628" y="1676400"/>
            <a:chExt cx="7057572" cy="2881086"/>
          </a:xfrm>
        </p:grpSpPr>
        <p:sp>
          <p:nvSpPr>
            <p:cNvPr id="11" name="TextBox 10"/>
            <p:cNvSpPr txBox="1"/>
            <p:nvPr/>
          </p:nvSpPr>
          <p:spPr bwMode="auto">
            <a:xfrm>
              <a:off x="6477321" y="1676400"/>
              <a:ext cx="3504879" cy="40467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b="1" dirty="0">
                  <a:solidFill>
                    <a:schemeClr val="bg1">
                      <a:lumMod val="50000"/>
                    </a:schemeClr>
                  </a:solidFill>
                  <a:latin typeface="ElegaGarmnd BT" pitchFamily="18" charset="0"/>
                </a:rPr>
                <a:t>High Concentration Zones</a:t>
              </a:r>
            </a:p>
          </p:txBody>
        </p:sp>
        <p:grpSp>
          <p:nvGrpSpPr>
            <p:cNvPr id="13" name="Group 12"/>
            <p:cNvGrpSpPr/>
            <p:nvPr/>
          </p:nvGrpSpPr>
          <p:grpSpPr>
            <a:xfrm>
              <a:off x="4038600" y="2061121"/>
              <a:ext cx="2590800" cy="2115365"/>
              <a:chOff x="4038600" y="2061121"/>
              <a:chExt cx="2590800" cy="2115365"/>
            </a:xfrm>
          </p:grpSpPr>
          <p:cxnSp>
            <p:nvCxnSpPr>
              <p:cNvPr id="17" name="Straight Arrow Connector 16"/>
              <p:cNvCxnSpPr/>
              <p:nvPr/>
            </p:nvCxnSpPr>
            <p:spPr bwMode="auto">
              <a:xfrm flipH="1">
                <a:off x="4038600" y="2061121"/>
                <a:ext cx="2590800" cy="2115365"/>
              </a:xfrm>
              <a:prstGeom prst="straightConnector1">
                <a:avLst/>
              </a:prstGeom>
              <a:noFill/>
              <a:ln w="38100" cap="flat" cmpd="sng" algn="ctr">
                <a:solidFill>
                  <a:schemeClr val="bg1">
                    <a:lumMod val="50000"/>
                  </a:schemeClr>
                </a:solidFill>
                <a:prstDash val="solid"/>
                <a:round/>
                <a:headEnd type="none" w="med" len="med"/>
                <a:tailEnd type="stealth" w="lg" len="lg"/>
              </a:ln>
              <a:effectLst/>
            </p:spPr>
          </p:cxnSp>
          <p:cxnSp>
            <p:nvCxnSpPr>
              <p:cNvPr id="18" name="Straight Arrow Connector 17"/>
              <p:cNvCxnSpPr/>
              <p:nvPr/>
            </p:nvCxnSpPr>
            <p:spPr bwMode="auto">
              <a:xfrm flipH="1">
                <a:off x="4938884" y="2061121"/>
                <a:ext cx="1690516" cy="1840961"/>
              </a:xfrm>
              <a:prstGeom prst="straightConnector1">
                <a:avLst/>
              </a:prstGeom>
              <a:noFill/>
              <a:ln w="38100" cap="flat" cmpd="sng" algn="ctr">
                <a:solidFill>
                  <a:schemeClr val="bg1">
                    <a:lumMod val="50000"/>
                  </a:schemeClr>
                </a:solidFill>
                <a:prstDash val="solid"/>
                <a:round/>
                <a:headEnd type="none" w="med" len="med"/>
                <a:tailEnd type="stealth" w="lg" len="lg"/>
              </a:ln>
              <a:effectLst/>
            </p:spPr>
          </p:cxnSp>
          <p:cxnSp>
            <p:nvCxnSpPr>
              <p:cNvPr id="19" name="Straight Arrow Connector 18"/>
              <p:cNvCxnSpPr/>
              <p:nvPr/>
            </p:nvCxnSpPr>
            <p:spPr bwMode="auto">
              <a:xfrm flipH="1">
                <a:off x="5791040" y="2061121"/>
                <a:ext cx="838360" cy="1482179"/>
              </a:xfrm>
              <a:prstGeom prst="straightConnector1">
                <a:avLst/>
              </a:prstGeom>
              <a:noFill/>
              <a:ln w="38100" cap="flat" cmpd="sng" algn="ctr">
                <a:solidFill>
                  <a:schemeClr val="bg1">
                    <a:lumMod val="50000"/>
                  </a:schemeClr>
                </a:solidFill>
                <a:prstDash val="solid"/>
                <a:round/>
                <a:headEnd type="none" w="med" len="med"/>
                <a:tailEnd type="stealth" w="lg" len="lg"/>
              </a:ln>
              <a:effectLst/>
            </p:spPr>
          </p:cxnSp>
        </p:grpSp>
        <p:sp>
          <p:nvSpPr>
            <p:cNvPr id="14" name="Oval 13"/>
            <p:cNvSpPr/>
            <p:nvPr/>
          </p:nvSpPr>
          <p:spPr bwMode="auto">
            <a:xfrm>
              <a:off x="2924628" y="4176486"/>
              <a:ext cx="1828800" cy="381000"/>
            </a:xfrm>
            <a:prstGeom prst="ellipse">
              <a:avLst/>
            </a:prstGeom>
            <a:noFill/>
            <a:ln w="44450" cap="flat" cmpd="sng" algn="ctr">
              <a:solidFill>
                <a:schemeClr val="bg1">
                  <a:lumMod val="50000"/>
                </a:schemeClr>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sp>
          <p:nvSpPr>
            <p:cNvPr id="15" name="Oval 14"/>
            <p:cNvSpPr/>
            <p:nvPr/>
          </p:nvSpPr>
          <p:spPr bwMode="auto">
            <a:xfrm>
              <a:off x="4753428" y="3846286"/>
              <a:ext cx="1266372" cy="381000"/>
            </a:xfrm>
            <a:prstGeom prst="ellipse">
              <a:avLst/>
            </a:prstGeom>
            <a:noFill/>
            <a:ln w="44450" cap="flat" cmpd="sng" algn="ctr">
              <a:solidFill>
                <a:schemeClr val="bg1">
                  <a:lumMod val="50000"/>
                </a:schemeClr>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sp>
          <p:nvSpPr>
            <p:cNvPr id="16" name="Oval 15"/>
            <p:cNvSpPr/>
            <p:nvPr/>
          </p:nvSpPr>
          <p:spPr bwMode="auto">
            <a:xfrm>
              <a:off x="5040085" y="3543300"/>
              <a:ext cx="2198915" cy="190500"/>
            </a:xfrm>
            <a:prstGeom prst="ellipse">
              <a:avLst/>
            </a:prstGeom>
            <a:noFill/>
            <a:ln w="44450" cap="flat" cmpd="sng" algn="ctr">
              <a:solidFill>
                <a:schemeClr val="bg1">
                  <a:lumMod val="50000"/>
                </a:schemeClr>
              </a:solidFill>
              <a:prstDash val="solid"/>
              <a:round/>
              <a:headEnd type="none" w="med" len="med"/>
              <a:tailEnd type="none" w="med" len="med"/>
            </a:ln>
            <a:effectLst/>
          </p:spPr>
          <p:txBody>
            <a:bodyPr vert="horz" wrap="square" lIns="80932" tIns="40466" rIns="80932" bIns="40466" numCol="1" rtlCol="0" anchor="t" anchorCtr="0" compatLnSpc="1">
              <a:prstTxWarp prst="textNoShape">
                <a:avLst/>
              </a:prstTxWarp>
            </a:bodyPr>
            <a:lstStyle/>
            <a:p>
              <a:pPr defTabSz="809634" fontAlgn="base">
                <a:spcBef>
                  <a:spcPct val="20000"/>
                </a:spcBef>
                <a:spcAft>
                  <a:spcPct val="0"/>
                </a:spcAft>
                <a:buFontTx/>
                <a:buChar char="•"/>
              </a:pPr>
              <a:endParaRPr lang="en-US" sz="2182">
                <a:latin typeface="Times New Roman" pitchFamily="18" charset="0"/>
              </a:endParaRPr>
            </a:p>
          </p:txBody>
        </p:sp>
      </p:grpSp>
    </p:spTree>
    <p:extLst>
      <p:ext uri="{BB962C8B-B14F-4D97-AF65-F5344CB8AC3E}">
        <p14:creationId xmlns:p14="http://schemas.microsoft.com/office/powerpoint/2010/main" val="2458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70" b="2506"/>
          <a:stretch/>
        </p:blipFill>
        <p:spPr bwMode="auto">
          <a:xfrm>
            <a:off x="784603" y="1716973"/>
            <a:ext cx="8312727" cy="510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37937" y="272535"/>
            <a:ext cx="8502316" cy="388003"/>
          </a:xfrm>
        </p:spPr>
        <p:txBody>
          <a:bodyPr>
            <a:noAutofit/>
          </a:bodyPr>
          <a:lstStyle/>
          <a:p>
            <a:r>
              <a:rPr lang="en-US" sz="3600" dirty="0">
                <a:solidFill>
                  <a:srgbClr val="5DB539"/>
                </a:solidFill>
              </a:rPr>
              <a:t>Mass Flux Relative to Plume Volume</a:t>
            </a:r>
          </a:p>
        </p:txBody>
      </p:sp>
      <p:sp>
        <p:nvSpPr>
          <p:cNvPr id="4" name="TextBox 3"/>
          <p:cNvSpPr txBox="1"/>
          <p:nvPr/>
        </p:nvSpPr>
        <p:spPr bwMode="auto">
          <a:xfrm>
            <a:off x="6234546" y="6232509"/>
            <a:ext cx="2424545" cy="34624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dirty="0">
                <a:latin typeface="ElegaGarmnd BT" pitchFamily="18" charset="0"/>
              </a:rPr>
              <a:t>95% of Mass Flux</a:t>
            </a:r>
          </a:p>
        </p:txBody>
      </p:sp>
      <p:sp>
        <p:nvSpPr>
          <p:cNvPr id="6" name="TextBox 5"/>
          <p:cNvSpPr txBox="1"/>
          <p:nvPr/>
        </p:nvSpPr>
        <p:spPr bwMode="auto">
          <a:xfrm>
            <a:off x="857524" y="3494890"/>
            <a:ext cx="2424545" cy="34624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defTabSz="901998">
              <a:lnSpc>
                <a:spcPts val="2727"/>
              </a:lnSpc>
              <a:spcAft>
                <a:spcPts val="909"/>
              </a:spcAft>
              <a:buClr>
                <a:srgbClr val="552346"/>
              </a:buClr>
              <a:buSzPct val="130000"/>
            </a:pPr>
            <a:r>
              <a:rPr lang="en-US" sz="1636" dirty="0">
                <a:latin typeface="ElegaGarmnd BT" pitchFamily="18" charset="0"/>
              </a:rPr>
              <a:t>50 </a:t>
            </a:r>
            <a:r>
              <a:rPr lang="en-US" sz="1636" dirty="0" err="1">
                <a:latin typeface="ElegaGarmnd BT" pitchFamily="18" charset="0"/>
              </a:rPr>
              <a:t>ug</a:t>
            </a:r>
            <a:r>
              <a:rPr lang="en-US" sz="1636" dirty="0">
                <a:latin typeface="ElegaGarmnd BT" pitchFamily="18" charset="0"/>
              </a:rPr>
              <a:t>/L </a:t>
            </a:r>
            <a:r>
              <a:rPr lang="en-US" sz="1636" dirty="0" err="1">
                <a:latin typeface="ElegaGarmnd BT" pitchFamily="18" charset="0"/>
              </a:rPr>
              <a:t>isoshell</a:t>
            </a:r>
            <a:endParaRPr lang="en-US" sz="1636" dirty="0">
              <a:latin typeface="ElegaGarmnd BT" pitchFamily="18" charset="0"/>
            </a:endParaRPr>
          </a:p>
        </p:txBody>
      </p:sp>
      <p:cxnSp>
        <p:nvCxnSpPr>
          <p:cNvPr id="7" name="Straight Arrow Connector 6"/>
          <p:cNvCxnSpPr/>
          <p:nvPr/>
        </p:nvCxnSpPr>
        <p:spPr bwMode="auto">
          <a:xfrm flipH="1" flipV="1">
            <a:off x="4849091" y="3584919"/>
            <a:ext cx="2008909" cy="2647590"/>
          </a:xfrm>
          <a:prstGeom prst="straightConnector1">
            <a:avLst/>
          </a:prstGeom>
          <a:noFill/>
          <a:ln w="381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1454727" y="3844637"/>
            <a:ext cx="1420091" cy="1532316"/>
          </a:xfrm>
          <a:prstGeom prst="straightConnector1">
            <a:avLst/>
          </a:prstGeom>
          <a:noFill/>
          <a:ln w="38100" cap="flat" cmpd="sng" algn="ctr">
            <a:solidFill>
              <a:schemeClr val="tx1"/>
            </a:solidFill>
            <a:prstDash val="solid"/>
            <a:round/>
            <a:headEnd type="none" w="med" len="med"/>
            <a:tailEnd type="arrow"/>
          </a:ln>
          <a:effectLst/>
        </p:spPr>
      </p:cxnSp>
      <p:sp>
        <p:nvSpPr>
          <p:cNvPr id="5" name="Rectangle 4"/>
          <p:cNvSpPr/>
          <p:nvPr/>
        </p:nvSpPr>
        <p:spPr>
          <a:xfrm>
            <a:off x="798962" y="1035157"/>
            <a:ext cx="7173963" cy="763927"/>
          </a:xfrm>
          <a:prstGeom prst="rect">
            <a:avLst/>
          </a:prstGeom>
        </p:spPr>
        <p:txBody>
          <a:bodyPr wrap="square">
            <a:spAutoFit/>
          </a:bodyPr>
          <a:lstStyle/>
          <a:p>
            <a:r>
              <a:rPr lang="en-US" sz="2182" dirty="0"/>
              <a:t>70% of the mass discharge occurs across approximately 6% of the cross sectional area of the plume </a:t>
            </a:r>
          </a:p>
        </p:txBody>
      </p:sp>
    </p:spTree>
    <p:extLst>
      <p:ext uri="{BB962C8B-B14F-4D97-AF65-F5344CB8AC3E}">
        <p14:creationId xmlns:p14="http://schemas.microsoft.com/office/powerpoint/2010/main" val="2999110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5"/>
          <p:cNvSpPr>
            <a:spLocks noChangeArrowheads="1"/>
          </p:cNvSpPr>
          <p:nvPr/>
        </p:nvSpPr>
        <p:spPr bwMode="auto">
          <a:xfrm>
            <a:off x="2147455" y="2043546"/>
            <a:ext cx="9144000" cy="34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1" tIns="45125" rIns="90251" bIns="45125">
            <a:spAutoFit/>
          </a:bodyPr>
          <a:lstStyle/>
          <a:p>
            <a:pPr>
              <a:spcBef>
                <a:spcPct val="20000"/>
              </a:spcBef>
              <a:buFontTx/>
              <a:buChar char="•"/>
            </a:pPr>
            <a:endParaRPr lang="en-US" sz="1636" dirty="0"/>
          </a:p>
        </p:txBody>
      </p:sp>
      <p:sp>
        <p:nvSpPr>
          <p:cNvPr id="3" name="Rectangle 2"/>
          <p:cNvSpPr/>
          <p:nvPr/>
        </p:nvSpPr>
        <p:spPr bwMode="auto">
          <a:xfrm>
            <a:off x="-207818" y="381000"/>
            <a:ext cx="10252364" cy="1524000"/>
          </a:xfrm>
          <a:prstGeom prst="rect">
            <a:avLst/>
          </a:prstGeom>
          <a:noFill/>
          <a:ln w="9525" cap="flat" cmpd="sng" algn="ctr">
            <a:noFill/>
            <a:prstDash val="solid"/>
            <a:round/>
            <a:headEnd type="none" w="med" len="med"/>
            <a:tailEnd type="triangle" w="med" len="med"/>
          </a:ln>
          <a:effectLst/>
        </p:spPr>
        <p:txBody>
          <a:bodyPr vert="horz" wrap="square" lIns="83917" tIns="41958" rIns="83917" bIns="41958" numCol="1" rtlCol="0" anchor="t" anchorCtr="0" compatLnSpc="1">
            <a:prstTxWarp prst="textNoShape">
              <a:avLst/>
            </a:prstTxWarp>
          </a:bodyPr>
          <a:lstStyle/>
          <a:p>
            <a:pPr defTabSz="877463" fontAlgn="base">
              <a:spcBef>
                <a:spcPct val="20000"/>
              </a:spcBef>
              <a:spcAft>
                <a:spcPct val="0"/>
              </a:spcAft>
              <a:buFontTx/>
              <a:buChar char="•"/>
            </a:pPr>
            <a:endParaRPr lang="en-US" sz="2455">
              <a:latin typeface="Times New Roman" pitchFamily="18" charset="0"/>
            </a:endParaRPr>
          </a:p>
        </p:txBody>
      </p:sp>
      <p:sp>
        <p:nvSpPr>
          <p:cNvPr id="4" name="Rectangle 3"/>
          <p:cNvSpPr/>
          <p:nvPr/>
        </p:nvSpPr>
        <p:spPr bwMode="auto">
          <a:xfrm>
            <a:off x="-207818" y="381000"/>
            <a:ext cx="9559636" cy="1177636"/>
          </a:xfrm>
          <a:prstGeom prst="rect">
            <a:avLst/>
          </a:prstGeom>
          <a:solidFill>
            <a:schemeClr val="bg1"/>
          </a:solidFill>
          <a:ln w="9525" cap="flat" cmpd="sng" algn="ctr">
            <a:noFill/>
            <a:prstDash val="solid"/>
            <a:round/>
            <a:headEnd type="none" w="med" len="med"/>
            <a:tailEnd type="triangle" w="med" len="med"/>
          </a:ln>
          <a:effectLst/>
        </p:spPr>
        <p:txBody>
          <a:bodyPr vert="horz" wrap="square" lIns="83917" tIns="41958" rIns="83917" bIns="41958" numCol="1" rtlCol="0" anchor="t" anchorCtr="0" compatLnSpc="1">
            <a:prstTxWarp prst="textNoShape">
              <a:avLst/>
            </a:prstTxWarp>
          </a:bodyPr>
          <a:lstStyle/>
          <a:p>
            <a:pPr defTabSz="877463" fontAlgn="base">
              <a:spcBef>
                <a:spcPct val="20000"/>
              </a:spcBef>
              <a:spcAft>
                <a:spcPct val="0"/>
              </a:spcAft>
              <a:buFontTx/>
              <a:buChar char="•"/>
            </a:pPr>
            <a:endParaRPr lang="en-US" sz="2455">
              <a:latin typeface="Times New Roman" pitchFamily="18" charset="0"/>
            </a:endParaRPr>
          </a:p>
        </p:txBody>
      </p:sp>
      <p:grpSp>
        <p:nvGrpSpPr>
          <p:cNvPr id="14" name="Group 1"/>
          <p:cNvGrpSpPr>
            <a:grpSpLocks/>
          </p:cNvGrpSpPr>
          <p:nvPr/>
        </p:nvGrpSpPr>
        <p:grpSpPr bwMode="auto">
          <a:xfrm>
            <a:off x="622197" y="1064493"/>
            <a:ext cx="7031037" cy="3408218"/>
            <a:chOff x="487363" y="2808288"/>
            <a:chExt cx="6129337" cy="2906712"/>
          </a:xfrm>
        </p:grpSpPr>
        <p:grpSp>
          <p:nvGrpSpPr>
            <p:cNvPr id="15" name="Group 13"/>
            <p:cNvGrpSpPr>
              <a:grpSpLocks/>
            </p:cNvGrpSpPr>
            <p:nvPr/>
          </p:nvGrpSpPr>
          <p:grpSpPr bwMode="auto">
            <a:xfrm>
              <a:off x="487363" y="2808288"/>
              <a:ext cx="6065837" cy="2906712"/>
              <a:chOff x="989" y="1255"/>
              <a:chExt cx="3460" cy="1533"/>
            </a:xfrm>
          </p:grpSpPr>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l="18591" t="29729" r="16701" b="17351"/>
              <a:stretch>
                <a:fillRect/>
              </a:stretch>
            </p:blipFill>
            <p:spPr bwMode="auto">
              <a:xfrm>
                <a:off x="989" y="1255"/>
                <a:ext cx="3150" cy="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descr="All_Combined_For_the _P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271" t="24768" r="18333" b="30365"/>
              <a:stretch>
                <a:fillRect/>
              </a:stretch>
            </p:blipFill>
            <p:spPr bwMode="auto">
              <a:xfrm>
                <a:off x="1146" y="1309"/>
                <a:ext cx="2540"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6"/>
              <p:cNvSpPr txBox="1">
                <a:spLocks noChangeArrowheads="1"/>
              </p:cNvSpPr>
              <p:nvPr/>
            </p:nvSpPr>
            <p:spPr bwMode="auto">
              <a:xfrm>
                <a:off x="1327" y="1445"/>
                <a:ext cx="846"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394" tIns="38197" rIns="76394" bIns="38197">
                <a:spAutoFit/>
              </a:bodyPr>
              <a:lstStyle>
                <a:lvl1pPr defTabSz="839788">
                  <a:defRPr sz="2400">
                    <a:solidFill>
                      <a:schemeClr val="tx1"/>
                    </a:solidFill>
                    <a:latin typeface="Times New Roman" pitchFamily="18" charset="0"/>
                  </a:defRPr>
                </a:lvl1pPr>
                <a:lvl2pPr marL="742950" indent="-285750" defTabSz="839788">
                  <a:defRPr sz="2400">
                    <a:solidFill>
                      <a:schemeClr val="tx1"/>
                    </a:solidFill>
                    <a:latin typeface="Times New Roman" pitchFamily="18" charset="0"/>
                  </a:defRPr>
                </a:lvl2pPr>
                <a:lvl3pPr marL="1143000" indent="-228600" defTabSz="839788">
                  <a:defRPr sz="2400">
                    <a:solidFill>
                      <a:schemeClr val="tx1"/>
                    </a:solidFill>
                    <a:latin typeface="Times New Roman" pitchFamily="18" charset="0"/>
                  </a:defRPr>
                </a:lvl3pPr>
                <a:lvl4pPr marL="1600200" indent="-228600" defTabSz="839788">
                  <a:defRPr sz="2400">
                    <a:solidFill>
                      <a:schemeClr val="tx1"/>
                    </a:solidFill>
                    <a:latin typeface="Times New Roman" pitchFamily="18" charset="0"/>
                  </a:defRPr>
                </a:lvl4pPr>
                <a:lvl5pPr marL="2057400" indent="-228600" defTabSz="839788">
                  <a:defRPr sz="2400">
                    <a:solidFill>
                      <a:schemeClr val="tx1"/>
                    </a:solidFill>
                    <a:latin typeface="Times New Roman" pitchFamily="18" charset="0"/>
                  </a:defRPr>
                </a:lvl5pPr>
                <a:lvl6pPr marL="2514600" indent="-228600" defTabSz="839788" eaLnBrk="0" fontAlgn="base" hangingPunct="0">
                  <a:spcBef>
                    <a:spcPct val="0"/>
                  </a:spcBef>
                  <a:spcAft>
                    <a:spcPct val="0"/>
                  </a:spcAft>
                  <a:defRPr sz="2400">
                    <a:solidFill>
                      <a:schemeClr val="tx1"/>
                    </a:solidFill>
                    <a:latin typeface="Times New Roman" pitchFamily="18" charset="0"/>
                  </a:defRPr>
                </a:lvl6pPr>
                <a:lvl7pPr marL="2971800" indent="-228600" defTabSz="839788" eaLnBrk="0" fontAlgn="base" hangingPunct="0">
                  <a:spcBef>
                    <a:spcPct val="0"/>
                  </a:spcBef>
                  <a:spcAft>
                    <a:spcPct val="0"/>
                  </a:spcAft>
                  <a:defRPr sz="2400">
                    <a:solidFill>
                      <a:schemeClr val="tx1"/>
                    </a:solidFill>
                    <a:latin typeface="Times New Roman" pitchFamily="18" charset="0"/>
                  </a:defRPr>
                </a:lvl7pPr>
                <a:lvl8pPr marL="3429000" indent="-228600" defTabSz="839788" eaLnBrk="0" fontAlgn="base" hangingPunct="0">
                  <a:spcBef>
                    <a:spcPct val="0"/>
                  </a:spcBef>
                  <a:spcAft>
                    <a:spcPct val="0"/>
                  </a:spcAft>
                  <a:defRPr sz="2400">
                    <a:solidFill>
                      <a:schemeClr val="tx1"/>
                    </a:solidFill>
                    <a:latin typeface="Times New Roman" pitchFamily="18" charset="0"/>
                  </a:defRPr>
                </a:lvl8pPr>
                <a:lvl9pPr marL="3886200" indent="-228600" defTabSz="839788"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GB" sz="1818">
                    <a:solidFill>
                      <a:srgbClr val="333333"/>
                    </a:solidFill>
                  </a:rPr>
                  <a:t>STEAM</a:t>
                </a:r>
              </a:p>
            </p:txBody>
          </p:sp>
          <p:sp>
            <p:nvSpPr>
              <p:cNvPr id="20" name="Rectangle 17"/>
              <p:cNvSpPr>
                <a:spLocks noChangeArrowheads="1"/>
              </p:cNvSpPr>
              <p:nvPr/>
            </p:nvSpPr>
            <p:spPr bwMode="auto">
              <a:xfrm rot="1200000">
                <a:off x="2733" y="1944"/>
                <a:ext cx="384" cy="239"/>
              </a:xfrm>
              <a:prstGeom prst="rect">
                <a:avLst/>
              </a:prstGeom>
              <a:noFill/>
              <a:ln w="25400">
                <a:solidFill>
                  <a:srgbClr val="FF0000"/>
                </a:solidFill>
                <a:prstDash val="dash"/>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364">
                  <a:solidFill>
                    <a:srgbClr val="333333"/>
                  </a:solidFill>
                </a:endParaRPr>
              </a:p>
            </p:txBody>
          </p:sp>
          <p:sp>
            <p:nvSpPr>
              <p:cNvPr id="21" name="Text Box 18"/>
              <p:cNvSpPr txBox="1">
                <a:spLocks noChangeArrowheads="1"/>
              </p:cNvSpPr>
              <p:nvPr/>
            </p:nvSpPr>
            <p:spPr bwMode="auto">
              <a:xfrm>
                <a:off x="2189" y="1717"/>
                <a:ext cx="50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394" tIns="38197" rIns="76394" bIns="38197">
                <a:spAutoFit/>
              </a:bodyPr>
              <a:lstStyle>
                <a:lvl1pPr defTabSz="839788">
                  <a:defRPr sz="2400">
                    <a:solidFill>
                      <a:schemeClr val="tx1"/>
                    </a:solidFill>
                    <a:latin typeface="Times New Roman" pitchFamily="18" charset="0"/>
                  </a:defRPr>
                </a:lvl1pPr>
                <a:lvl2pPr marL="742950" indent="-285750" defTabSz="839788">
                  <a:defRPr sz="2400">
                    <a:solidFill>
                      <a:schemeClr val="tx1"/>
                    </a:solidFill>
                    <a:latin typeface="Times New Roman" pitchFamily="18" charset="0"/>
                  </a:defRPr>
                </a:lvl2pPr>
                <a:lvl3pPr marL="1143000" indent="-228600" defTabSz="839788">
                  <a:defRPr sz="2400">
                    <a:solidFill>
                      <a:schemeClr val="tx1"/>
                    </a:solidFill>
                    <a:latin typeface="Times New Roman" pitchFamily="18" charset="0"/>
                  </a:defRPr>
                </a:lvl3pPr>
                <a:lvl4pPr marL="1600200" indent="-228600" defTabSz="839788">
                  <a:defRPr sz="2400">
                    <a:solidFill>
                      <a:schemeClr val="tx1"/>
                    </a:solidFill>
                    <a:latin typeface="Times New Roman" pitchFamily="18" charset="0"/>
                  </a:defRPr>
                </a:lvl4pPr>
                <a:lvl5pPr marL="2057400" indent="-228600" defTabSz="839788">
                  <a:defRPr sz="2400">
                    <a:solidFill>
                      <a:schemeClr val="tx1"/>
                    </a:solidFill>
                    <a:latin typeface="Times New Roman" pitchFamily="18" charset="0"/>
                  </a:defRPr>
                </a:lvl5pPr>
                <a:lvl6pPr marL="2514600" indent="-228600" defTabSz="839788" eaLnBrk="0" fontAlgn="base" hangingPunct="0">
                  <a:spcBef>
                    <a:spcPct val="0"/>
                  </a:spcBef>
                  <a:spcAft>
                    <a:spcPct val="0"/>
                  </a:spcAft>
                  <a:defRPr sz="2400">
                    <a:solidFill>
                      <a:schemeClr val="tx1"/>
                    </a:solidFill>
                    <a:latin typeface="Times New Roman" pitchFamily="18" charset="0"/>
                  </a:defRPr>
                </a:lvl6pPr>
                <a:lvl7pPr marL="2971800" indent="-228600" defTabSz="839788" eaLnBrk="0" fontAlgn="base" hangingPunct="0">
                  <a:spcBef>
                    <a:spcPct val="0"/>
                  </a:spcBef>
                  <a:spcAft>
                    <a:spcPct val="0"/>
                  </a:spcAft>
                  <a:defRPr sz="2400">
                    <a:solidFill>
                      <a:schemeClr val="tx1"/>
                    </a:solidFill>
                    <a:latin typeface="Times New Roman" pitchFamily="18" charset="0"/>
                  </a:defRPr>
                </a:lvl7pPr>
                <a:lvl8pPr marL="3429000" indent="-228600" defTabSz="839788" eaLnBrk="0" fontAlgn="base" hangingPunct="0">
                  <a:spcBef>
                    <a:spcPct val="0"/>
                  </a:spcBef>
                  <a:spcAft>
                    <a:spcPct val="0"/>
                  </a:spcAft>
                  <a:defRPr sz="2400">
                    <a:solidFill>
                      <a:schemeClr val="tx1"/>
                    </a:solidFill>
                    <a:latin typeface="Times New Roman" pitchFamily="18" charset="0"/>
                  </a:defRPr>
                </a:lvl8pPr>
                <a:lvl9pPr marL="3886200" indent="-228600" defTabSz="839788"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GB" sz="1818">
                    <a:solidFill>
                      <a:srgbClr val="333333"/>
                    </a:solidFill>
                  </a:rPr>
                  <a:t>EVO</a:t>
                </a:r>
                <a:endParaRPr lang="en-GB" sz="1455">
                  <a:solidFill>
                    <a:srgbClr val="333333"/>
                  </a:solidFill>
                </a:endParaRPr>
              </a:p>
            </p:txBody>
          </p:sp>
          <p:sp>
            <p:nvSpPr>
              <p:cNvPr id="22" name="Text Box 19"/>
              <p:cNvSpPr txBox="1">
                <a:spLocks noChangeArrowheads="1"/>
              </p:cNvSpPr>
              <p:nvPr/>
            </p:nvSpPr>
            <p:spPr bwMode="auto">
              <a:xfrm>
                <a:off x="3232" y="1944"/>
                <a:ext cx="50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394" tIns="38197" rIns="76394" bIns="38197">
                <a:spAutoFit/>
              </a:bodyPr>
              <a:lstStyle>
                <a:lvl1pPr defTabSz="839788">
                  <a:defRPr sz="2400">
                    <a:solidFill>
                      <a:schemeClr val="tx1"/>
                    </a:solidFill>
                    <a:latin typeface="Times New Roman" pitchFamily="18" charset="0"/>
                  </a:defRPr>
                </a:lvl1pPr>
                <a:lvl2pPr marL="742950" indent="-285750" defTabSz="839788">
                  <a:defRPr sz="2400">
                    <a:solidFill>
                      <a:schemeClr val="tx1"/>
                    </a:solidFill>
                    <a:latin typeface="Times New Roman" pitchFamily="18" charset="0"/>
                  </a:defRPr>
                </a:lvl2pPr>
                <a:lvl3pPr marL="1143000" indent="-228600" defTabSz="839788">
                  <a:defRPr sz="2400">
                    <a:solidFill>
                      <a:schemeClr val="tx1"/>
                    </a:solidFill>
                    <a:latin typeface="Times New Roman" pitchFamily="18" charset="0"/>
                  </a:defRPr>
                </a:lvl3pPr>
                <a:lvl4pPr marL="1600200" indent="-228600" defTabSz="839788">
                  <a:defRPr sz="2400">
                    <a:solidFill>
                      <a:schemeClr val="tx1"/>
                    </a:solidFill>
                    <a:latin typeface="Times New Roman" pitchFamily="18" charset="0"/>
                  </a:defRPr>
                </a:lvl4pPr>
                <a:lvl5pPr marL="2057400" indent="-228600" defTabSz="839788">
                  <a:defRPr sz="2400">
                    <a:solidFill>
                      <a:schemeClr val="tx1"/>
                    </a:solidFill>
                    <a:latin typeface="Times New Roman" pitchFamily="18" charset="0"/>
                  </a:defRPr>
                </a:lvl5pPr>
                <a:lvl6pPr marL="2514600" indent="-228600" defTabSz="839788" eaLnBrk="0" fontAlgn="base" hangingPunct="0">
                  <a:spcBef>
                    <a:spcPct val="0"/>
                  </a:spcBef>
                  <a:spcAft>
                    <a:spcPct val="0"/>
                  </a:spcAft>
                  <a:defRPr sz="2400">
                    <a:solidFill>
                      <a:schemeClr val="tx1"/>
                    </a:solidFill>
                    <a:latin typeface="Times New Roman" pitchFamily="18" charset="0"/>
                  </a:defRPr>
                </a:lvl6pPr>
                <a:lvl7pPr marL="2971800" indent="-228600" defTabSz="839788" eaLnBrk="0" fontAlgn="base" hangingPunct="0">
                  <a:spcBef>
                    <a:spcPct val="0"/>
                  </a:spcBef>
                  <a:spcAft>
                    <a:spcPct val="0"/>
                  </a:spcAft>
                  <a:defRPr sz="2400">
                    <a:solidFill>
                      <a:schemeClr val="tx1"/>
                    </a:solidFill>
                    <a:latin typeface="Times New Roman" pitchFamily="18" charset="0"/>
                  </a:defRPr>
                </a:lvl7pPr>
                <a:lvl8pPr marL="3429000" indent="-228600" defTabSz="839788" eaLnBrk="0" fontAlgn="base" hangingPunct="0">
                  <a:spcBef>
                    <a:spcPct val="0"/>
                  </a:spcBef>
                  <a:spcAft>
                    <a:spcPct val="0"/>
                  </a:spcAft>
                  <a:defRPr sz="2400">
                    <a:solidFill>
                      <a:schemeClr val="tx1"/>
                    </a:solidFill>
                    <a:latin typeface="Times New Roman" pitchFamily="18" charset="0"/>
                  </a:defRPr>
                </a:lvl8pPr>
                <a:lvl9pPr marL="3886200" indent="-228600" defTabSz="839788"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GB" sz="1818">
                    <a:solidFill>
                      <a:srgbClr val="333333"/>
                    </a:solidFill>
                  </a:rPr>
                  <a:t>EVO</a:t>
                </a:r>
                <a:endParaRPr lang="en-GB" sz="1455">
                  <a:solidFill>
                    <a:srgbClr val="333333"/>
                  </a:solidFill>
                </a:endParaRPr>
              </a:p>
            </p:txBody>
          </p:sp>
          <p:sp>
            <p:nvSpPr>
              <p:cNvPr id="23" name="Freeform 20"/>
              <p:cNvSpPr>
                <a:spLocks/>
              </p:cNvSpPr>
              <p:nvPr/>
            </p:nvSpPr>
            <p:spPr bwMode="auto">
              <a:xfrm>
                <a:off x="1282" y="1347"/>
                <a:ext cx="998" cy="552"/>
              </a:xfrm>
              <a:custGeom>
                <a:avLst/>
                <a:gdLst>
                  <a:gd name="T0" fmla="*/ 136 w 998"/>
                  <a:gd name="T1" fmla="*/ 7 h 552"/>
                  <a:gd name="T2" fmla="*/ 91 w 998"/>
                  <a:gd name="T3" fmla="*/ 53 h 552"/>
                  <a:gd name="T4" fmla="*/ 45 w 998"/>
                  <a:gd name="T5" fmla="*/ 325 h 552"/>
                  <a:gd name="T6" fmla="*/ 363 w 998"/>
                  <a:gd name="T7" fmla="*/ 552 h 552"/>
                  <a:gd name="T8" fmla="*/ 590 w 998"/>
                  <a:gd name="T9" fmla="*/ 325 h 552"/>
                  <a:gd name="T10" fmla="*/ 907 w 998"/>
                  <a:gd name="T11" fmla="*/ 189 h 552"/>
                  <a:gd name="T12" fmla="*/ 862 w 998"/>
                  <a:gd name="T13" fmla="*/ 53 h 552"/>
                  <a:gd name="T14" fmla="*/ 91 w 998"/>
                  <a:gd name="T15" fmla="*/ 7 h 5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8" h="552">
                    <a:moveTo>
                      <a:pt x="136" y="7"/>
                    </a:moveTo>
                    <a:cubicBezTo>
                      <a:pt x="121" y="3"/>
                      <a:pt x="106" y="0"/>
                      <a:pt x="91" y="53"/>
                    </a:cubicBezTo>
                    <a:cubicBezTo>
                      <a:pt x="76" y="106"/>
                      <a:pt x="0" y="242"/>
                      <a:pt x="45" y="325"/>
                    </a:cubicBezTo>
                    <a:cubicBezTo>
                      <a:pt x="90" y="408"/>
                      <a:pt x="272" y="552"/>
                      <a:pt x="363" y="552"/>
                    </a:cubicBezTo>
                    <a:cubicBezTo>
                      <a:pt x="454" y="552"/>
                      <a:pt x="499" y="385"/>
                      <a:pt x="590" y="325"/>
                    </a:cubicBezTo>
                    <a:cubicBezTo>
                      <a:pt x="681" y="265"/>
                      <a:pt x="862" y="234"/>
                      <a:pt x="907" y="189"/>
                    </a:cubicBezTo>
                    <a:cubicBezTo>
                      <a:pt x="952" y="144"/>
                      <a:pt x="998" y="83"/>
                      <a:pt x="862" y="53"/>
                    </a:cubicBezTo>
                    <a:cubicBezTo>
                      <a:pt x="726" y="23"/>
                      <a:pt x="408" y="15"/>
                      <a:pt x="91" y="7"/>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364">
                  <a:solidFill>
                    <a:srgbClr val="333333"/>
                  </a:solidFill>
                </a:endParaRPr>
              </a:p>
            </p:txBody>
          </p:sp>
          <p:sp>
            <p:nvSpPr>
              <p:cNvPr id="24" name="Freeform 21"/>
              <p:cNvSpPr>
                <a:spLocks/>
              </p:cNvSpPr>
              <p:nvPr/>
            </p:nvSpPr>
            <p:spPr bwMode="auto">
              <a:xfrm>
                <a:off x="1690" y="1377"/>
                <a:ext cx="2759" cy="960"/>
              </a:xfrm>
              <a:custGeom>
                <a:avLst/>
                <a:gdLst>
                  <a:gd name="T0" fmla="*/ 0 w 2759"/>
                  <a:gd name="T1" fmla="*/ 522 h 960"/>
                  <a:gd name="T2" fmla="*/ 91 w 2759"/>
                  <a:gd name="T3" fmla="*/ 567 h 960"/>
                  <a:gd name="T4" fmla="*/ 363 w 2759"/>
                  <a:gd name="T5" fmla="*/ 703 h 960"/>
                  <a:gd name="T6" fmla="*/ 1043 w 2759"/>
                  <a:gd name="T7" fmla="*/ 885 h 960"/>
                  <a:gd name="T8" fmla="*/ 1814 w 2759"/>
                  <a:gd name="T9" fmla="*/ 930 h 960"/>
                  <a:gd name="T10" fmla="*/ 1951 w 2759"/>
                  <a:gd name="T11" fmla="*/ 703 h 960"/>
                  <a:gd name="T12" fmla="*/ 2450 w 2759"/>
                  <a:gd name="T13" fmla="*/ 794 h 960"/>
                  <a:gd name="T14" fmla="*/ 2676 w 2759"/>
                  <a:gd name="T15" fmla="*/ 748 h 960"/>
                  <a:gd name="T16" fmla="*/ 2631 w 2759"/>
                  <a:gd name="T17" fmla="*/ 431 h 960"/>
                  <a:gd name="T18" fmla="*/ 1905 w 2759"/>
                  <a:gd name="T19" fmla="*/ 295 h 960"/>
                  <a:gd name="T20" fmla="*/ 1769 w 2759"/>
                  <a:gd name="T21" fmla="*/ 431 h 960"/>
                  <a:gd name="T22" fmla="*/ 1497 w 2759"/>
                  <a:gd name="T23" fmla="*/ 522 h 960"/>
                  <a:gd name="T24" fmla="*/ 1043 w 2759"/>
                  <a:gd name="T25" fmla="*/ 431 h 960"/>
                  <a:gd name="T26" fmla="*/ 953 w 2759"/>
                  <a:gd name="T27" fmla="*/ 68 h 960"/>
                  <a:gd name="T28" fmla="*/ 408 w 2759"/>
                  <a:gd name="T29" fmla="*/ 23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59" h="960">
                    <a:moveTo>
                      <a:pt x="0" y="522"/>
                    </a:moveTo>
                    <a:cubicBezTo>
                      <a:pt x="15" y="529"/>
                      <a:pt x="31" y="537"/>
                      <a:pt x="91" y="567"/>
                    </a:cubicBezTo>
                    <a:cubicBezTo>
                      <a:pt x="151" y="597"/>
                      <a:pt x="204" y="650"/>
                      <a:pt x="363" y="703"/>
                    </a:cubicBezTo>
                    <a:cubicBezTo>
                      <a:pt x="522" y="756"/>
                      <a:pt x="801" y="847"/>
                      <a:pt x="1043" y="885"/>
                    </a:cubicBezTo>
                    <a:cubicBezTo>
                      <a:pt x="1285" y="923"/>
                      <a:pt x="1663" y="960"/>
                      <a:pt x="1814" y="930"/>
                    </a:cubicBezTo>
                    <a:cubicBezTo>
                      <a:pt x="1965" y="900"/>
                      <a:pt x="1845" y="726"/>
                      <a:pt x="1951" y="703"/>
                    </a:cubicBezTo>
                    <a:cubicBezTo>
                      <a:pt x="2057" y="680"/>
                      <a:pt x="2329" y="787"/>
                      <a:pt x="2450" y="794"/>
                    </a:cubicBezTo>
                    <a:cubicBezTo>
                      <a:pt x="2571" y="801"/>
                      <a:pt x="2646" y="808"/>
                      <a:pt x="2676" y="748"/>
                    </a:cubicBezTo>
                    <a:cubicBezTo>
                      <a:pt x="2706" y="688"/>
                      <a:pt x="2759" y="506"/>
                      <a:pt x="2631" y="431"/>
                    </a:cubicBezTo>
                    <a:cubicBezTo>
                      <a:pt x="2503" y="356"/>
                      <a:pt x="2049" y="295"/>
                      <a:pt x="1905" y="295"/>
                    </a:cubicBezTo>
                    <a:cubicBezTo>
                      <a:pt x="1761" y="295"/>
                      <a:pt x="1837" y="393"/>
                      <a:pt x="1769" y="431"/>
                    </a:cubicBezTo>
                    <a:cubicBezTo>
                      <a:pt x="1701" y="469"/>
                      <a:pt x="1618" y="522"/>
                      <a:pt x="1497" y="522"/>
                    </a:cubicBezTo>
                    <a:cubicBezTo>
                      <a:pt x="1376" y="522"/>
                      <a:pt x="1134" y="507"/>
                      <a:pt x="1043" y="431"/>
                    </a:cubicBezTo>
                    <a:cubicBezTo>
                      <a:pt x="952" y="355"/>
                      <a:pt x="1059" y="136"/>
                      <a:pt x="953" y="68"/>
                    </a:cubicBezTo>
                    <a:cubicBezTo>
                      <a:pt x="847" y="0"/>
                      <a:pt x="627" y="11"/>
                      <a:pt x="408" y="23"/>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364">
                  <a:solidFill>
                    <a:srgbClr val="333333"/>
                  </a:solidFill>
                </a:endParaRPr>
              </a:p>
            </p:txBody>
          </p:sp>
        </p:grpSp>
        <p:sp>
          <p:nvSpPr>
            <p:cNvPr id="16" name="Rectangle 23"/>
            <p:cNvSpPr>
              <a:spLocks noChangeArrowheads="1"/>
            </p:cNvSpPr>
            <p:nvPr/>
          </p:nvSpPr>
          <p:spPr bwMode="auto">
            <a:xfrm rot="1200000">
              <a:off x="668338" y="2935288"/>
              <a:ext cx="5948362" cy="1911350"/>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364">
                <a:solidFill>
                  <a:srgbClr val="333333"/>
                </a:solidFill>
              </a:endParaRPr>
            </a:p>
          </p:txBody>
        </p:sp>
      </p:grpSp>
      <p:sp>
        <p:nvSpPr>
          <p:cNvPr id="25" name="TextBox 24"/>
          <p:cNvSpPr txBox="1"/>
          <p:nvPr/>
        </p:nvSpPr>
        <p:spPr>
          <a:xfrm>
            <a:off x="4183934" y="378285"/>
            <a:ext cx="4612961" cy="734701"/>
          </a:xfrm>
          <a:prstGeom prst="rect">
            <a:avLst/>
          </a:prstGeom>
          <a:noFill/>
        </p:spPr>
        <p:txBody>
          <a:bodyPr wrap="square" lIns="90245" tIns="45123" rIns="90245" bIns="45123" rtlCol="0">
            <a:spAutoFit/>
          </a:bodyPr>
          <a:lstStyle/>
          <a:p>
            <a:pPr algn="r" eaLnBrk="0" hangingPunct="0"/>
            <a:r>
              <a:rPr lang="en-US" sz="1818" b="1" dirty="0">
                <a:solidFill>
                  <a:srgbClr val="333333"/>
                </a:solidFill>
                <a:latin typeface="Arial" pitchFamily="34" charset="0"/>
              </a:rPr>
              <a:t>High Resolution Site Characterization:</a:t>
            </a:r>
          </a:p>
          <a:p>
            <a:pPr algn="r" eaLnBrk="0" hangingPunct="0"/>
            <a:r>
              <a:rPr lang="en-US" sz="2364" b="1" dirty="0">
                <a:solidFill>
                  <a:srgbClr val="333333"/>
                </a:solidFill>
                <a:latin typeface="Arial" pitchFamily="34" charset="0"/>
              </a:rPr>
              <a:t>The Bottom Line</a:t>
            </a:r>
          </a:p>
        </p:txBody>
      </p:sp>
      <p:sp>
        <p:nvSpPr>
          <p:cNvPr id="26" name="Rectangle 25"/>
          <p:cNvSpPr/>
          <p:nvPr/>
        </p:nvSpPr>
        <p:spPr>
          <a:xfrm>
            <a:off x="4969269" y="4560569"/>
            <a:ext cx="4011043" cy="1014457"/>
          </a:xfrm>
          <a:prstGeom prst="rect">
            <a:avLst/>
          </a:prstGeom>
        </p:spPr>
        <p:txBody>
          <a:bodyPr wrap="square" lIns="90245" tIns="45123" rIns="90245" bIns="45123">
            <a:spAutoFit/>
          </a:bodyPr>
          <a:lstStyle/>
          <a:p>
            <a:pPr eaLnBrk="0" hangingPunct="0"/>
            <a:r>
              <a:rPr lang="en-US" sz="2000" i="1" dirty="0">
                <a:solidFill>
                  <a:srgbClr val="333333"/>
                </a:solidFill>
              </a:rPr>
              <a:t>“We were able to confidently </a:t>
            </a:r>
            <a:r>
              <a:rPr lang="en-US" sz="2000" b="1" i="1" u="sng" dirty="0">
                <a:solidFill>
                  <a:srgbClr val="333333"/>
                </a:solidFill>
              </a:rPr>
              <a:t>reduce the treatment area by about 40%”</a:t>
            </a:r>
          </a:p>
        </p:txBody>
      </p:sp>
      <p:sp>
        <p:nvSpPr>
          <p:cNvPr id="27" name="Rectangle 26"/>
          <p:cNvSpPr/>
          <p:nvPr/>
        </p:nvSpPr>
        <p:spPr>
          <a:xfrm>
            <a:off x="399760" y="4503405"/>
            <a:ext cx="4102967" cy="1937787"/>
          </a:xfrm>
          <a:prstGeom prst="rect">
            <a:avLst/>
          </a:prstGeom>
        </p:spPr>
        <p:txBody>
          <a:bodyPr wrap="square" lIns="90245" tIns="45123" rIns="90245" bIns="45123">
            <a:spAutoFit/>
          </a:bodyPr>
          <a:lstStyle/>
          <a:p>
            <a:pPr eaLnBrk="0" hangingPunct="0"/>
            <a:r>
              <a:rPr lang="en-US" sz="2000" i="1" dirty="0">
                <a:solidFill>
                  <a:srgbClr val="333333"/>
                </a:solidFill>
              </a:rPr>
              <a:t>“…instead of treating a more conventional rectangle, the density and quality of the data allowed for us to isolate the contaminant zones to a smaller and more irregular shaped region of the site.” </a:t>
            </a:r>
          </a:p>
        </p:txBody>
      </p:sp>
      <p:sp>
        <p:nvSpPr>
          <p:cNvPr id="28" name="Rectangle 27"/>
          <p:cNvSpPr/>
          <p:nvPr/>
        </p:nvSpPr>
        <p:spPr>
          <a:xfrm>
            <a:off x="4918364" y="5530477"/>
            <a:ext cx="4024745" cy="706680"/>
          </a:xfrm>
          <a:prstGeom prst="rect">
            <a:avLst/>
          </a:prstGeom>
        </p:spPr>
        <p:txBody>
          <a:bodyPr wrap="square" lIns="90245" tIns="45123" rIns="90245" bIns="45123">
            <a:spAutoFit/>
          </a:bodyPr>
          <a:lstStyle/>
          <a:p>
            <a:pPr eaLnBrk="0" hangingPunct="0"/>
            <a:r>
              <a:rPr lang="en-US" sz="2000" i="1" dirty="0">
                <a:solidFill>
                  <a:srgbClr val="333333"/>
                </a:solidFill>
              </a:rPr>
              <a:t>“The result was a more focused and more efficient remediation strategy.”</a:t>
            </a:r>
            <a:endParaRPr lang="en-US" sz="2364" i="1" dirty="0">
              <a:solidFill>
                <a:srgbClr val="333333"/>
              </a:solidFill>
            </a:endParaRPr>
          </a:p>
        </p:txBody>
      </p:sp>
    </p:spTree>
    <p:extLst>
      <p:ext uri="{BB962C8B-B14F-4D97-AF65-F5344CB8AC3E}">
        <p14:creationId xmlns:p14="http://schemas.microsoft.com/office/powerpoint/2010/main" val="312508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86" y="293365"/>
            <a:ext cx="7096540" cy="497004"/>
          </a:xfrm>
        </p:spPr>
        <p:txBody>
          <a:bodyPr/>
          <a:lstStyle/>
          <a:p>
            <a:r>
              <a:rPr lang="en-US" dirty="0"/>
              <a:t>Development of (Contaminant) Hydrogeology</a:t>
            </a:r>
          </a:p>
        </p:txBody>
      </p:sp>
      <p:sp>
        <p:nvSpPr>
          <p:cNvPr id="4" name="Footer Placeholder 3"/>
          <p:cNvSpPr>
            <a:spLocks noGrp="1"/>
          </p:cNvSpPr>
          <p:nvPr>
            <p:ph type="ftr" sz="quarter" idx="10"/>
          </p:nvPr>
        </p:nvSpPr>
        <p:spPr/>
        <p:txBody>
          <a:bodyPr/>
          <a:lstStyle/>
          <a:p>
            <a:endParaRPr lang="en-US" dirty="0"/>
          </a:p>
        </p:txBody>
      </p:sp>
      <p:grpSp>
        <p:nvGrpSpPr>
          <p:cNvPr id="45" name="Group 44"/>
          <p:cNvGrpSpPr/>
          <p:nvPr/>
        </p:nvGrpSpPr>
        <p:grpSpPr>
          <a:xfrm>
            <a:off x="68799" y="1139575"/>
            <a:ext cx="8826122" cy="3874796"/>
            <a:chOff x="119441" y="2372500"/>
            <a:chExt cx="8826122" cy="3874796"/>
          </a:xfrm>
        </p:grpSpPr>
        <p:sp>
          <p:nvSpPr>
            <p:cNvPr id="16" name="Notched Right Arrow 15"/>
            <p:cNvSpPr/>
            <p:nvPr/>
          </p:nvSpPr>
          <p:spPr bwMode="auto">
            <a:xfrm>
              <a:off x="234778" y="4510201"/>
              <a:ext cx="8710785" cy="484632"/>
            </a:xfrm>
            <a:prstGeom prst="notchedRightArrow">
              <a:avLst/>
            </a:prstGeom>
            <a:gradFill>
              <a:gsLst>
                <a:gs pos="0">
                  <a:srgbClr val="8488C4"/>
                </a:gs>
                <a:gs pos="53000">
                  <a:srgbClr val="D4DEFF"/>
                </a:gs>
                <a:gs pos="83000">
                  <a:srgbClr val="D4DEFF"/>
                </a:gs>
                <a:gs pos="100000">
                  <a:srgbClr val="96AB94"/>
                </a:gs>
              </a:gsLst>
              <a:lin ang="5400000" scaled="0"/>
            </a:gra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34" name="TextBox 33"/>
            <p:cNvSpPr txBox="1"/>
            <p:nvPr/>
          </p:nvSpPr>
          <p:spPr bwMode="gray">
            <a:xfrm rot="17354501">
              <a:off x="7172799" y="3364146"/>
              <a:ext cx="914400" cy="506627"/>
            </a:xfrm>
            <a:prstGeom prst="rect">
              <a:avLst/>
            </a:prstGeom>
            <a:noFill/>
            <a:ln>
              <a:noFill/>
            </a:ln>
          </p:spPr>
          <p:txBody>
            <a:bodyPr wrap="none" lIns="0" tIns="0" rIns="0" bIns="0" rtlCol="0" anchor="ctr" anchorCtr="0">
              <a:noAutofit/>
            </a:bodyPr>
            <a:lstStyle/>
            <a:p>
              <a:pPr algn="ctr"/>
              <a:r>
                <a:rPr lang="en-US" sz="1400" b="1" dirty="0"/>
                <a:t>Dispersion</a:t>
              </a:r>
            </a:p>
            <a:p>
              <a:pPr algn="ctr"/>
              <a:r>
                <a:rPr lang="en-US" sz="1400" b="1" dirty="0"/>
                <a:t>Stanford/Waterloo</a:t>
              </a:r>
            </a:p>
            <a:p>
              <a:pPr algn="ctr"/>
              <a:r>
                <a:rPr lang="en-US" sz="1400" b="1" dirty="0"/>
                <a:t>Tracer Test</a:t>
              </a:r>
            </a:p>
            <a:p>
              <a:pPr algn="ctr"/>
              <a:endParaRPr lang="en-US" sz="1400" b="1" dirty="0">
                <a:solidFill>
                  <a:schemeClr val="tx1"/>
                </a:solidFill>
              </a:endParaRPr>
            </a:p>
          </p:txBody>
        </p:sp>
        <p:sp>
          <p:nvSpPr>
            <p:cNvPr id="6" name="Isosceles Triangle 5"/>
            <p:cNvSpPr/>
            <p:nvPr/>
          </p:nvSpPr>
          <p:spPr bwMode="auto">
            <a:xfrm rot="10800000">
              <a:off x="957649" y="4510201"/>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8" name="Isosceles Triangle 7"/>
            <p:cNvSpPr/>
            <p:nvPr/>
          </p:nvSpPr>
          <p:spPr bwMode="auto">
            <a:xfrm rot="10800000">
              <a:off x="325395" y="4510201"/>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9" name="Isosceles Triangle 8"/>
            <p:cNvSpPr/>
            <p:nvPr/>
          </p:nvSpPr>
          <p:spPr bwMode="auto">
            <a:xfrm rot="10800000">
              <a:off x="1466336" y="4510201"/>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0" name="Isosceles Triangle 9"/>
            <p:cNvSpPr/>
            <p:nvPr/>
          </p:nvSpPr>
          <p:spPr bwMode="auto">
            <a:xfrm rot="10800000">
              <a:off x="2669066" y="4514319"/>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1" name="Isosceles Triangle 10"/>
            <p:cNvSpPr/>
            <p:nvPr/>
          </p:nvSpPr>
          <p:spPr bwMode="auto">
            <a:xfrm rot="10800000">
              <a:off x="5972483" y="4514319"/>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2" name="Isosceles Triangle 11"/>
            <p:cNvSpPr/>
            <p:nvPr/>
          </p:nvSpPr>
          <p:spPr bwMode="auto">
            <a:xfrm rot="10800000">
              <a:off x="6390568" y="4514319"/>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3" name="Isosceles Triangle 12"/>
            <p:cNvSpPr/>
            <p:nvPr/>
          </p:nvSpPr>
          <p:spPr bwMode="auto">
            <a:xfrm rot="10800000">
              <a:off x="7263760" y="4514320"/>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4" name="Isosceles Triangle 13"/>
            <p:cNvSpPr/>
            <p:nvPr/>
          </p:nvSpPr>
          <p:spPr bwMode="auto">
            <a:xfrm rot="10800000">
              <a:off x="6832969" y="4510201"/>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5" name="Isosceles Triangle 14"/>
            <p:cNvSpPr/>
            <p:nvPr/>
          </p:nvSpPr>
          <p:spPr bwMode="auto">
            <a:xfrm rot="10800000">
              <a:off x="7817739" y="4510201"/>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17" name="TextBox 16"/>
            <p:cNvSpPr txBox="1"/>
            <p:nvPr/>
          </p:nvSpPr>
          <p:spPr bwMode="gray">
            <a:xfrm>
              <a:off x="177113" y="4188925"/>
              <a:ext cx="679622"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1856</a:t>
              </a:r>
            </a:p>
          </p:txBody>
        </p:sp>
        <p:sp>
          <p:nvSpPr>
            <p:cNvPr id="18" name="TextBox 17"/>
            <p:cNvSpPr txBox="1"/>
            <p:nvPr/>
          </p:nvSpPr>
          <p:spPr bwMode="gray">
            <a:xfrm>
              <a:off x="801134" y="4886342"/>
              <a:ext cx="679622"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1863</a:t>
              </a:r>
            </a:p>
          </p:txBody>
        </p:sp>
        <p:sp>
          <p:nvSpPr>
            <p:cNvPr id="19" name="TextBox 18"/>
            <p:cNvSpPr txBox="1"/>
            <p:nvPr/>
          </p:nvSpPr>
          <p:spPr bwMode="gray">
            <a:xfrm>
              <a:off x="1334531" y="4176572"/>
              <a:ext cx="679622"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1870</a:t>
              </a:r>
            </a:p>
          </p:txBody>
        </p:sp>
        <p:sp>
          <p:nvSpPr>
            <p:cNvPr id="20" name="TextBox 19"/>
            <p:cNvSpPr txBox="1"/>
            <p:nvPr/>
          </p:nvSpPr>
          <p:spPr bwMode="gray">
            <a:xfrm>
              <a:off x="2496070" y="4875382"/>
              <a:ext cx="679622"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1935</a:t>
              </a:r>
            </a:p>
          </p:txBody>
        </p:sp>
        <p:sp>
          <p:nvSpPr>
            <p:cNvPr id="21" name="TextBox 20"/>
            <p:cNvSpPr txBox="1"/>
            <p:nvPr/>
          </p:nvSpPr>
          <p:spPr bwMode="gray">
            <a:xfrm>
              <a:off x="5735938" y="4880927"/>
              <a:ext cx="742580"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1979</a:t>
              </a:r>
            </a:p>
          </p:txBody>
        </p:sp>
        <p:sp>
          <p:nvSpPr>
            <p:cNvPr id="22" name="TextBox 21"/>
            <p:cNvSpPr txBox="1"/>
            <p:nvPr/>
          </p:nvSpPr>
          <p:spPr bwMode="gray">
            <a:xfrm>
              <a:off x="6217573" y="4195748"/>
              <a:ext cx="679622" cy="325392"/>
            </a:xfrm>
            <a:prstGeom prst="rect">
              <a:avLst/>
            </a:prstGeom>
            <a:noFill/>
            <a:ln>
              <a:noFill/>
            </a:ln>
          </p:spPr>
          <p:txBody>
            <a:bodyPr wrap="square" lIns="0" tIns="0" rIns="0" bIns="0" rtlCol="0" anchor="ctr" anchorCtr="0">
              <a:noAutofit/>
            </a:bodyPr>
            <a:lstStyle/>
            <a:p>
              <a:pPr algn="ctr"/>
              <a:r>
                <a:rPr lang="en-US" b="1" dirty="0">
                  <a:solidFill>
                    <a:schemeClr val="tx1"/>
                  </a:solidFill>
                </a:rPr>
                <a:t>1980</a:t>
              </a:r>
            </a:p>
          </p:txBody>
        </p:sp>
        <p:sp>
          <p:nvSpPr>
            <p:cNvPr id="23" name="TextBox 22"/>
            <p:cNvSpPr txBox="1"/>
            <p:nvPr/>
          </p:nvSpPr>
          <p:spPr bwMode="gray">
            <a:xfrm>
              <a:off x="6633800" y="4885008"/>
              <a:ext cx="731968"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1981</a:t>
              </a:r>
            </a:p>
          </p:txBody>
        </p:sp>
        <p:sp>
          <p:nvSpPr>
            <p:cNvPr id="24" name="TextBox 23"/>
            <p:cNvSpPr txBox="1"/>
            <p:nvPr/>
          </p:nvSpPr>
          <p:spPr bwMode="gray">
            <a:xfrm>
              <a:off x="7081557" y="4183402"/>
              <a:ext cx="721769" cy="325392"/>
            </a:xfrm>
            <a:prstGeom prst="rect">
              <a:avLst/>
            </a:prstGeom>
            <a:noFill/>
            <a:ln>
              <a:noFill/>
            </a:ln>
          </p:spPr>
          <p:txBody>
            <a:bodyPr wrap="square" lIns="0" tIns="0" rIns="0" bIns="0" rtlCol="0" anchor="ctr" anchorCtr="0">
              <a:noAutofit/>
            </a:bodyPr>
            <a:lstStyle/>
            <a:p>
              <a:pPr algn="ctr"/>
              <a:r>
                <a:rPr lang="en-US" b="1" dirty="0">
                  <a:solidFill>
                    <a:schemeClr val="tx1"/>
                  </a:solidFill>
                </a:rPr>
                <a:t>1986</a:t>
              </a:r>
            </a:p>
          </p:txBody>
        </p:sp>
        <p:sp>
          <p:nvSpPr>
            <p:cNvPr id="25" name="TextBox 24"/>
            <p:cNvSpPr txBox="1"/>
            <p:nvPr/>
          </p:nvSpPr>
          <p:spPr bwMode="gray">
            <a:xfrm>
              <a:off x="7457330" y="4873949"/>
              <a:ext cx="1054448"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1994</a:t>
              </a:r>
            </a:p>
          </p:txBody>
        </p:sp>
        <p:sp>
          <p:nvSpPr>
            <p:cNvPr id="27" name="TextBox 26"/>
            <p:cNvSpPr txBox="1"/>
            <p:nvPr/>
          </p:nvSpPr>
          <p:spPr bwMode="gray">
            <a:xfrm rot="17354501">
              <a:off x="195054" y="3531686"/>
              <a:ext cx="914400" cy="506627"/>
            </a:xfrm>
            <a:prstGeom prst="rect">
              <a:avLst/>
            </a:prstGeom>
            <a:noFill/>
            <a:ln>
              <a:noFill/>
            </a:ln>
          </p:spPr>
          <p:txBody>
            <a:bodyPr wrap="none" lIns="0" tIns="0" rIns="0" bIns="0" rtlCol="0" anchor="ctr" anchorCtr="0">
              <a:noAutofit/>
            </a:bodyPr>
            <a:lstStyle/>
            <a:p>
              <a:pPr algn="ctr"/>
              <a:r>
                <a:rPr lang="en-US" sz="1400" b="1" dirty="0">
                  <a:solidFill>
                    <a:schemeClr val="tx1"/>
                  </a:solidFill>
                </a:rPr>
                <a:t>Darcy’s Law</a:t>
              </a:r>
            </a:p>
          </p:txBody>
        </p:sp>
        <p:sp>
          <p:nvSpPr>
            <p:cNvPr id="28" name="TextBox 27"/>
            <p:cNvSpPr txBox="1"/>
            <p:nvPr/>
          </p:nvSpPr>
          <p:spPr bwMode="gray">
            <a:xfrm rot="17354501">
              <a:off x="775103" y="5094936"/>
              <a:ext cx="441778" cy="679931"/>
            </a:xfrm>
            <a:prstGeom prst="rect">
              <a:avLst/>
            </a:prstGeom>
            <a:noFill/>
            <a:ln>
              <a:noFill/>
            </a:ln>
          </p:spPr>
          <p:txBody>
            <a:bodyPr wrap="none" lIns="0" tIns="0" rIns="0" bIns="0" rtlCol="0" anchor="ctr" anchorCtr="0">
              <a:noAutofit/>
            </a:bodyPr>
            <a:lstStyle/>
            <a:p>
              <a:pPr algn="ctr"/>
              <a:r>
                <a:rPr lang="en-US" sz="1400" b="1" dirty="0">
                  <a:solidFill>
                    <a:schemeClr val="tx1"/>
                  </a:solidFill>
                </a:rPr>
                <a:t>Dupuit </a:t>
              </a:r>
            </a:p>
            <a:p>
              <a:pPr algn="ctr"/>
              <a:r>
                <a:rPr lang="en-US" sz="1400" b="1" dirty="0">
                  <a:solidFill>
                    <a:schemeClr val="tx1"/>
                  </a:solidFill>
                </a:rPr>
                <a:t>Equation</a:t>
              </a:r>
            </a:p>
          </p:txBody>
        </p:sp>
        <p:sp>
          <p:nvSpPr>
            <p:cNvPr id="29" name="TextBox 28"/>
            <p:cNvSpPr txBox="1"/>
            <p:nvPr/>
          </p:nvSpPr>
          <p:spPr bwMode="gray">
            <a:xfrm rot="17354501">
              <a:off x="1420166" y="3564642"/>
              <a:ext cx="914400" cy="506627"/>
            </a:xfrm>
            <a:prstGeom prst="rect">
              <a:avLst/>
            </a:prstGeom>
            <a:noFill/>
            <a:ln>
              <a:noFill/>
            </a:ln>
          </p:spPr>
          <p:txBody>
            <a:bodyPr wrap="none" lIns="0" tIns="0" rIns="0" bIns="0" rtlCol="0" anchor="ctr" anchorCtr="0">
              <a:noAutofit/>
            </a:bodyPr>
            <a:lstStyle/>
            <a:p>
              <a:pPr algn="ctr"/>
              <a:r>
                <a:rPr lang="en-US" sz="1400" b="1" dirty="0"/>
                <a:t>Theim</a:t>
              </a:r>
            </a:p>
            <a:p>
              <a:pPr algn="ctr"/>
              <a:r>
                <a:rPr lang="en-US" sz="1400" b="1" dirty="0"/>
                <a:t>Equation</a:t>
              </a:r>
            </a:p>
            <a:p>
              <a:pPr algn="ctr"/>
              <a:endParaRPr lang="en-US" sz="1400" b="1" dirty="0">
                <a:solidFill>
                  <a:schemeClr val="tx1"/>
                </a:solidFill>
              </a:endParaRPr>
            </a:p>
          </p:txBody>
        </p:sp>
        <p:sp>
          <p:nvSpPr>
            <p:cNvPr id="30" name="TextBox 29"/>
            <p:cNvSpPr txBox="1"/>
            <p:nvPr/>
          </p:nvSpPr>
          <p:spPr bwMode="gray">
            <a:xfrm rot="17354501">
              <a:off x="2304023" y="5202808"/>
              <a:ext cx="766713" cy="506627"/>
            </a:xfrm>
            <a:prstGeom prst="rect">
              <a:avLst/>
            </a:prstGeom>
            <a:noFill/>
            <a:ln>
              <a:noFill/>
            </a:ln>
          </p:spPr>
          <p:txBody>
            <a:bodyPr wrap="none" lIns="0" tIns="0" rIns="0" bIns="0" rtlCol="0" anchor="ctr" anchorCtr="0">
              <a:noAutofit/>
            </a:bodyPr>
            <a:lstStyle/>
            <a:p>
              <a:pPr algn="ctr"/>
              <a:r>
                <a:rPr lang="en-US" sz="1400" b="1" dirty="0"/>
                <a:t>Thies </a:t>
              </a:r>
            </a:p>
            <a:p>
              <a:pPr algn="ctr"/>
              <a:r>
                <a:rPr lang="en-US" sz="1400" b="1" dirty="0"/>
                <a:t>Equation</a:t>
              </a:r>
              <a:endParaRPr lang="en-US" sz="1400" b="1" dirty="0">
                <a:solidFill>
                  <a:schemeClr val="tx1"/>
                </a:solidFill>
              </a:endParaRPr>
            </a:p>
          </p:txBody>
        </p:sp>
        <p:sp>
          <p:nvSpPr>
            <p:cNvPr id="31" name="TextBox 30"/>
            <p:cNvSpPr txBox="1"/>
            <p:nvPr/>
          </p:nvSpPr>
          <p:spPr bwMode="gray">
            <a:xfrm rot="17354501">
              <a:off x="5593829" y="5508178"/>
              <a:ext cx="914400" cy="506627"/>
            </a:xfrm>
            <a:prstGeom prst="rect">
              <a:avLst/>
            </a:prstGeom>
            <a:noFill/>
            <a:ln>
              <a:noFill/>
            </a:ln>
          </p:spPr>
          <p:txBody>
            <a:bodyPr wrap="none" lIns="0" tIns="0" rIns="0" bIns="0" rtlCol="0" anchor="ctr" anchorCtr="0">
              <a:noAutofit/>
            </a:bodyPr>
            <a:lstStyle/>
            <a:p>
              <a:pPr algn="ctr"/>
              <a:r>
                <a:rPr lang="en-US" sz="1400" b="1" dirty="0"/>
                <a:t>First Chemical </a:t>
              </a:r>
            </a:p>
            <a:p>
              <a:pPr algn="ctr"/>
              <a:r>
                <a:rPr lang="en-US" sz="1400" b="1" dirty="0"/>
                <a:t>Hydrogeology </a:t>
              </a:r>
            </a:p>
            <a:p>
              <a:pPr algn="ctr"/>
              <a:r>
                <a:rPr lang="en-US" sz="1400" b="1" dirty="0"/>
                <a:t>Textbook</a:t>
              </a:r>
            </a:p>
            <a:p>
              <a:pPr algn="ctr"/>
              <a:endParaRPr lang="en-US" sz="1400" b="1" dirty="0">
                <a:solidFill>
                  <a:schemeClr val="tx1"/>
                </a:solidFill>
              </a:endParaRPr>
            </a:p>
          </p:txBody>
        </p:sp>
        <p:sp>
          <p:nvSpPr>
            <p:cNvPr id="32" name="TextBox 31"/>
            <p:cNvSpPr txBox="1"/>
            <p:nvPr/>
          </p:nvSpPr>
          <p:spPr bwMode="gray">
            <a:xfrm rot="17354501">
              <a:off x="6286989" y="5536782"/>
              <a:ext cx="914400" cy="506627"/>
            </a:xfrm>
            <a:prstGeom prst="rect">
              <a:avLst/>
            </a:prstGeom>
            <a:noFill/>
            <a:ln>
              <a:noFill/>
            </a:ln>
          </p:spPr>
          <p:txBody>
            <a:bodyPr wrap="none" lIns="0" tIns="0" rIns="0" bIns="0" rtlCol="0" anchor="ctr" anchorCtr="0">
              <a:noAutofit/>
            </a:bodyPr>
            <a:lstStyle/>
            <a:p>
              <a:pPr algn="ctr"/>
              <a:r>
                <a:rPr lang="en-US" sz="1400" b="1" dirty="0"/>
                <a:t>DNAPL Paradigm</a:t>
              </a:r>
            </a:p>
            <a:p>
              <a:pPr algn="ctr"/>
              <a:r>
                <a:rPr lang="en-US" sz="1400" b="1" dirty="0"/>
                <a:t>Schwille Published </a:t>
              </a:r>
              <a:endParaRPr lang="en-US" sz="1400" b="1" dirty="0">
                <a:solidFill>
                  <a:schemeClr val="tx1"/>
                </a:solidFill>
              </a:endParaRPr>
            </a:p>
          </p:txBody>
        </p:sp>
        <p:sp>
          <p:nvSpPr>
            <p:cNvPr id="33" name="TextBox 32"/>
            <p:cNvSpPr txBox="1"/>
            <p:nvPr/>
          </p:nvSpPr>
          <p:spPr bwMode="gray">
            <a:xfrm rot="17354501">
              <a:off x="6200501" y="3580585"/>
              <a:ext cx="914400" cy="506627"/>
            </a:xfrm>
            <a:prstGeom prst="rect">
              <a:avLst/>
            </a:prstGeom>
            <a:noFill/>
            <a:ln>
              <a:noFill/>
            </a:ln>
          </p:spPr>
          <p:txBody>
            <a:bodyPr wrap="none" lIns="0" tIns="0" rIns="0" bIns="0" rtlCol="0" anchor="ctr" anchorCtr="0">
              <a:noAutofit/>
            </a:bodyPr>
            <a:lstStyle/>
            <a:p>
              <a:pPr algn="ctr"/>
              <a:r>
                <a:rPr lang="en-US" sz="1400" b="1" dirty="0"/>
                <a:t>CERCLA</a:t>
              </a:r>
            </a:p>
            <a:p>
              <a:pPr algn="ctr"/>
              <a:r>
                <a:rPr lang="en-US" sz="1400" b="1" dirty="0"/>
                <a:t>Passed </a:t>
              </a:r>
              <a:endParaRPr lang="en-US" sz="1400" b="1" dirty="0">
                <a:solidFill>
                  <a:schemeClr val="tx1"/>
                </a:solidFill>
              </a:endParaRPr>
            </a:p>
          </p:txBody>
        </p:sp>
        <p:sp>
          <p:nvSpPr>
            <p:cNvPr id="35" name="TextBox 34"/>
            <p:cNvSpPr txBox="1"/>
            <p:nvPr/>
          </p:nvSpPr>
          <p:spPr bwMode="gray">
            <a:xfrm rot="17354501">
              <a:off x="7389965" y="5479174"/>
              <a:ext cx="914400" cy="506627"/>
            </a:xfrm>
            <a:prstGeom prst="rect">
              <a:avLst/>
            </a:prstGeom>
            <a:noFill/>
            <a:ln>
              <a:noFill/>
            </a:ln>
          </p:spPr>
          <p:txBody>
            <a:bodyPr wrap="none" lIns="0" tIns="0" rIns="0" bIns="0" rtlCol="0" anchor="ctr" anchorCtr="0">
              <a:noAutofit/>
            </a:bodyPr>
            <a:lstStyle/>
            <a:p>
              <a:pPr algn="ctr"/>
              <a:r>
                <a:rPr lang="en-US" sz="1400" b="1" dirty="0"/>
                <a:t>Matrix diffusion</a:t>
              </a:r>
            </a:p>
            <a:p>
              <a:pPr algn="ctr"/>
              <a:r>
                <a:rPr lang="en-US" sz="1400" b="1" dirty="0"/>
                <a:t>Paradigm</a:t>
              </a:r>
              <a:endParaRPr lang="en-US" sz="1400" b="1" dirty="0">
                <a:solidFill>
                  <a:schemeClr val="tx1"/>
                </a:solidFill>
              </a:endParaRPr>
            </a:p>
          </p:txBody>
        </p:sp>
        <p:sp>
          <p:nvSpPr>
            <p:cNvPr id="37" name="Isosceles Triangle 36"/>
            <p:cNvSpPr/>
            <p:nvPr/>
          </p:nvSpPr>
          <p:spPr bwMode="auto">
            <a:xfrm rot="10800000">
              <a:off x="5389943" y="4529392"/>
              <a:ext cx="338328"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38" name="TextBox 37"/>
            <p:cNvSpPr txBox="1"/>
            <p:nvPr/>
          </p:nvSpPr>
          <p:spPr bwMode="gray">
            <a:xfrm rot="17354501">
              <a:off x="5366197" y="3485755"/>
              <a:ext cx="914400" cy="506627"/>
            </a:xfrm>
            <a:prstGeom prst="rect">
              <a:avLst/>
            </a:prstGeom>
            <a:noFill/>
            <a:ln>
              <a:noFill/>
            </a:ln>
          </p:spPr>
          <p:txBody>
            <a:bodyPr wrap="none" lIns="0" tIns="0" rIns="0" bIns="0" rtlCol="0" anchor="ctr" anchorCtr="0">
              <a:noAutofit/>
            </a:bodyPr>
            <a:lstStyle/>
            <a:p>
              <a:r>
                <a:rPr lang="en-US" sz="1400" b="1" dirty="0"/>
                <a:t>Need for</a:t>
              </a:r>
              <a:br>
                <a:rPr lang="en-US" sz="1400" b="1" dirty="0"/>
              </a:br>
              <a:r>
                <a:rPr lang="en-US" sz="1400" b="1" dirty="0"/>
                <a:t>Heterogeneous </a:t>
              </a:r>
            </a:p>
            <a:p>
              <a:r>
                <a:rPr lang="en-US" sz="1400" b="1" dirty="0"/>
                <a:t>anisotropic CSMs</a:t>
              </a:r>
              <a:br>
                <a:rPr lang="en-US" sz="1400" b="1" dirty="0"/>
              </a:br>
              <a:r>
                <a:rPr lang="en-US" sz="1400" b="1" dirty="0"/>
                <a:t>Recognized </a:t>
              </a:r>
              <a:endParaRPr lang="en-US" sz="1400" b="1" dirty="0">
                <a:solidFill>
                  <a:schemeClr val="tx1"/>
                </a:solidFill>
              </a:endParaRPr>
            </a:p>
          </p:txBody>
        </p:sp>
        <p:sp>
          <p:nvSpPr>
            <p:cNvPr id="39" name="TextBox 38"/>
            <p:cNvSpPr txBox="1"/>
            <p:nvPr/>
          </p:nvSpPr>
          <p:spPr bwMode="gray">
            <a:xfrm>
              <a:off x="5110709" y="4208116"/>
              <a:ext cx="787632" cy="321276"/>
            </a:xfrm>
            <a:prstGeom prst="rect">
              <a:avLst/>
            </a:prstGeom>
            <a:noFill/>
            <a:ln>
              <a:noFill/>
            </a:ln>
          </p:spPr>
          <p:txBody>
            <a:bodyPr wrap="square" lIns="0" tIns="0" rIns="0" bIns="0" rtlCol="0" anchor="ctr" anchorCtr="0">
              <a:noAutofit/>
            </a:bodyPr>
            <a:lstStyle/>
            <a:p>
              <a:pPr algn="ctr"/>
              <a:r>
                <a:rPr lang="en-US" b="1" dirty="0">
                  <a:solidFill>
                    <a:schemeClr val="tx1"/>
                  </a:solidFill>
                </a:rPr>
                <a:t>1970’s</a:t>
              </a:r>
            </a:p>
          </p:txBody>
        </p:sp>
        <p:sp>
          <p:nvSpPr>
            <p:cNvPr id="40" name="Right Brace 39"/>
            <p:cNvSpPr/>
            <p:nvPr/>
          </p:nvSpPr>
          <p:spPr bwMode="auto">
            <a:xfrm rot="16200000">
              <a:off x="2341952" y="675565"/>
              <a:ext cx="812777" cy="5257800"/>
            </a:xfrm>
            <a:prstGeom prst="rightBrace">
              <a:avLst>
                <a:gd name="adj1" fmla="val 8333"/>
                <a:gd name="adj2" fmla="val 51351"/>
              </a:avLst>
            </a:prstGeom>
            <a:noFill/>
            <a:ln w="28575" cap="flat" cmpd="sng" algn="ctr">
              <a:solidFill>
                <a:srgbClr val="FF0000"/>
              </a:solid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41" name="TextBox 40"/>
            <p:cNvSpPr txBox="1"/>
            <p:nvPr/>
          </p:nvSpPr>
          <p:spPr bwMode="gray">
            <a:xfrm>
              <a:off x="1431342" y="2372500"/>
              <a:ext cx="2483390" cy="642551"/>
            </a:xfrm>
            <a:prstGeom prst="rect">
              <a:avLst/>
            </a:prstGeom>
            <a:noFill/>
            <a:ln>
              <a:noFill/>
            </a:ln>
          </p:spPr>
          <p:txBody>
            <a:bodyPr wrap="none" lIns="0" tIns="0" rIns="0" bIns="0" rtlCol="0" anchor="ctr" anchorCtr="0">
              <a:noAutofit/>
            </a:bodyPr>
            <a:lstStyle/>
            <a:p>
              <a:pPr algn="ctr"/>
              <a:r>
                <a:rPr lang="en-US" b="1" dirty="0">
                  <a:solidFill>
                    <a:schemeClr val="tx1"/>
                  </a:solidFill>
                </a:rPr>
                <a:t>~130-Year Era of Homogeneity and Isotropy</a:t>
              </a:r>
            </a:p>
          </p:txBody>
        </p:sp>
        <p:sp>
          <p:nvSpPr>
            <p:cNvPr id="42" name="Isosceles Triangle 41"/>
            <p:cNvSpPr/>
            <p:nvPr/>
          </p:nvSpPr>
          <p:spPr bwMode="auto">
            <a:xfrm rot="10800000">
              <a:off x="8320248" y="4530782"/>
              <a:ext cx="333632" cy="345990"/>
            </a:xfrm>
            <a:prstGeom prst="triangle">
              <a:avLst/>
            </a:prstGeom>
            <a:solidFill>
              <a:srgbClr val="002060"/>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Narrow" pitchFamily="34" charset="0"/>
              </a:endParaRPr>
            </a:p>
          </p:txBody>
        </p:sp>
        <p:sp>
          <p:nvSpPr>
            <p:cNvPr id="43" name="TextBox 42"/>
            <p:cNvSpPr txBox="1"/>
            <p:nvPr/>
          </p:nvSpPr>
          <p:spPr bwMode="gray">
            <a:xfrm>
              <a:off x="8126179" y="4211581"/>
              <a:ext cx="721769" cy="325392"/>
            </a:xfrm>
            <a:prstGeom prst="rect">
              <a:avLst/>
            </a:prstGeom>
            <a:noFill/>
            <a:ln>
              <a:noFill/>
            </a:ln>
          </p:spPr>
          <p:txBody>
            <a:bodyPr wrap="square" lIns="0" tIns="0" rIns="0" bIns="0" rtlCol="0" anchor="ctr" anchorCtr="0">
              <a:noAutofit/>
            </a:bodyPr>
            <a:lstStyle/>
            <a:p>
              <a:pPr algn="ctr"/>
              <a:r>
                <a:rPr lang="en-US" b="1" dirty="0">
                  <a:solidFill>
                    <a:schemeClr val="tx1"/>
                  </a:solidFill>
                </a:rPr>
                <a:t>2004</a:t>
              </a:r>
            </a:p>
          </p:txBody>
        </p:sp>
        <p:sp>
          <p:nvSpPr>
            <p:cNvPr id="44" name="TextBox 43"/>
            <p:cNvSpPr txBox="1"/>
            <p:nvPr/>
          </p:nvSpPr>
          <p:spPr bwMode="gray">
            <a:xfrm rot="17354501">
              <a:off x="8194642" y="3457541"/>
              <a:ext cx="914400" cy="506627"/>
            </a:xfrm>
            <a:prstGeom prst="rect">
              <a:avLst/>
            </a:prstGeom>
            <a:noFill/>
            <a:ln>
              <a:noFill/>
            </a:ln>
          </p:spPr>
          <p:txBody>
            <a:bodyPr wrap="none" lIns="0" tIns="0" rIns="0" bIns="0" rtlCol="0" anchor="ctr" anchorCtr="0">
              <a:noAutofit/>
            </a:bodyPr>
            <a:lstStyle/>
            <a:p>
              <a:pPr algn="ctr"/>
              <a:r>
                <a:rPr lang="en-US" sz="1400" b="1" dirty="0"/>
                <a:t>HRSC Begins to</a:t>
              </a:r>
            </a:p>
            <a:p>
              <a:pPr algn="ctr"/>
              <a:r>
                <a:rPr lang="en-US" sz="1400" b="1" dirty="0"/>
                <a:t>Take Hold</a:t>
              </a:r>
              <a:endParaRPr lang="en-US" sz="1400" b="1" dirty="0">
                <a:solidFill>
                  <a:schemeClr val="tx1"/>
                </a:solidFill>
              </a:endParaRPr>
            </a:p>
          </p:txBody>
        </p:sp>
      </p:grpSp>
      <p:sp>
        <p:nvSpPr>
          <p:cNvPr id="51" name="Content Placeholder 2"/>
          <p:cNvSpPr>
            <a:spLocks noGrp="1"/>
          </p:cNvSpPr>
          <p:nvPr>
            <p:ph idx="1"/>
          </p:nvPr>
        </p:nvSpPr>
        <p:spPr bwMode="hidden">
          <a:xfrm>
            <a:off x="159487" y="2593484"/>
            <a:ext cx="6712466" cy="2633474"/>
          </a:xfrm>
        </p:spPr>
        <p:txBody>
          <a:bodyPr/>
          <a:lstStyle/>
          <a:p>
            <a:pPr marL="0" indent="0">
              <a:buNone/>
            </a:pPr>
            <a:r>
              <a:rPr lang="en-US" dirty="0"/>
              <a:t>C.V. Theis – 1967  “</a:t>
            </a:r>
            <a:r>
              <a:rPr lang="en-US" sz="2200" dirty="0"/>
              <a:t>I consider it certain that we need a new conceptual model, containing the known heterogeneities of natural aquifers, to explain the phenomenon of transport in groundwater.” </a:t>
            </a:r>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endParaRPr lang="en-US" sz="1800" i="1" dirty="0"/>
          </a:p>
        </p:txBody>
      </p:sp>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7546750" y="0"/>
            <a:ext cx="1623459" cy="187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Group 52"/>
          <p:cNvGrpSpPr/>
          <p:nvPr/>
        </p:nvGrpSpPr>
        <p:grpSpPr bwMode="hidden">
          <a:xfrm>
            <a:off x="211777" y="951"/>
            <a:ext cx="8972878" cy="2456701"/>
            <a:chOff x="-214151" y="3244220"/>
            <a:chExt cx="8972878" cy="2456701"/>
          </a:xfrm>
        </p:grpSpPr>
        <p:sp>
          <p:nvSpPr>
            <p:cNvPr id="54" name="Content Placeholder 2"/>
            <p:cNvSpPr txBox="1">
              <a:spLocks/>
            </p:cNvSpPr>
            <p:nvPr/>
          </p:nvSpPr>
          <p:spPr bwMode="hidden">
            <a:xfrm>
              <a:off x="-214151" y="5148341"/>
              <a:ext cx="8972878" cy="552580"/>
            </a:xfrm>
            <a:prstGeom prst="rect">
              <a:avLst/>
            </a:prstGeom>
            <a:noFill/>
            <a:ln w="9525">
              <a:noFill/>
              <a:miter lim="800000"/>
              <a:headEnd/>
              <a:tailEnd/>
            </a:ln>
          </p:spPr>
          <p:txBody>
            <a:bodyPr vert="horz" wrap="square" lIns="91433" tIns="45717" rIns="91433" bIns="45717" numCol="1" anchor="t" anchorCtr="0" compatLnSpc="1">
              <a:prstTxWarp prst="textNoShape">
                <a:avLst/>
              </a:prstTxWarp>
            </a:bodyPr>
            <a:lstStyle>
              <a:lvl1pPr marL="173038" indent="-173038" algn="l" rtl="0" eaLnBrk="1" fontAlgn="base" hangingPunct="1">
                <a:spcBef>
                  <a:spcPts val="1200"/>
                </a:spcBef>
                <a:spcAft>
                  <a:spcPct val="0"/>
                </a:spcAft>
                <a:buChar char="•"/>
                <a:defRPr sz="2800" b="1">
                  <a:solidFill>
                    <a:srgbClr val="003367"/>
                  </a:solidFill>
                  <a:latin typeface="+mn-lt"/>
                  <a:ea typeface="+mn-ea"/>
                  <a:cs typeface="+mn-cs"/>
                </a:defRPr>
              </a:lvl1pPr>
              <a:lvl2pPr marL="630238" indent="-173038" algn="l" rtl="0" eaLnBrk="1" fontAlgn="base" hangingPunct="1">
                <a:spcBef>
                  <a:spcPts val="1200"/>
                </a:spcBef>
                <a:spcAft>
                  <a:spcPct val="0"/>
                </a:spcAft>
                <a:buChar char="–"/>
                <a:defRPr sz="2400" b="1">
                  <a:solidFill>
                    <a:srgbClr val="003367"/>
                  </a:solidFill>
                  <a:latin typeface="+mn-lt"/>
                </a:defRPr>
              </a:lvl2pPr>
              <a:lvl3pPr marL="1028700" indent="-114300" algn="l" rtl="0" eaLnBrk="1" fontAlgn="base" hangingPunct="1">
                <a:spcBef>
                  <a:spcPts val="1200"/>
                </a:spcBef>
                <a:spcAft>
                  <a:spcPct val="0"/>
                </a:spcAft>
                <a:buChar char="•"/>
                <a:defRPr sz="2200">
                  <a:solidFill>
                    <a:srgbClr val="003367"/>
                  </a:solidFill>
                  <a:latin typeface="+mn-lt"/>
                </a:defRPr>
              </a:lvl3pPr>
              <a:lvl4pPr marL="1539875" indent="-168275" algn="l" rtl="0" eaLnBrk="1" fontAlgn="base" hangingPunct="1">
                <a:spcBef>
                  <a:spcPts val="1200"/>
                </a:spcBef>
                <a:spcAft>
                  <a:spcPct val="0"/>
                </a:spcAft>
                <a:buChar char="–"/>
                <a:defRPr sz="2000">
                  <a:solidFill>
                    <a:srgbClr val="003367"/>
                  </a:solidFill>
                  <a:latin typeface="+mn-lt"/>
                </a:defRPr>
              </a:lvl4pPr>
              <a:lvl5pPr marL="1943100" indent="-114300" algn="l" rtl="0" eaLnBrk="1" fontAlgn="base" hangingPunct="1">
                <a:spcBef>
                  <a:spcPts val="1200"/>
                </a:spcBef>
                <a:spcAft>
                  <a:spcPct val="0"/>
                </a:spcAft>
                <a:buChar char="»"/>
                <a:defRPr>
                  <a:solidFill>
                    <a:srgbClr val="003367"/>
                  </a:solidFill>
                  <a:latin typeface="+mn-lt"/>
                </a:defRPr>
              </a:lvl5pPr>
              <a:lvl6pPr marL="2400300" indent="-114300" algn="l" rtl="0" eaLnBrk="1" fontAlgn="base" hangingPunct="1">
                <a:spcBef>
                  <a:spcPct val="50000"/>
                </a:spcBef>
                <a:spcAft>
                  <a:spcPct val="0"/>
                </a:spcAft>
                <a:buChar char="»"/>
                <a:defRPr>
                  <a:solidFill>
                    <a:srgbClr val="003367"/>
                  </a:solidFill>
                  <a:latin typeface="+mn-lt"/>
                </a:defRPr>
              </a:lvl6pPr>
              <a:lvl7pPr marL="2857500" indent="-114300" algn="l" rtl="0" eaLnBrk="1" fontAlgn="base" hangingPunct="1">
                <a:spcBef>
                  <a:spcPct val="50000"/>
                </a:spcBef>
                <a:spcAft>
                  <a:spcPct val="0"/>
                </a:spcAft>
                <a:buChar char="»"/>
                <a:defRPr>
                  <a:solidFill>
                    <a:srgbClr val="003367"/>
                  </a:solidFill>
                  <a:latin typeface="+mn-lt"/>
                </a:defRPr>
              </a:lvl7pPr>
              <a:lvl8pPr marL="3314700" indent="-114300" algn="l" rtl="0" eaLnBrk="1" fontAlgn="base" hangingPunct="1">
                <a:spcBef>
                  <a:spcPct val="50000"/>
                </a:spcBef>
                <a:spcAft>
                  <a:spcPct val="0"/>
                </a:spcAft>
                <a:buChar char="»"/>
                <a:defRPr>
                  <a:solidFill>
                    <a:srgbClr val="003367"/>
                  </a:solidFill>
                  <a:latin typeface="+mn-lt"/>
                </a:defRPr>
              </a:lvl8pPr>
              <a:lvl9pPr marL="3771900" indent="-114300" algn="l" rtl="0" eaLnBrk="1" fontAlgn="base" hangingPunct="1">
                <a:spcBef>
                  <a:spcPct val="50000"/>
                </a:spcBef>
                <a:spcAft>
                  <a:spcPct val="0"/>
                </a:spcAft>
                <a:buChar char="»"/>
                <a:defRPr>
                  <a:solidFill>
                    <a:srgbClr val="003367"/>
                  </a:solidFill>
                  <a:latin typeface="+mn-lt"/>
                </a:defRPr>
              </a:lvl9pPr>
            </a:lstStyle>
            <a:p>
              <a:pPr marL="0" indent="0">
                <a:buFontTx/>
                <a:buNone/>
              </a:pPr>
              <a:r>
                <a:rPr lang="en-US" kern="0" dirty="0">
                  <a:latin typeface="Calibri"/>
                  <a:ea typeface="Calibri"/>
                  <a:cs typeface="Times New Roman"/>
                </a:rPr>
                <a:t>John Cherry – 1981</a:t>
              </a:r>
            </a:p>
            <a:p>
              <a:pPr marL="0" indent="0">
                <a:buFontTx/>
                <a:buNone/>
              </a:pPr>
              <a:r>
                <a:rPr lang="en-US" sz="2200" kern="0" dirty="0">
                  <a:latin typeface="Calibri"/>
                  <a:ea typeface="Calibri"/>
                  <a:cs typeface="Times New Roman"/>
                </a:rPr>
                <a:t> “In the early nineteen seventies, it became apparent that … </a:t>
              </a:r>
              <a:r>
                <a:rPr lang="en-US" sz="2200" u="sng" kern="0" dirty="0">
                  <a:latin typeface="Calibri"/>
                  <a:ea typeface="Calibri"/>
                  <a:cs typeface="Times New Roman"/>
                </a:rPr>
                <a:t>the approach used in the evaluation of contaminant migration in groundwater… involved direct adaptations of …monitoring methods and …models of the type traditionally used in groundwater resource studies. </a:t>
              </a:r>
              <a:r>
                <a:rPr lang="en-US" sz="2200" kern="0" dirty="0">
                  <a:latin typeface="Calibri"/>
                  <a:ea typeface="Calibri"/>
                  <a:cs typeface="Times New Roman"/>
                </a:rPr>
                <a:t>…the behavior of groundwater flow systems is … such that </a:t>
              </a:r>
              <a:r>
                <a:rPr lang="en-US" sz="2200" u="sng" kern="0" dirty="0">
                  <a:latin typeface="Calibri"/>
                  <a:ea typeface="Calibri"/>
                  <a:cs typeface="Times New Roman"/>
                </a:rPr>
                <a:t>these direct adaptations are unsuitable or misleading because of the heterogeneous character of the geological deposits and/or the geochemical nature of the contaminant species.”</a:t>
              </a:r>
              <a:endParaRPr lang="en-US" sz="2200" kern="0" dirty="0"/>
            </a:p>
          </p:txBody>
        </p:sp>
        <p:pic>
          <p:nvPicPr>
            <p:cNvPr id="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hidden">
            <a:xfrm>
              <a:off x="7120822" y="3244220"/>
              <a:ext cx="1635363" cy="192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9" name="Footer Placeholder 3"/>
          <p:cNvSpPr txBox="1">
            <a:spLocks/>
          </p:cNvSpPr>
          <p:nvPr/>
        </p:nvSpPr>
        <p:spPr bwMode="auto">
          <a:xfrm>
            <a:off x="356616" y="6587066"/>
            <a:ext cx="3248230" cy="2540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defPPr>
              <a:defRPr lang="en-US"/>
            </a:defPPr>
            <a:lvl1pPr marL="0" algn="r" defTabSz="914400" rtl="0" eaLnBrk="1" latinLnBrk="0" hangingPunct="1">
              <a:defRPr sz="1400" b="1" kern="1200">
                <a:solidFill>
                  <a:srgbClr val="009ED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003367"/>
                </a:solidFill>
              </a:rPr>
              <a:t>Introduction</a:t>
            </a:r>
          </a:p>
        </p:txBody>
      </p:sp>
      <p:grpSp>
        <p:nvGrpSpPr>
          <p:cNvPr id="50" name="Group 49"/>
          <p:cNvGrpSpPr/>
          <p:nvPr/>
        </p:nvGrpSpPr>
        <p:grpSpPr bwMode="gray">
          <a:xfrm>
            <a:off x="384839" y="5327372"/>
            <a:ext cx="8374323" cy="1172953"/>
            <a:chOff x="909522" y="5514975"/>
            <a:chExt cx="8101662" cy="962010"/>
          </a:xfrm>
        </p:grpSpPr>
        <p:sp>
          <p:nvSpPr>
            <p:cNvPr id="56" name="Round Diagonal Corner Rectangle 55"/>
            <p:cNvSpPr/>
            <p:nvPr/>
          </p:nvSpPr>
          <p:spPr bwMode="gray">
            <a:xfrm>
              <a:off x="1629902" y="5514975"/>
              <a:ext cx="7381282" cy="962009"/>
            </a:xfrm>
            <a:prstGeom prst="round2DiagRect">
              <a:avLst/>
            </a:prstGeom>
            <a:solidFill>
              <a:srgbClr val="006699"/>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365760" tIns="49638" rIns="45720" bIns="49638" numCol="1" rtlCol="0" anchor="ctr" anchorCtr="0" compatLnSpc="1">
              <a:prstTxWarp prst="textNoShape">
                <a:avLst/>
              </a:prstTxWarp>
              <a:noAutofit/>
            </a:bodyPr>
            <a:lstStyle/>
            <a:p>
              <a:pPr marL="174625" lvl="1"/>
              <a:r>
                <a:rPr lang="en-US" sz="2000" b="1" dirty="0">
                  <a:solidFill>
                    <a:schemeClr val="bg1"/>
                  </a:solidFill>
                  <a:cs typeface="Arial"/>
                </a:rPr>
                <a:t>Our science is a young one. Our thinking on solute transport is powerfully and inappropriately influenced by the first 150 years of the development of hydrogeology.</a:t>
              </a:r>
            </a:p>
          </p:txBody>
        </p:sp>
        <p:sp>
          <p:nvSpPr>
            <p:cNvPr id="57" name="Freeform 56"/>
            <p:cNvSpPr/>
            <p:nvPr/>
          </p:nvSpPr>
          <p:spPr bwMode="gray">
            <a:xfrm>
              <a:off x="909522" y="5514976"/>
              <a:ext cx="1162281" cy="962009"/>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rgbClr val="006699"/>
            </a:solidFill>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vert="horz" wrap="square" lIns="91440" tIns="0" rIns="0" bIns="0" numCol="1" rtlCol="0" anchor="ctr" anchorCtr="0" compatLnSpc="1">
              <a:prstTxWarp prst="textNoShape">
                <a:avLst/>
              </a:prstTxWarp>
              <a:noAutofit/>
            </a:bodyPr>
            <a:lstStyle/>
            <a:p>
              <a:pPr defTabSz="992188">
                <a:lnSpc>
                  <a:spcPts val="2600"/>
                </a:lnSpc>
              </a:pPr>
              <a:r>
                <a:rPr lang="en-US" sz="2400" b="1" kern="0" dirty="0">
                  <a:solidFill>
                    <a:schemeClr val="bg1"/>
                  </a:solidFill>
                </a:rPr>
                <a:t>Key</a:t>
              </a:r>
              <a:br>
                <a:rPr lang="en-US" sz="2400" b="1" kern="0" dirty="0">
                  <a:solidFill>
                    <a:schemeClr val="bg1"/>
                  </a:solidFill>
                </a:rPr>
              </a:br>
              <a:r>
                <a:rPr lang="en-US" sz="2400" b="1" kern="0" dirty="0">
                  <a:solidFill>
                    <a:schemeClr val="bg1"/>
                  </a:solidFill>
                </a:rPr>
                <a:t>Point</a:t>
              </a:r>
            </a:p>
          </p:txBody>
        </p:sp>
      </p:grpSp>
    </p:spTree>
    <p:extLst>
      <p:ext uri="{BB962C8B-B14F-4D97-AF65-F5344CB8AC3E}">
        <p14:creationId xmlns:p14="http://schemas.microsoft.com/office/powerpoint/2010/main" val="24366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5"/>
                                        </p:tgtEl>
                                      </p:cBhvr>
                                    </p:animEffect>
                                    <p:set>
                                      <p:cBhvr>
                                        <p:cTn id="11" dur="1" fill="hold">
                                          <p:stCondLst>
                                            <p:cond delay="499"/>
                                          </p:stCondLst>
                                        </p:cTn>
                                        <p:tgtEl>
                                          <p:spTgt spid="45"/>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fade">
                                      <p:cBhvr>
                                        <p:cTn id="14" dur="500"/>
                                        <p:tgtEl>
                                          <p:spTgt spid="5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1">
                                            <p:txEl>
                                              <p:pRg st="0" end="0"/>
                                            </p:txEl>
                                          </p:spTgt>
                                        </p:tgtEl>
                                      </p:cBhvr>
                                    </p:animEffect>
                                    <p:set>
                                      <p:cBhvr>
                                        <p:cTn id="22" dur="1" fill="hold">
                                          <p:stCondLst>
                                            <p:cond delay="499"/>
                                          </p:stCondLst>
                                        </p:cTn>
                                        <p:tgtEl>
                                          <p:spTgt spid="51">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51">
                                            <p:txEl>
                                              <p:pRg st="0" end="0"/>
                                            </p:txEl>
                                          </p:spTgt>
                                        </p:tgtEl>
                                        <p:attrNameLst>
                                          <p:attrName>style.visibility</p:attrName>
                                        </p:attrNameLst>
                                      </p:cBhvr>
                                      <p:to>
                                        <p:strVal val="visible"/>
                                      </p:to>
                                    </p:set>
                                    <p:animEffect transition="in" filter="fade">
                                      <p:cBhvr>
                                        <p:cTn id="31" dur="500"/>
                                        <p:tgtEl>
                                          <p:spTgt spid="51">
                                            <p:txEl>
                                              <p:pRg st="0" end="0"/>
                                            </p:txEl>
                                          </p:spTgt>
                                        </p:tgtEl>
                                      </p:cBhvr>
                                    </p:animEffect>
                                  </p:childTnLst>
                                </p:cTn>
                              </p:par>
                              <p:par>
                                <p:cTn id="32" presetID="10" presetClass="exit" presetSubtype="0" fill="hold" grpId="3" nodeType="withEffect">
                                  <p:stCondLst>
                                    <p:cond delay="0"/>
                                  </p:stCondLst>
                                  <p:childTnLst>
                                    <p:animEffect transition="out" filter="fade">
                                      <p:cBhvr>
                                        <p:cTn id="33" dur="500"/>
                                        <p:tgtEl>
                                          <p:spTgt spid="51">
                                            <p:txEl>
                                              <p:pRg st="0" end="0"/>
                                            </p:txEl>
                                          </p:spTgt>
                                        </p:tgtEl>
                                      </p:cBhvr>
                                    </p:animEffect>
                                    <p:set>
                                      <p:cBhvr>
                                        <p:cTn id="34" dur="1" fill="hold">
                                          <p:stCondLst>
                                            <p:cond delay="499"/>
                                          </p:stCondLst>
                                        </p:cTn>
                                        <p:tgtEl>
                                          <p:spTgt spid="51">
                                            <p:txEl>
                                              <p:pRg st="0" end="0"/>
                                            </p:txEl>
                                          </p:spTgt>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3"/>
                                        </p:tgtEl>
                                      </p:cBhvr>
                                    </p:animEffect>
                                    <p:set>
                                      <p:cBhvr>
                                        <p:cTn id="42" dur="1" fill="hold">
                                          <p:stCondLst>
                                            <p:cond delay="499"/>
                                          </p:stCondLst>
                                        </p:cTn>
                                        <p:tgtEl>
                                          <p:spTgt spid="53"/>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51" grpId="1" build="p"/>
      <p:bldP spid="51" grpId="2" build="p"/>
      <p:bldP spid="51" grpId="3"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292" y="-42333"/>
            <a:ext cx="9653651" cy="1042161"/>
          </a:xfrm>
        </p:spPr>
        <p:txBody>
          <a:bodyPr>
            <a:normAutofit/>
          </a:bodyPr>
          <a:lstStyle/>
          <a:p>
            <a:r>
              <a:rPr lang="en-US" sz="3600" dirty="0"/>
              <a:t>Environmental Remediation: The Problem</a:t>
            </a:r>
          </a:p>
        </p:txBody>
      </p:sp>
      <p:sp>
        <p:nvSpPr>
          <p:cNvPr id="5" name="Content Placeholder 4"/>
          <p:cNvSpPr>
            <a:spLocks noGrp="1"/>
          </p:cNvSpPr>
          <p:nvPr>
            <p:ph type="body" idx="1"/>
          </p:nvPr>
        </p:nvSpPr>
        <p:spPr>
          <a:xfrm>
            <a:off x="226292" y="1257811"/>
            <a:ext cx="5768108" cy="2846251"/>
          </a:xfrm>
        </p:spPr>
        <p:txBody>
          <a:bodyPr>
            <a:normAutofit fontScale="25000" lnSpcReduction="20000"/>
          </a:bodyPr>
          <a:lstStyle/>
          <a:p>
            <a:pPr>
              <a:lnSpc>
                <a:spcPct val="120000"/>
              </a:lnSpc>
              <a:spcBef>
                <a:spcPts val="0"/>
              </a:spcBef>
            </a:pPr>
            <a:r>
              <a:rPr lang="en-US" sz="6800" dirty="0">
                <a:solidFill>
                  <a:schemeClr val="tx1"/>
                </a:solidFill>
                <a:latin typeface="+mn-lt"/>
                <a:cs typeface="+mn-cs"/>
              </a:rPr>
              <a:t>One cannot effectively solve a problem which one has not adequately and accurately characterized (CSM)</a:t>
            </a:r>
          </a:p>
          <a:p>
            <a:pPr>
              <a:lnSpc>
                <a:spcPct val="120000"/>
              </a:lnSpc>
              <a:spcBef>
                <a:spcPts val="0"/>
              </a:spcBef>
            </a:pPr>
            <a:endParaRPr lang="en-US" sz="6800" dirty="0">
              <a:solidFill>
                <a:schemeClr val="tx1"/>
              </a:solidFill>
              <a:latin typeface="+mn-lt"/>
              <a:cs typeface="+mn-cs"/>
            </a:endParaRPr>
          </a:p>
          <a:p>
            <a:pPr>
              <a:lnSpc>
                <a:spcPct val="120000"/>
              </a:lnSpc>
              <a:spcBef>
                <a:spcPts val="0"/>
              </a:spcBef>
            </a:pPr>
            <a:r>
              <a:rPr lang="en-US" sz="6800" dirty="0">
                <a:solidFill>
                  <a:schemeClr val="tx1"/>
                </a:solidFill>
                <a:latin typeface="+mn-lt"/>
                <a:cs typeface="+mn-cs"/>
              </a:rPr>
              <a:t>Many Remedial Investigations continue for years or even decades</a:t>
            </a:r>
          </a:p>
          <a:p>
            <a:pPr>
              <a:lnSpc>
                <a:spcPct val="120000"/>
              </a:lnSpc>
              <a:spcBef>
                <a:spcPts val="0"/>
              </a:spcBef>
            </a:pPr>
            <a:endParaRPr lang="en-US" sz="6800" dirty="0">
              <a:solidFill>
                <a:schemeClr val="tx1"/>
              </a:solidFill>
              <a:latin typeface="+mn-lt"/>
              <a:cs typeface="+mn-cs"/>
            </a:endParaRPr>
          </a:p>
          <a:p>
            <a:pPr>
              <a:lnSpc>
                <a:spcPct val="120000"/>
              </a:lnSpc>
              <a:spcBef>
                <a:spcPts val="0"/>
              </a:spcBef>
            </a:pPr>
            <a:r>
              <a:rPr lang="en-US" sz="6800" dirty="0">
                <a:solidFill>
                  <a:schemeClr val="tx1"/>
                </a:solidFill>
                <a:latin typeface="+mn-lt"/>
                <a:cs typeface="+mn-cs"/>
              </a:rPr>
              <a:t>Many remedies underperform or fail due to a lack of understanding of site conditions and processes (heterogeneity)</a:t>
            </a:r>
          </a:p>
          <a:p>
            <a:pPr>
              <a:lnSpc>
                <a:spcPct val="120000"/>
              </a:lnSpc>
              <a:spcBef>
                <a:spcPts val="0"/>
              </a:spcBef>
            </a:pPr>
            <a:endParaRPr lang="en-US" sz="6800" dirty="0">
              <a:solidFill>
                <a:schemeClr val="tx1"/>
              </a:solidFill>
              <a:latin typeface="+mn-lt"/>
              <a:cs typeface="+mn-cs"/>
            </a:endParaRPr>
          </a:p>
          <a:p>
            <a:pPr>
              <a:lnSpc>
                <a:spcPct val="120000"/>
              </a:lnSpc>
              <a:spcBef>
                <a:spcPts val="0"/>
              </a:spcBef>
            </a:pPr>
            <a:r>
              <a:rPr lang="en-US" sz="6800" dirty="0">
                <a:solidFill>
                  <a:schemeClr val="tx1"/>
                </a:solidFill>
                <a:latin typeface="+mn-lt"/>
                <a:cs typeface="+mn-cs"/>
              </a:rPr>
              <a:t>The cost of these failed/ underperforming remedies is large</a:t>
            </a:r>
          </a:p>
          <a:p>
            <a:pPr>
              <a:lnSpc>
                <a:spcPct val="120000"/>
              </a:lnSpc>
              <a:spcBef>
                <a:spcPts val="0"/>
              </a:spcBef>
            </a:pPr>
            <a:endParaRPr lang="en-US" sz="6800" dirty="0">
              <a:solidFill>
                <a:schemeClr val="tx1"/>
              </a:solidFill>
              <a:latin typeface="+mn-lt"/>
              <a:cs typeface="+mn-cs"/>
            </a:endParaRPr>
          </a:p>
          <a:p>
            <a:pPr>
              <a:lnSpc>
                <a:spcPct val="120000"/>
              </a:lnSpc>
              <a:spcBef>
                <a:spcPts val="0"/>
              </a:spcBef>
            </a:pPr>
            <a:r>
              <a:rPr lang="en-US" sz="6800" dirty="0">
                <a:solidFill>
                  <a:schemeClr val="tx1"/>
                </a:solidFill>
                <a:latin typeface="+mn-lt"/>
                <a:cs typeface="+mn-cs"/>
              </a:rPr>
              <a:t>The costs of excessive long term monitoring programs related to investigating sites with monitoring wells is large</a:t>
            </a:r>
          </a:p>
          <a:p>
            <a:pPr>
              <a:lnSpc>
                <a:spcPct val="120000"/>
              </a:lnSpc>
              <a:spcBef>
                <a:spcPts val="0"/>
              </a:spcBef>
            </a:pPr>
            <a:endParaRPr lang="en-US" sz="6800" dirty="0">
              <a:solidFill>
                <a:schemeClr val="tx1"/>
              </a:solidFill>
              <a:latin typeface="+mn-lt"/>
              <a:cs typeface="+mn-cs"/>
            </a:endParaRPr>
          </a:p>
          <a:p>
            <a:pPr>
              <a:lnSpc>
                <a:spcPct val="120000"/>
              </a:lnSpc>
              <a:spcBef>
                <a:spcPts val="0"/>
              </a:spcBef>
            </a:pPr>
            <a:r>
              <a:rPr lang="en-US" sz="6800" dirty="0">
                <a:solidFill>
                  <a:schemeClr val="tx1"/>
                </a:solidFill>
                <a:latin typeface="+mn-lt"/>
                <a:cs typeface="+mn-cs"/>
              </a:rPr>
              <a:t>The costs of High Resolution Site Characterization, which allows one to avoid failed remedies, is small in comparison, but requires an up front investment to result in lower life cycle costs.</a:t>
            </a:r>
          </a:p>
          <a:p>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489305" y="2021417"/>
            <a:ext cx="3589422" cy="2692067"/>
          </a:xfrm>
          <a:prstGeom prst="ellipse">
            <a:avLst/>
          </a:prstGeom>
          <a:ln>
            <a:noFill/>
          </a:ln>
          <a:effectLst>
            <a:softEdge rad="112500"/>
          </a:effectLst>
        </p:spPr>
      </p:pic>
    </p:spTree>
    <p:extLst>
      <p:ext uri="{BB962C8B-B14F-4D97-AF65-F5344CB8AC3E}">
        <p14:creationId xmlns:p14="http://schemas.microsoft.com/office/powerpoint/2010/main" val="179911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4159" y="0"/>
            <a:ext cx="8019342" cy="834926"/>
          </a:xfrm>
          <a:prstGeom prst="rect">
            <a:avLst/>
          </a:prstGeom>
        </p:spPr>
        <p:txBody>
          <a:bodyPr>
            <a:normAutofit fontScale="90000"/>
          </a:bodyPr>
          <a:lstStyle/>
          <a:p>
            <a:r>
              <a:rPr lang="en-US" sz="3600" dirty="0">
                <a:latin typeface="+mn-lt"/>
              </a:rPr>
              <a:t>HRSC has grown along with in situ remedies</a:t>
            </a:r>
          </a:p>
        </p:txBody>
      </p:sp>
      <p:graphicFrame>
        <p:nvGraphicFramePr>
          <p:cNvPr id="4" name="Chart 3"/>
          <p:cNvGraphicFramePr>
            <a:graphicFrameLocks noGrp="1"/>
          </p:cNvGraphicFramePr>
          <p:nvPr>
            <p:extLst/>
          </p:nvPr>
        </p:nvGraphicFramePr>
        <p:xfrm>
          <a:off x="224159" y="760888"/>
          <a:ext cx="8438120" cy="54883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398389" y="6260068"/>
            <a:ext cx="7417891" cy="483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580409" hangingPunct="0"/>
            <a:r>
              <a:rPr lang="en-US" sz="1406" spc="295" dirty="0">
                <a:solidFill>
                  <a:srgbClr val="3F4C56"/>
                </a:solidFill>
                <a:sym typeface="Arial"/>
              </a:rPr>
              <a:t>From Superfund Remedy Report, 15</a:t>
            </a:r>
            <a:r>
              <a:rPr lang="en-US" sz="1406" spc="295" baseline="30000" dirty="0">
                <a:solidFill>
                  <a:srgbClr val="3F4C56"/>
                </a:solidFill>
                <a:sym typeface="Arial"/>
              </a:rPr>
              <a:t>th</a:t>
            </a:r>
            <a:r>
              <a:rPr lang="en-US" sz="1406" spc="295" dirty="0">
                <a:solidFill>
                  <a:srgbClr val="3F4C56"/>
                </a:solidFill>
                <a:sym typeface="Arial"/>
              </a:rPr>
              <a:t> Edition - June 2017</a:t>
            </a:r>
          </a:p>
          <a:p>
            <a:pPr algn="ctr" defTabSz="580409" hangingPunct="0"/>
            <a:r>
              <a:rPr lang="en-US" sz="1266" dirty="0"/>
              <a:t>EPA-542-R-17-001</a:t>
            </a:r>
            <a:endParaRPr lang="en-US" sz="1406" spc="295" dirty="0">
              <a:solidFill>
                <a:srgbClr val="3F4C56"/>
              </a:solidFill>
              <a:sym typeface="Arial"/>
            </a:endParaRPr>
          </a:p>
        </p:txBody>
      </p:sp>
      <p:sp>
        <p:nvSpPr>
          <p:cNvPr id="3" name="TextBox 2"/>
          <p:cNvSpPr txBox="1"/>
          <p:nvPr/>
        </p:nvSpPr>
        <p:spPr>
          <a:xfrm>
            <a:off x="1486793" y="2728889"/>
            <a:ext cx="1366242" cy="288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580409" hangingPunct="0"/>
            <a:endParaRPr lang="en-US" sz="1406" spc="295" dirty="0">
              <a:solidFill>
                <a:srgbClr val="3F4C56"/>
              </a:solidFill>
              <a:sym typeface="Arial"/>
            </a:endParaRPr>
          </a:p>
        </p:txBody>
      </p:sp>
      <p:sp>
        <p:nvSpPr>
          <p:cNvPr id="6" name="TextBox 5"/>
          <p:cNvSpPr txBox="1"/>
          <p:nvPr/>
        </p:nvSpPr>
        <p:spPr>
          <a:xfrm>
            <a:off x="1679674" y="1082871"/>
            <a:ext cx="1727895"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580409" hangingPunct="0"/>
            <a:r>
              <a:rPr lang="en-US" sz="1266" b="1" dirty="0">
                <a:solidFill>
                  <a:srgbClr val="C00000"/>
                </a:solidFill>
              </a:rPr>
              <a:t>Pump &amp; Treat</a:t>
            </a:r>
            <a:endParaRPr lang="en-US" sz="1406" b="1" spc="295" dirty="0">
              <a:solidFill>
                <a:srgbClr val="C00000"/>
              </a:solidFill>
              <a:sym typeface="Arial"/>
            </a:endParaRPr>
          </a:p>
        </p:txBody>
      </p:sp>
      <p:sp>
        <p:nvSpPr>
          <p:cNvPr id="7" name="TextBox 6"/>
          <p:cNvSpPr txBox="1"/>
          <p:nvPr/>
        </p:nvSpPr>
        <p:spPr>
          <a:xfrm>
            <a:off x="7282372" y="2406528"/>
            <a:ext cx="1727895"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580409" hangingPunct="0"/>
            <a:r>
              <a:rPr lang="en-US" sz="1266" b="1" dirty="0">
                <a:solidFill>
                  <a:srgbClr val="00B0F0"/>
                </a:solidFill>
              </a:rPr>
              <a:t>In Situ</a:t>
            </a:r>
            <a:endParaRPr lang="en-US" sz="1406" b="1" spc="295" dirty="0">
              <a:solidFill>
                <a:srgbClr val="00B0F0"/>
              </a:solidFill>
              <a:sym typeface="Arial"/>
            </a:endParaRPr>
          </a:p>
        </p:txBody>
      </p:sp>
    </p:spTree>
    <p:extLst>
      <p:ext uri="{BB962C8B-B14F-4D97-AF65-F5344CB8AC3E}">
        <p14:creationId xmlns:p14="http://schemas.microsoft.com/office/powerpoint/2010/main" val="34852173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chart seriesIdx="1"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Slides\bordennapl.tif"/>
          <p:cNvPicPr>
            <a:picLocks noChangeAspect="1" noChangeArrowheads="1"/>
          </p:cNvPicPr>
          <p:nvPr/>
        </p:nvPicPr>
        <p:blipFill>
          <a:blip r:embed="rId3" cstate="email">
            <a:extLst>
              <a:ext uri="{28A0092B-C50C-407E-A947-70E740481C1C}">
                <a14:useLocalDpi xmlns:a14="http://schemas.microsoft.com/office/drawing/2010/main" val="0"/>
              </a:ext>
            </a:extLst>
          </a:blip>
          <a:srcRect l="6250" t="6250" r="6250" b="8594"/>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Line 3"/>
          <p:cNvSpPr>
            <a:spLocks noChangeShapeType="1"/>
          </p:cNvSpPr>
          <p:nvPr/>
        </p:nvSpPr>
        <p:spPr bwMode="gray">
          <a:xfrm>
            <a:off x="381000" y="304800"/>
            <a:ext cx="0" cy="6172200"/>
          </a:xfrm>
          <a:prstGeom prst="line">
            <a:avLst/>
          </a:prstGeom>
          <a:noFill/>
          <a:ln w="57150">
            <a:solidFill>
              <a:srgbClr val="FFFF00"/>
            </a:solidFill>
            <a:round/>
            <a:headEnd type="oval" w="sm" len="sm"/>
            <a:tailEnd type="oval" w="sm" len="sm"/>
          </a:ln>
          <a:effectLst>
            <a:outerShdw dist="38100" dir="2700000" algn="tl" rotWithShape="0">
              <a:prstClr val="black"/>
            </a:outerShdw>
          </a:effectLst>
          <a:extLst>
            <a:ext uri="{909E8E84-426E-40DD-AFC4-6F175D3DCCD1}">
              <a14:hiddenFill xmlns:a14="http://schemas.microsoft.com/office/drawing/2010/main">
                <a:noFill/>
              </a14:hiddenFill>
            </a:ext>
          </a:extLst>
        </p:spPr>
        <p:txBody>
          <a:bodyPr wrap="none" lIns="91429" tIns="45714" rIns="91429" bIns="45714" anchor="ctr"/>
          <a:lstStyle/>
          <a:p>
            <a:endParaRPr lang="en-US" dirty="0"/>
          </a:p>
        </p:txBody>
      </p:sp>
      <p:sp>
        <p:nvSpPr>
          <p:cNvPr id="212996" name="Text Box 4"/>
          <p:cNvSpPr txBox="1">
            <a:spLocks noChangeArrowheads="1"/>
          </p:cNvSpPr>
          <p:nvPr/>
        </p:nvSpPr>
        <p:spPr bwMode="gray">
          <a:xfrm rot="-5391557">
            <a:off x="-252049" y="3366191"/>
            <a:ext cx="2028097" cy="646319"/>
          </a:xfrm>
          <a:prstGeom prst="rect">
            <a:avLst/>
          </a:prstGeom>
          <a:noFill/>
          <a:ln w="12700">
            <a:noFill/>
            <a:miter lim="800000"/>
            <a:headEnd type="none" w="sm" len="sm"/>
            <a:tailEnd type="none" w="sm" len="sm"/>
          </a:ln>
          <a:effectLst>
            <a:outerShdw dist="50800" dir="5400000" algn="ctr" rotWithShape="0">
              <a:schemeClr val="tx1"/>
            </a:outerShdw>
          </a:effectLst>
        </p:spPr>
        <p:txBody>
          <a:bodyPr wrap="none" lIns="91429" tIns="45714" rIns="91429" bIns="45714" anchor="ctr">
            <a:spAutoFit/>
          </a:bodyPr>
          <a:lstStyle/>
          <a:p>
            <a:pPr algn="ctr">
              <a:spcBef>
                <a:spcPct val="50000"/>
              </a:spcBef>
              <a:defRPr/>
            </a:pPr>
            <a:r>
              <a:rPr lang="en-US" sz="3600" b="1" dirty="0">
                <a:solidFill>
                  <a:srgbClr val="FFFF00"/>
                </a:solidFill>
                <a:latin typeface="Arial Black" pitchFamily="34" charset="0"/>
              </a:rPr>
              <a:t>~25 cm</a:t>
            </a:r>
          </a:p>
        </p:txBody>
      </p:sp>
      <p:sp>
        <p:nvSpPr>
          <p:cNvPr id="212997" name="Rectangle 5"/>
          <p:cNvSpPr>
            <a:spLocks noGrp="1" noChangeArrowheads="1"/>
          </p:cNvSpPr>
          <p:nvPr>
            <p:ph type="title"/>
          </p:nvPr>
        </p:nvSpPr>
        <p:spPr bwMode="gray">
          <a:xfrm>
            <a:off x="574331" y="61544"/>
            <a:ext cx="8569669" cy="835025"/>
          </a:xfrm>
          <a:effectLst>
            <a:outerShdw dist="50800" dir="5400000" algn="ctr" rotWithShape="0">
              <a:schemeClr val="tx1"/>
            </a:outerShdw>
          </a:effectLst>
        </p:spPr>
        <p:txBody>
          <a:bodyPr>
            <a:normAutofit fontScale="90000"/>
          </a:bodyPr>
          <a:lstStyle/>
          <a:p>
            <a:r>
              <a:rPr lang="en-US" dirty="0">
                <a:solidFill>
                  <a:srgbClr val="FFFF00"/>
                </a:solidFill>
              </a:rPr>
              <a:t>mm-Scale Textural Changes</a:t>
            </a:r>
            <a:br>
              <a:rPr lang="en-US" dirty="0">
                <a:solidFill>
                  <a:srgbClr val="FFFF00"/>
                </a:solidFill>
              </a:rPr>
            </a:br>
            <a:r>
              <a:rPr lang="en-US" dirty="0">
                <a:solidFill>
                  <a:srgbClr val="FFFF00"/>
                </a:solidFill>
              </a:rPr>
              <a:t>Control DNAPL Migration</a:t>
            </a:r>
          </a:p>
        </p:txBody>
      </p:sp>
      <p:sp>
        <p:nvSpPr>
          <p:cNvPr id="212998" name="Text Box 6"/>
          <p:cNvSpPr txBox="1">
            <a:spLocks noChangeArrowheads="1"/>
          </p:cNvSpPr>
          <p:nvPr/>
        </p:nvSpPr>
        <p:spPr bwMode="gray">
          <a:xfrm>
            <a:off x="947165" y="896569"/>
            <a:ext cx="1991613" cy="338542"/>
          </a:xfrm>
          <a:prstGeom prst="rect">
            <a:avLst/>
          </a:prstGeom>
          <a:noFill/>
          <a:ln w="12700">
            <a:noFill/>
            <a:miter lim="800000"/>
            <a:headEnd type="none" w="sm" len="sm"/>
            <a:tailEnd type="none" w="sm" len="sm"/>
          </a:ln>
          <a:effectLst>
            <a:outerShdw dist="25400" dir="5400000" algn="ctr" rotWithShape="0">
              <a:schemeClr val="tx1"/>
            </a:outerShdw>
          </a:effectLst>
        </p:spPr>
        <p:txBody>
          <a:bodyPr wrap="none" lIns="91429" tIns="45714" rIns="91429" bIns="45714" anchor="ctr">
            <a:spAutoFit/>
          </a:bodyPr>
          <a:lstStyle/>
          <a:p>
            <a:pPr algn="ctr">
              <a:defRPr/>
            </a:pPr>
            <a:r>
              <a:rPr lang="en-US" sz="1600" dirty="0">
                <a:solidFill>
                  <a:schemeClr val="bg1"/>
                </a:solidFill>
              </a:rPr>
              <a:t>Poulsen &amp; Kueper, 1992</a:t>
            </a:r>
          </a:p>
        </p:txBody>
      </p:sp>
      <p:sp>
        <p:nvSpPr>
          <p:cNvPr id="7" name="Footer Placeholder 6"/>
          <p:cNvSpPr>
            <a:spLocks noGrp="1"/>
          </p:cNvSpPr>
          <p:nvPr>
            <p:ph type="ftr" sz="quarter" idx="10"/>
          </p:nvPr>
        </p:nvSpPr>
        <p:spPr bwMode="white"/>
        <p:txBody>
          <a:bodyPr/>
          <a:lstStyle/>
          <a:p>
            <a:endParaRPr lang="en-US" dirty="0">
              <a:solidFill>
                <a:schemeClr val="bg1"/>
              </a:solidFill>
              <a:effectLst>
                <a:outerShdw blurRad="38100" dist="38100" dir="2700000" algn="tl">
                  <a:srgbClr val="000000">
                    <a:alpha val="43137"/>
                  </a:srgbClr>
                </a:outerShdw>
              </a:effectLst>
            </a:endParaRPr>
          </a:p>
        </p:txBody>
      </p:sp>
      <p:sp>
        <p:nvSpPr>
          <p:cNvPr id="8" name="Footer Placeholder 3"/>
          <p:cNvSpPr txBox="1">
            <a:spLocks/>
          </p:cNvSpPr>
          <p:nvPr/>
        </p:nvSpPr>
        <p:spPr bwMode="white">
          <a:xfrm>
            <a:off x="356616" y="6587066"/>
            <a:ext cx="3248230" cy="2540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defPPr>
              <a:defRPr lang="en-US"/>
            </a:defPPr>
            <a:lvl1pPr marL="0" algn="r" defTabSz="914400" rtl="0" eaLnBrk="1" latinLnBrk="0" hangingPunct="1">
              <a:defRPr sz="1400" b="1" kern="1200">
                <a:solidFill>
                  <a:srgbClr val="009ED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effectLst>
                  <a:outerShdw blurRad="38100" dist="38100" dir="2700000" algn="tl">
                    <a:srgbClr val="000000">
                      <a:alpha val="43137"/>
                    </a:srgbClr>
                  </a:outerShdw>
                </a:effectLst>
              </a:rPr>
              <a:t>Scientific Basis for HRSC</a:t>
            </a:r>
          </a:p>
        </p:txBody>
      </p:sp>
      <p:grpSp>
        <p:nvGrpSpPr>
          <p:cNvPr id="12" name="Group 11"/>
          <p:cNvGrpSpPr/>
          <p:nvPr/>
        </p:nvGrpSpPr>
        <p:grpSpPr bwMode="gray">
          <a:xfrm>
            <a:off x="753802" y="5527318"/>
            <a:ext cx="8161123" cy="767434"/>
            <a:chOff x="909522" y="5514975"/>
            <a:chExt cx="8161123" cy="962010"/>
          </a:xfrm>
        </p:grpSpPr>
        <p:sp>
          <p:nvSpPr>
            <p:cNvPr id="13" name="Round Diagonal Corner Rectangle 12"/>
            <p:cNvSpPr/>
            <p:nvPr/>
          </p:nvSpPr>
          <p:spPr bwMode="gray">
            <a:xfrm>
              <a:off x="1679034" y="5514975"/>
              <a:ext cx="7391611" cy="962009"/>
            </a:xfrm>
            <a:prstGeom prst="round2DiagRect">
              <a:avLst/>
            </a:prstGeom>
            <a:solidFill>
              <a:srgbClr val="006699"/>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457200" tIns="49638" rIns="45720" bIns="49638" numCol="1" rtlCol="0" anchor="ctr" anchorCtr="0" compatLnSpc="1">
              <a:prstTxWarp prst="textNoShape">
                <a:avLst/>
              </a:prstTxWarp>
              <a:noAutofit/>
            </a:bodyPr>
            <a:lstStyle/>
            <a:p>
              <a:pPr>
                <a:buNone/>
              </a:pPr>
              <a:r>
                <a:rPr lang="en-US" sz="2000" b="1" dirty="0"/>
                <a:t>DNAPL distribution is controlled by capillary pressures that vary at the mm scale. Distribution is very complex.</a:t>
              </a:r>
              <a:endParaRPr lang="en-US" sz="2000" b="1" dirty="0">
                <a:solidFill>
                  <a:srgbClr val="003367"/>
                </a:solidFill>
                <a:cs typeface="Arial"/>
              </a:endParaRPr>
            </a:p>
          </p:txBody>
        </p:sp>
        <p:sp>
          <p:nvSpPr>
            <p:cNvPr id="14" name="Freeform 13"/>
            <p:cNvSpPr/>
            <p:nvPr/>
          </p:nvSpPr>
          <p:spPr bwMode="gray">
            <a:xfrm>
              <a:off x="909522" y="5514976"/>
              <a:ext cx="1162281" cy="962009"/>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rgbClr val="006699"/>
            </a:solidFill>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vert="horz" wrap="square" lIns="91440" tIns="0" rIns="0" bIns="0" numCol="1" rtlCol="0" anchor="ctr" anchorCtr="0" compatLnSpc="1">
              <a:prstTxWarp prst="textNoShape">
                <a:avLst/>
              </a:prstTxWarp>
              <a:noAutofit/>
            </a:bodyPr>
            <a:lstStyle/>
            <a:p>
              <a:pPr defTabSz="992188">
                <a:lnSpc>
                  <a:spcPts val="2600"/>
                </a:lnSpc>
              </a:pPr>
              <a:r>
                <a:rPr lang="en-US" sz="2400" b="1" kern="0" dirty="0">
                  <a:solidFill>
                    <a:schemeClr val="bg1"/>
                  </a:solidFill>
                </a:rPr>
                <a:t>Key</a:t>
              </a:r>
              <a:br>
                <a:rPr lang="en-US" sz="2400" b="1" kern="0" dirty="0">
                  <a:solidFill>
                    <a:schemeClr val="bg1"/>
                  </a:solidFill>
                </a:rPr>
              </a:br>
              <a:r>
                <a:rPr lang="en-US" sz="2400" b="1" kern="0" dirty="0">
                  <a:solidFill>
                    <a:schemeClr val="bg1"/>
                  </a:solidFill>
                </a:rPr>
                <a:t>Point</a:t>
              </a:r>
            </a:p>
          </p:txBody>
        </p:sp>
      </p:grpSp>
      <p:sp>
        <p:nvSpPr>
          <p:cNvPr id="15" name="Text Box 5"/>
          <p:cNvSpPr txBox="1">
            <a:spLocks noChangeArrowheads="1"/>
          </p:cNvSpPr>
          <p:nvPr/>
        </p:nvSpPr>
        <p:spPr bwMode="gray">
          <a:xfrm>
            <a:off x="61913" y="6584950"/>
            <a:ext cx="981075" cy="306388"/>
          </a:xfrm>
          <a:prstGeom prst="rect">
            <a:avLst/>
          </a:prstGeom>
          <a:noFill/>
          <a:ln w="9525">
            <a:noFill/>
            <a:miter lim="800000"/>
            <a:headEnd/>
            <a:tailEnd/>
          </a:ln>
          <a:effectLst/>
        </p:spPr>
        <p:txBody>
          <a:bodyPr lIns="91433" tIns="45717" rIns="91433" bIns="45717"/>
          <a:lstStyle/>
          <a:p>
            <a:pPr>
              <a:defRPr/>
            </a:pPr>
            <a:fld id="{4E0CD705-ECBA-402B-902E-BB5FE32A1AE8}" type="slidenum">
              <a:rPr lang="en-US" sz="1200" b="1">
                <a:solidFill>
                  <a:schemeClr val="bg1"/>
                </a:solidFill>
              </a:rPr>
              <a:pPr>
                <a:defRPr/>
              </a:pPr>
              <a:t>6</a:t>
            </a:fld>
            <a:endParaRPr lang="en-US" sz="1200" b="1" dirty="0">
              <a:solidFill>
                <a:schemeClr val="bg1"/>
              </a:solidFill>
            </a:endParaRPr>
          </a:p>
        </p:txBody>
      </p:sp>
    </p:spTree>
    <p:extLst>
      <p:ext uri="{BB962C8B-B14F-4D97-AF65-F5344CB8AC3E}">
        <p14:creationId xmlns:p14="http://schemas.microsoft.com/office/powerpoint/2010/main" val="130019992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527" y="0"/>
            <a:ext cx="9039523" cy="834926"/>
          </a:xfrm>
          <a:prstGeom prst="rect">
            <a:avLst/>
          </a:prstGeom>
        </p:spPr>
        <p:txBody>
          <a:bodyPr>
            <a:noAutofit/>
          </a:bodyPr>
          <a:lstStyle/>
          <a:p>
            <a:pPr defTabSz="825500">
              <a:lnSpc>
                <a:spcPct val="100000"/>
              </a:lnSpc>
              <a:spcBef>
                <a:spcPts val="0"/>
              </a:spcBef>
            </a:pPr>
            <a:r>
              <a:rPr lang="en-US" dirty="0">
                <a:latin typeface="+mn-lt"/>
                <a:sym typeface="Arial"/>
              </a:rPr>
              <a:t>Takeaways from the Superfund Optimization Program</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t="3533" b="7299"/>
          <a:stretch/>
        </p:blipFill>
        <p:spPr>
          <a:xfrm>
            <a:off x="0" y="1200554"/>
            <a:ext cx="3712738" cy="4393406"/>
          </a:xfrm>
          <a:prstGeom prst="rect">
            <a:avLst/>
          </a:prstGeom>
        </p:spPr>
      </p:pic>
      <p:pic>
        <p:nvPicPr>
          <p:cNvPr id="10" name="Picture 9"/>
          <p:cNvPicPr>
            <a:picLocks noChangeAspect="1"/>
          </p:cNvPicPr>
          <p:nvPr/>
        </p:nvPicPr>
        <p:blipFill rotWithShape="1">
          <a:blip r:embed="rId5">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50000"/>
                    </a14:imgEffect>
                  </a14:imgLayer>
                </a14:imgProps>
              </a:ext>
            </a:extLst>
          </a:blip>
          <a:srcRect l="4824" b="4649"/>
          <a:stretch/>
        </p:blipFill>
        <p:spPr>
          <a:xfrm>
            <a:off x="4621289" y="3262615"/>
            <a:ext cx="3262732" cy="3391789"/>
          </a:xfrm>
          <a:prstGeom prst="rect">
            <a:avLst/>
          </a:prstGeom>
        </p:spPr>
      </p:pic>
      <p:sp>
        <p:nvSpPr>
          <p:cNvPr id="11" name="TextBox 10"/>
          <p:cNvSpPr txBox="1"/>
          <p:nvPr/>
        </p:nvSpPr>
        <p:spPr>
          <a:xfrm>
            <a:off x="4335485" y="1129939"/>
            <a:ext cx="4714989" cy="2169312"/>
          </a:xfrm>
          <a:prstGeom prst="rect">
            <a:avLst/>
          </a:prstGeom>
          <a:noFill/>
        </p:spPr>
        <p:txBody>
          <a:bodyPr wrap="square" rtlCol="0">
            <a:spAutoFit/>
          </a:bodyPr>
          <a:lstStyle/>
          <a:p>
            <a:r>
              <a:rPr lang="en-US" sz="1687" b="1" dirty="0">
                <a:solidFill>
                  <a:srgbClr val="445465"/>
                </a:solidFill>
              </a:rPr>
              <a:t>Recommended Tools and Techniques</a:t>
            </a:r>
          </a:p>
          <a:p>
            <a:pPr marL="241093" indent="-241093">
              <a:buAutoNum type="arabicPeriod"/>
            </a:pPr>
            <a:r>
              <a:rPr lang="en-US" sz="1687" dirty="0">
                <a:solidFill>
                  <a:srgbClr val="445465"/>
                </a:solidFill>
              </a:rPr>
              <a:t>Use of strategic sampling approaches</a:t>
            </a:r>
          </a:p>
          <a:p>
            <a:pPr marL="241093" indent="-241093">
              <a:buAutoNum type="arabicPeriod"/>
            </a:pPr>
            <a:r>
              <a:rPr lang="en-US" sz="1687" dirty="0">
                <a:solidFill>
                  <a:srgbClr val="445465"/>
                </a:solidFill>
              </a:rPr>
              <a:t>Improvements to CSM</a:t>
            </a:r>
          </a:p>
          <a:p>
            <a:pPr marL="241093" indent="-241093">
              <a:buAutoNum type="arabicPeriod"/>
            </a:pPr>
            <a:r>
              <a:rPr lang="en-US" sz="1687" dirty="0">
                <a:solidFill>
                  <a:srgbClr val="445465"/>
                </a:solidFill>
              </a:rPr>
              <a:t>Improved data management</a:t>
            </a:r>
          </a:p>
          <a:p>
            <a:pPr marL="241093" indent="-241093">
              <a:buAutoNum type="arabicPeriod"/>
            </a:pPr>
            <a:r>
              <a:rPr lang="en-US" sz="1687" dirty="0">
                <a:solidFill>
                  <a:srgbClr val="445465"/>
                </a:solidFill>
              </a:rPr>
              <a:t>Improved system engineering</a:t>
            </a:r>
          </a:p>
          <a:p>
            <a:pPr marL="241093" indent="-241093">
              <a:buAutoNum type="arabicPeriod"/>
            </a:pPr>
            <a:r>
              <a:rPr lang="en-US" sz="1687" dirty="0">
                <a:solidFill>
                  <a:srgbClr val="445465"/>
                </a:solidFill>
              </a:rPr>
              <a:t>Change in remedial approach</a:t>
            </a:r>
          </a:p>
          <a:p>
            <a:pPr marL="241093" indent="-241093">
              <a:buAutoNum type="arabicPeriod"/>
            </a:pPr>
            <a:r>
              <a:rPr lang="en-US" sz="1687" dirty="0">
                <a:solidFill>
                  <a:srgbClr val="445465"/>
                </a:solidFill>
              </a:rPr>
              <a:t>Use of combined remedies</a:t>
            </a:r>
          </a:p>
          <a:p>
            <a:pPr marL="241093" indent="-241093">
              <a:buAutoNum type="arabicPeriod"/>
            </a:pPr>
            <a:r>
              <a:rPr lang="en-US" sz="1687" dirty="0">
                <a:solidFill>
                  <a:srgbClr val="445465"/>
                </a:solidFill>
              </a:rPr>
              <a:t>Streamlined or improved monitoring</a:t>
            </a:r>
            <a:endParaRPr lang="en-US" sz="1969" dirty="0">
              <a:solidFill>
                <a:srgbClr val="445465"/>
              </a:solidFill>
            </a:endParaRPr>
          </a:p>
        </p:txBody>
      </p:sp>
      <p:sp>
        <p:nvSpPr>
          <p:cNvPr id="4" name="Rectangle 3"/>
          <p:cNvSpPr/>
          <p:nvPr/>
        </p:nvSpPr>
        <p:spPr>
          <a:xfrm>
            <a:off x="4421605" y="6210051"/>
            <a:ext cx="620378" cy="31457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lnSpc>
                <a:spcPct val="80000"/>
              </a:lnSpc>
            </a:pPr>
            <a:endParaRPr lang="en-US" sz="1969" cap="all">
              <a:solidFill>
                <a:srgbClr val="FFFFFF"/>
              </a:solidFill>
              <a:latin typeface="DIN Condensed"/>
              <a:ea typeface="DIN Condensed"/>
              <a:cs typeface="DIN Condensed"/>
              <a:sym typeface="DIN Condensed"/>
            </a:endParaRPr>
          </a:p>
        </p:txBody>
      </p:sp>
    </p:spTree>
    <p:extLst>
      <p:ext uri="{BB962C8B-B14F-4D97-AF65-F5344CB8AC3E}">
        <p14:creationId xmlns:p14="http://schemas.microsoft.com/office/powerpoint/2010/main" val="23846625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39" t="8162"/>
          <a:stretch/>
        </p:blipFill>
        <p:spPr>
          <a:xfrm>
            <a:off x="567928" y="1012404"/>
            <a:ext cx="7857979" cy="4990355"/>
          </a:xfrm>
          <a:prstGeom prst="rect">
            <a:avLst/>
          </a:prstGeom>
        </p:spPr>
      </p:pic>
      <p:sp>
        <p:nvSpPr>
          <p:cNvPr id="4" name="Title 1"/>
          <p:cNvSpPr txBox="1">
            <a:spLocks/>
          </p:cNvSpPr>
          <p:nvPr/>
        </p:nvSpPr>
        <p:spPr>
          <a:xfrm>
            <a:off x="790639" y="177478"/>
            <a:ext cx="6587068" cy="834926"/>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lang="en-US" sz="7500" b="0" i="0" u="none" strike="noStrike" cap="none" spc="0" baseline="0" smtClean="0">
                <a:ln>
                  <a:noFill/>
                </a:ln>
                <a:solidFill>
                  <a:srgbClr val="000000"/>
                </a:solidFill>
                <a:uFillTx/>
                <a:latin typeface="+mn-lt"/>
                <a:ea typeface="+mn-ea"/>
                <a:cs typeface="+mn-cs"/>
                <a:sym typeface="Arial"/>
              </a:defRPr>
            </a:lvl1pPr>
            <a:lvl2pPr marL="0" marR="0" indent="2286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2pPr>
            <a:lvl3pPr marL="0" marR="0" indent="4572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3pPr>
            <a:lvl4pPr marL="0" marR="0" indent="6858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4pPr>
            <a:lvl5pPr marL="0" marR="0" indent="9144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5pPr>
            <a:lvl6pPr marL="0" marR="0" indent="11430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6pPr>
            <a:lvl7pPr marL="0" marR="0" indent="13716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7pPr>
            <a:lvl8pPr marL="0" marR="0" indent="16002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8pPr>
            <a:lvl9pPr marL="0" marR="0" indent="1828800" algn="l" defTabSz="82550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mn-lt"/>
                <a:ea typeface="+mn-ea"/>
                <a:cs typeface="+mn-cs"/>
                <a:sym typeface="Arial"/>
              </a:defRPr>
            </a:lvl9pPr>
          </a:lstStyle>
          <a:p>
            <a:pPr hangingPunct="1"/>
            <a:r>
              <a:rPr lang="en-US" sz="3600" dirty="0">
                <a:solidFill>
                  <a:schemeClr val="accent6"/>
                </a:solidFill>
                <a:ea typeface="+mj-ea"/>
                <a:cs typeface="+mj-cs"/>
              </a:rPr>
              <a:t>What Are We Getting Wrong?</a:t>
            </a:r>
          </a:p>
        </p:txBody>
      </p:sp>
      <p:sp>
        <p:nvSpPr>
          <p:cNvPr id="5" name="Oval 4"/>
          <p:cNvSpPr/>
          <p:nvPr/>
        </p:nvSpPr>
        <p:spPr>
          <a:xfrm rot="5400000">
            <a:off x="-228344" y="2982249"/>
            <a:ext cx="3875718" cy="948034"/>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lnSpc>
                <a:spcPct val="80000"/>
              </a:lnSpc>
            </a:pPr>
            <a:endParaRPr lang="en-US" sz="1969" cap="all">
              <a:solidFill>
                <a:srgbClr val="FFFFFF"/>
              </a:solidFill>
              <a:latin typeface="DIN Condensed"/>
              <a:ea typeface="DIN Condensed"/>
              <a:cs typeface="DIN Condensed"/>
              <a:sym typeface="DIN Condensed"/>
            </a:endParaRPr>
          </a:p>
        </p:txBody>
      </p:sp>
      <p:sp>
        <p:nvSpPr>
          <p:cNvPr id="6" name="Oval 5"/>
          <p:cNvSpPr/>
          <p:nvPr/>
        </p:nvSpPr>
        <p:spPr>
          <a:xfrm rot="5400000">
            <a:off x="3805338" y="3912956"/>
            <a:ext cx="2024469" cy="725202"/>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lnSpc>
                <a:spcPct val="80000"/>
              </a:lnSpc>
            </a:pPr>
            <a:endParaRPr lang="en-US" sz="1969" cap="all">
              <a:solidFill>
                <a:srgbClr val="FFFFFF"/>
              </a:solidFill>
              <a:latin typeface="DIN Condensed"/>
              <a:ea typeface="DIN Condensed"/>
              <a:cs typeface="DIN Condensed"/>
              <a:sym typeface="DIN Condensed"/>
            </a:endParaRPr>
          </a:p>
        </p:txBody>
      </p:sp>
      <p:sp>
        <p:nvSpPr>
          <p:cNvPr id="3" name="TextBox 2"/>
          <p:cNvSpPr txBox="1"/>
          <p:nvPr/>
        </p:nvSpPr>
        <p:spPr>
          <a:xfrm>
            <a:off x="1398389" y="6357468"/>
            <a:ext cx="7417891" cy="288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580409" hangingPunct="0"/>
            <a:r>
              <a:rPr lang="en-US" sz="1406" spc="295" dirty="0">
                <a:solidFill>
                  <a:srgbClr val="3F4C56"/>
                </a:solidFill>
                <a:sym typeface="Arial"/>
              </a:rPr>
              <a:t>From Superfund Optimization Progress Report- June 2017</a:t>
            </a:r>
          </a:p>
        </p:txBody>
      </p:sp>
    </p:spTree>
    <p:extLst>
      <p:ext uri="{BB962C8B-B14F-4D97-AF65-F5344CB8AC3E}">
        <p14:creationId xmlns:p14="http://schemas.microsoft.com/office/powerpoint/2010/main" val="11466036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07" y="460161"/>
            <a:ext cx="7715057" cy="388003"/>
          </a:xfrm>
        </p:spPr>
        <p:txBody>
          <a:bodyPr>
            <a:noAutofit/>
          </a:bodyPr>
          <a:lstStyle/>
          <a:p>
            <a:r>
              <a:rPr lang="en-US" sz="3600" dirty="0"/>
              <a:t>Data Needs: What you need to know</a:t>
            </a:r>
            <a:endParaRPr lang="en-US" dirty="0"/>
          </a:p>
        </p:txBody>
      </p:sp>
      <p:sp>
        <p:nvSpPr>
          <p:cNvPr id="3" name="Content Placeholder 2"/>
          <p:cNvSpPr>
            <a:spLocks noGrp="1"/>
          </p:cNvSpPr>
          <p:nvPr>
            <p:ph idx="1"/>
          </p:nvPr>
        </p:nvSpPr>
        <p:spPr>
          <a:xfrm>
            <a:off x="125835" y="1319658"/>
            <a:ext cx="9018165" cy="6009153"/>
          </a:xfrm>
        </p:spPr>
        <p:txBody>
          <a:bodyPr>
            <a:normAutofit/>
          </a:bodyPr>
          <a:lstStyle/>
          <a:p>
            <a:pPr>
              <a:spcBef>
                <a:spcPts val="600"/>
              </a:spcBef>
            </a:pPr>
            <a:r>
              <a:rPr lang="en-US" dirty="0"/>
              <a:t>What phases are the contaminants in? (NAPL, aqueous, </a:t>
            </a:r>
            <a:r>
              <a:rPr lang="en-US" dirty="0" err="1"/>
              <a:t>sorbed</a:t>
            </a:r>
            <a:r>
              <a:rPr lang="en-US" dirty="0"/>
              <a:t>, gas)</a:t>
            </a:r>
          </a:p>
          <a:p>
            <a:pPr>
              <a:spcBef>
                <a:spcPts val="600"/>
              </a:spcBef>
            </a:pPr>
            <a:r>
              <a:rPr lang="en-US" dirty="0"/>
              <a:t>What is the source? (NAPL, </a:t>
            </a:r>
            <a:r>
              <a:rPr lang="en-US" dirty="0" err="1"/>
              <a:t>sorbed</a:t>
            </a:r>
            <a:r>
              <a:rPr lang="en-US" dirty="0"/>
              <a:t> mass, solute mass in low K zones)</a:t>
            </a:r>
          </a:p>
          <a:p>
            <a:pPr>
              <a:spcBef>
                <a:spcPts val="600"/>
              </a:spcBef>
            </a:pPr>
            <a:r>
              <a:rPr lang="en-US" dirty="0"/>
              <a:t>Where is the source located in 3 dimensions</a:t>
            </a:r>
          </a:p>
          <a:p>
            <a:pPr>
              <a:spcBef>
                <a:spcPts val="600"/>
              </a:spcBef>
            </a:pPr>
            <a:r>
              <a:rPr lang="en-US" dirty="0"/>
              <a:t>Where is the source located w.r.t. permeability? (in high K zones or low K zones)</a:t>
            </a:r>
          </a:p>
          <a:p>
            <a:pPr>
              <a:spcBef>
                <a:spcPts val="600"/>
              </a:spcBef>
            </a:pPr>
            <a:r>
              <a:rPr lang="en-US" dirty="0"/>
              <a:t>Where are the primary transport pathways?</a:t>
            </a:r>
          </a:p>
          <a:p>
            <a:pPr>
              <a:spcBef>
                <a:spcPts val="600"/>
              </a:spcBef>
            </a:pPr>
            <a:r>
              <a:rPr lang="en-US" dirty="0"/>
              <a:t>Where are the receptors?</a:t>
            </a:r>
          </a:p>
          <a:p>
            <a:pPr>
              <a:spcBef>
                <a:spcPts val="600"/>
              </a:spcBef>
            </a:pPr>
            <a:r>
              <a:rPr lang="en-US" dirty="0"/>
              <a:t>What attenuation mechanisms are active? (sorption/retardation, biodegradation, abiotic degradation, dispersion, diffusion into low K zones)</a:t>
            </a:r>
          </a:p>
          <a:p>
            <a:pPr marL="0" indent="0">
              <a:buNone/>
            </a:pPr>
            <a:r>
              <a:rPr lang="en-US" sz="2600" b="1" dirty="0">
                <a:solidFill>
                  <a:schemeClr val="tx1"/>
                </a:solidFill>
              </a:rPr>
              <a:t>For most sites these questions can only be answered using High Resolution Site Characterization</a:t>
            </a:r>
          </a:p>
        </p:txBody>
      </p:sp>
    </p:spTree>
    <p:extLst>
      <p:ext uri="{BB962C8B-B14F-4D97-AF65-F5344CB8AC3E}">
        <p14:creationId xmlns:p14="http://schemas.microsoft.com/office/powerpoint/2010/main" val="1656689308"/>
      </p:ext>
    </p:extLst>
  </p:cSld>
  <p:clrMapOvr>
    <a:masterClrMapping/>
  </p:clrMapOvr>
</p:sld>
</file>

<file path=ppt/theme/theme1.xml><?xml version="1.0" encoding="utf-8"?>
<a:theme xmlns:a="http://schemas.openxmlformats.org/drawingml/2006/main" name="Office Theme">
  <a:themeElements>
    <a:clrScheme name="Tetra Tech Colors">
      <a:dk1>
        <a:srgbClr val="2A2C27"/>
      </a:dk1>
      <a:lt1>
        <a:sysClr val="window" lastClr="FFFFFF"/>
      </a:lt1>
      <a:dk2>
        <a:srgbClr val="003478"/>
      </a:dk2>
      <a:lt2>
        <a:srgbClr val="E0E1DD"/>
      </a:lt2>
      <a:accent1>
        <a:srgbClr val="5482AB"/>
      </a:accent1>
      <a:accent2>
        <a:srgbClr val="69923A"/>
      </a:accent2>
      <a:accent3>
        <a:srgbClr val="CA7700"/>
      </a:accent3>
      <a:accent4>
        <a:srgbClr val="B3995D"/>
      </a:accent4>
      <a:accent5>
        <a:srgbClr val="675C53"/>
      </a:accent5>
      <a:accent6>
        <a:srgbClr val="004165"/>
      </a:accent6>
      <a:hlink>
        <a:srgbClr val="0000FF"/>
      </a:hlink>
      <a:folHlink>
        <a:srgbClr val="800080"/>
      </a:folHlink>
    </a:clrScheme>
    <a:fontScheme name="Tetra Tech PPT Fonts">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300" dirty="0" err="1" smtClean="0">
            <a:solidFill>
              <a:schemeClr val="tx1">
                <a:lumMod val="90000"/>
                <a:lumOff val="10000"/>
              </a:schemeClr>
            </a:solidFill>
          </a:defRPr>
        </a:defPPr>
      </a:lstStyle>
    </a:txDef>
  </a:objectDefaults>
  <a:extraClrSchemeLst/>
  <a:extLst>
    <a:ext uri="{05A4C25C-085E-4340-85A3-A5531E510DB2}">
      <thm15:themeFamily xmlns:thm15="http://schemas.microsoft.com/office/thememl/2012/main" name="Tt_PPT_template_1_light.potx" id="{867233BB-E3CA-427E-933D-9EC896CF4E53}" vid="{9F1B9815-4BBC-4A9A-BAB9-68652083D8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55123cf-5600-44fe-bd0b-5525a29327fe"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4A9DC55C76DD994587C98F60B953FE81" ma:contentTypeVersion="0" ma:contentTypeDescription="Create a new document." ma:contentTypeScope="" ma:versionID="f59d115bf38d159fd4b8b42550e52cfc">
  <xsd:schema xmlns:xsd="http://www.w3.org/2001/XMLSchema" xmlns:xs="http://www.w3.org/2001/XMLSchema" xmlns:p="http://schemas.microsoft.com/office/2006/metadata/properties" xmlns:ns2="9cf81d45-a9ea-4144-b627-fe3d25dc540a" targetNamespace="http://schemas.microsoft.com/office/2006/metadata/properties" ma:root="true" ma:fieldsID="53503d9ae57f0eb6e7b0438b3a8fcaa2" ns2:_="">
    <xsd:import namespace="9cf81d45-a9ea-4144-b627-fe3d25dc540a"/>
    <xsd:element name="properties">
      <xsd:complexType>
        <xsd:sequence>
          <xsd:element name="documentManagement">
            <xsd:complexType>
              <xsd:all>
                <xsd:element ref="ns2:ProjectNumber" minOccurs="0"/>
                <xsd:element ref="ns2:ClientNumber" minOccurs="0"/>
                <xsd:element ref="ns2:Initiat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81d45-a9ea-4144-b627-fe3d25dc540a" elementFormDefault="qualified">
    <xsd:import namespace="http://schemas.microsoft.com/office/2006/documentManagement/types"/>
    <xsd:import namespace="http://schemas.microsoft.com/office/infopath/2007/PartnerControls"/>
    <xsd:element name="ProjectNumber" ma:index="8" nillable="true" ma:displayName="ProjectNumber" ma:internalName="ProjectNumber">
      <xsd:simpleType>
        <xsd:restriction base="dms:Text">
          <xsd:maxLength value="255"/>
        </xsd:restriction>
      </xsd:simpleType>
    </xsd:element>
    <xsd:element name="ClientNumber" ma:index="9" nillable="true" ma:displayName="ClientNumber" ma:internalName="ClientNumber">
      <xsd:simpleType>
        <xsd:restriction base="dms:Text">
          <xsd:maxLength value="255"/>
        </xsd:restriction>
      </xsd:simpleType>
    </xsd:element>
    <xsd:element name="Initiative" ma:index="10" nillable="true" ma:displayName="Initiative" ma:internalName="Initiativ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jectNumber xmlns="9cf81d45-a9ea-4144-b627-fe3d25dc540a" xsi:nil="true"/>
    <Initiative xmlns="9cf81d45-a9ea-4144-b627-fe3d25dc540a" xsi:nil="true"/>
    <ClientNumber xmlns="9cf81d45-a9ea-4144-b627-fe3d25dc540a"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42C633-2B40-4DC9-AFE4-AF3F15ADD418}">
  <ds:schemaRefs>
    <ds:schemaRef ds:uri="Microsoft.SharePoint.Taxonomy.ContentTypeSync"/>
  </ds:schemaRefs>
</ds:datastoreItem>
</file>

<file path=customXml/itemProps2.xml><?xml version="1.0" encoding="utf-8"?>
<ds:datastoreItem xmlns:ds="http://schemas.openxmlformats.org/officeDocument/2006/customXml" ds:itemID="{2328DFAF-EC9A-4551-A13C-84D28844FC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f81d45-a9ea-4144-b627-fe3d25dc5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496CFD-9FC0-48B7-AE96-E168E9B3CDC3}">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9cf81d45-a9ea-4144-b627-fe3d25dc540a"/>
    <ds:schemaRef ds:uri="http://purl.org/dc/elements/1.1/"/>
    <ds:schemaRef ds:uri="http://www.w3.org/XML/1998/namespace"/>
  </ds:schemaRefs>
</ds:datastoreItem>
</file>

<file path=customXml/itemProps4.xml><?xml version="1.0" encoding="utf-8"?>
<ds:datastoreItem xmlns:ds="http://schemas.openxmlformats.org/officeDocument/2006/customXml" ds:itemID="{D1D10DA9-F747-4BA2-AB00-C3B720E4C5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Tt_PPT_template_1_light</Template>
  <TotalTime>371</TotalTime>
  <Words>1449</Words>
  <Application>Microsoft Office PowerPoint</Application>
  <PresentationFormat>On-screen Show (4:3)</PresentationFormat>
  <Paragraphs>222</Paragraphs>
  <Slides>22</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Arial</vt:lpstr>
      <vt:lpstr>Arial Black</vt:lpstr>
      <vt:lpstr>Arial Narrow</vt:lpstr>
      <vt:lpstr>Calibri</vt:lpstr>
      <vt:lpstr>DIN Condensed</vt:lpstr>
      <vt:lpstr>ElegaGarmnd BT</vt:lpstr>
      <vt:lpstr>Franklin Gothic Book</vt:lpstr>
      <vt:lpstr>Franklin Gothic Medium</vt:lpstr>
      <vt:lpstr>Gotham-Bold</vt:lpstr>
      <vt:lpstr>Gotham-Light</vt:lpstr>
      <vt:lpstr>Humnst777 BT</vt:lpstr>
      <vt:lpstr>Times New Roman</vt:lpstr>
      <vt:lpstr>Wingdings</vt:lpstr>
      <vt:lpstr>Office Theme</vt:lpstr>
      <vt:lpstr>Lessons Learned from 25 Years of High-Resolution Site Characterization</vt:lpstr>
      <vt:lpstr>History and Development of HRSC</vt:lpstr>
      <vt:lpstr>Development of (Contaminant) Hydrogeology</vt:lpstr>
      <vt:lpstr>Environmental Remediation: The Problem</vt:lpstr>
      <vt:lpstr>HRSC has grown along with in situ remedies</vt:lpstr>
      <vt:lpstr>mm-Scale Textural Changes Control DNAPL Migration</vt:lpstr>
      <vt:lpstr>Takeaways from the Superfund Optimization Program</vt:lpstr>
      <vt:lpstr>PowerPoint Presentation</vt:lpstr>
      <vt:lpstr>Data Needs: What you need to know</vt:lpstr>
      <vt:lpstr>Site Complexity, Data Needs and Technological Sophistication</vt:lpstr>
      <vt:lpstr>HRSC is More than Just Tools</vt:lpstr>
      <vt:lpstr>PowerPoint Presentation</vt:lpstr>
      <vt:lpstr>Commonly Used Tools</vt:lpstr>
      <vt:lpstr>Nuclear Magnetic Resonance?</vt:lpstr>
      <vt:lpstr>Post-Remedy Investigation Northern England</vt:lpstr>
      <vt:lpstr>Estimated Relative Mass Flux Distribution  on WaterlooAPS Transects </vt:lpstr>
      <vt:lpstr>PowerPoint Presentation</vt:lpstr>
      <vt:lpstr>Transect E – TVOC Concentration</vt:lpstr>
      <vt:lpstr>PowerPoint Presentation</vt:lpstr>
      <vt:lpstr>PowerPoint Presentation</vt:lpstr>
      <vt:lpstr>Mass Flux Relative to Plume Volume</vt:lpstr>
      <vt:lpstr>PowerPoint Presentation</vt:lpstr>
    </vt:vector>
  </TitlesOfParts>
  <Company>Tetra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Details (delete this slide before finalization)</dc:title>
  <dc:creator>Pitkin, Seth</dc:creator>
  <cp:lastModifiedBy>Pitkin, Seth</cp:lastModifiedBy>
  <cp:revision>22</cp:revision>
  <dcterms:created xsi:type="dcterms:W3CDTF">2018-04-06T13:44:16Z</dcterms:created>
  <dcterms:modified xsi:type="dcterms:W3CDTF">2018-04-10T20:29:47Z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0x0101004A9DC55C76DD994587C98F60B953FE81</vt:lpwstr>
  </property>
</Properties>
</file>