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325" r:id="rId3"/>
    <p:sldId id="326" r:id="rId4"/>
    <p:sldId id="327" r:id="rId5"/>
    <p:sldId id="328" r:id="rId6"/>
    <p:sldId id="329" r:id="rId7"/>
    <p:sldId id="330" r:id="rId8"/>
    <p:sldId id="331" r:id="rId9"/>
    <p:sldId id="332" r:id="rId10"/>
    <p:sldId id="333" r:id="rId11"/>
    <p:sldId id="334" r:id="rId12"/>
    <p:sldId id="345" r:id="rId13"/>
    <p:sldId id="335" r:id="rId14"/>
    <p:sldId id="336" r:id="rId15"/>
    <p:sldId id="337" r:id="rId16"/>
    <p:sldId id="338" r:id="rId17"/>
    <p:sldId id="339" r:id="rId18"/>
    <p:sldId id="341" r:id="rId19"/>
    <p:sldId id="281" r:id="rId20"/>
    <p:sldId id="293" r:id="rId21"/>
    <p:sldId id="342" r:id="rId22"/>
    <p:sldId id="295" r:id="rId23"/>
    <p:sldId id="296" r:id="rId24"/>
    <p:sldId id="297" r:id="rId25"/>
    <p:sldId id="259" r:id="rId26"/>
    <p:sldId id="298" r:id="rId27"/>
    <p:sldId id="299" r:id="rId28"/>
    <p:sldId id="309" r:id="rId29"/>
    <p:sldId id="344" r:id="rId30"/>
    <p:sldId id="343" r:id="rId31"/>
  </p:sldIdLst>
  <p:sldSz cx="9144000" cy="6858000" type="screen4x3"/>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5">
          <p15:clr>
            <a:srgbClr val="A4A3A4"/>
          </p15:clr>
        </p15:guide>
        <p15:guide id="2" orient="horz" pos="1439">
          <p15:clr>
            <a:srgbClr val="A4A3A4"/>
          </p15:clr>
        </p15:guide>
        <p15:guide id="3" pos="28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8972C"/>
    <a:srgbClr val="996633"/>
    <a:srgbClr val="713D04"/>
    <a:srgbClr val="CCFFFF"/>
    <a:srgbClr val="C9E8A6"/>
    <a:srgbClr val="69A12B"/>
    <a:srgbClr val="CC9900"/>
    <a:srgbClr val="B83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05" autoAdjust="0"/>
  </p:normalViewPr>
  <p:slideViewPr>
    <p:cSldViewPr snapToGrid="0">
      <p:cViewPr varScale="1">
        <p:scale>
          <a:sx n="131" d="100"/>
          <a:sy n="131" d="100"/>
        </p:scale>
        <p:origin x="234" y="96"/>
      </p:cViewPr>
      <p:guideLst>
        <p:guide orient="horz" pos="405"/>
        <p:guide orient="horz" pos="1439"/>
        <p:guide pos="28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321D4D-F78C-474F-AA4C-0E0E0914246C}" type="datetimeFigureOut">
              <a:rPr lang="en-US" smtClean="0"/>
              <a:pPr/>
              <a:t>3/26/2018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9ED1FA-B327-4B38-A57C-2E6BF330E10B}" type="slidenum">
              <a:rPr lang="en-US" smtClean="0"/>
              <a:pPr/>
              <a:t>‹#›</a:t>
            </a:fld>
            <a:endParaRPr lang="en-US"/>
          </a:p>
        </p:txBody>
      </p:sp>
    </p:spTree>
    <p:extLst>
      <p:ext uri="{BB962C8B-B14F-4D97-AF65-F5344CB8AC3E}">
        <p14:creationId xmlns:p14="http://schemas.microsoft.com/office/powerpoint/2010/main" val="365694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39ED1FA-B327-4B38-A57C-2E6BF330E10B}" type="slidenum">
              <a:rPr lang="en-US" smtClean="0"/>
              <a:pPr/>
              <a:t>1</a:t>
            </a:fld>
            <a:endParaRPr lang="en-US"/>
          </a:p>
        </p:txBody>
      </p:sp>
    </p:spTree>
    <p:extLst>
      <p:ext uri="{BB962C8B-B14F-4D97-AF65-F5344CB8AC3E}">
        <p14:creationId xmlns:p14="http://schemas.microsoft.com/office/powerpoint/2010/main" val="306755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xfrm>
            <a:off x="1104900" y="696913"/>
            <a:ext cx="4648200" cy="3486150"/>
          </a:xfrm>
          <a:prstGeom prst="rect">
            <a:avLst/>
          </a:prstGeom>
          <a:noFill/>
          <a:ln w="12700">
            <a:solidFill>
              <a:srgbClr val="000000"/>
            </a:solidFill>
            <a:miter lim="800000"/>
            <a:headEnd/>
            <a:tailEnd/>
          </a:ln>
        </p:spPr>
      </p:sp>
      <p:sp>
        <p:nvSpPr>
          <p:cNvPr id="37891" name="Notes Placeholder 2"/>
          <p:cNvSpPr>
            <a:spLocks noGrp="1"/>
          </p:cNvSpPr>
          <p:nvPr>
            <p:ph type="body" idx="1"/>
          </p:nvPr>
        </p:nvSpPr>
        <p:spPr bwMode="auto">
          <a:xfrm>
            <a:off x="686421" y="4416425"/>
            <a:ext cx="5485158" cy="4183063"/>
          </a:xfrm>
          <a:prstGeom prst="rect">
            <a:avLst/>
          </a:prstGeom>
          <a:noFill/>
          <a:ln>
            <a:miter lim="800000"/>
            <a:headEnd/>
            <a:tailEnd/>
          </a:ln>
        </p:spPr>
        <p:txBody>
          <a:bodyPr/>
          <a:lstStyle/>
          <a:p>
            <a:pPr eaLnBrk="1" hangingPunct="1"/>
            <a:r>
              <a:rPr lang="en-US" dirty="0"/>
              <a:t>The SERDP Program Manager will have introduced the statement of need that you are addressing and will have introduced your specific project to the SAB.  What you should do on this slide is </a:t>
            </a:r>
            <a:r>
              <a:rPr lang="en-US" b="1" i="1" dirty="0"/>
              <a:t>briefly describe</a:t>
            </a:r>
            <a:r>
              <a:rPr lang="en-US" b="1" dirty="0"/>
              <a:t> </a:t>
            </a:r>
            <a:r>
              <a:rPr lang="en-US" b="1" i="1" dirty="0"/>
              <a:t>what specific aspect of the stated problem that you are addressing</a:t>
            </a:r>
            <a:r>
              <a:rPr lang="en-US" dirty="0"/>
              <a:t>.  A mixture of graphics, cartoons, and words is appropriate here.</a:t>
            </a:r>
            <a:endParaRPr lang="en-US" u="sng" dirty="0"/>
          </a:p>
          <a:p>
            <a:pPr eaLnBrk="1" hangingPunct="1"/>
            <a:r>
              <a:rPr lang="en-US" u="sng" dirty="0"/>
              <a:t>Number of Slides:</a:t>
            </a:r>
            <a:r>
              <a:rPr lang="en-US" dirty="0"/>
              <a:t> 1</a:t>
            </a:r>
            <a:endParaRPr lang="en-US" u="sng" dirty="0"/>
          </a:p>
          <a:p>
            <a:pPr eaLnBrk="1" hangingPunct="1"/>
            <a:r>
              <a:rPr lang="en-US" u="sng" dirty="0"/>
              <a:t>Time:</a:t>
            </a:r>
            <a:r>
              <a:rPr lang="en-US" dirty="0"/>
              <a:t>  1 minute</a:t>
            </a:r>
          </a:p>
          <a:p>
            <a:endParaRPr lang="en-US" dirty="0"/>
          </a:p>
        </p:txBody>
      </p:sp>
    </p:spTree>
    <p:extLst>
      <p:ext uri="{BB962C8B-B14F-4D97-AF65-F5344CB8AC3E}">
        <p14:creationId xmlns:p14="http://schemas.microsoft.com/office/powerpoint/2010/main" val="170749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817D8-DAD2-41FC-9EC7-DFCDEAFF8439}" type="slidenum">
              <a:rPr lang="en-US" smtClean="0"/>
              <a:t>9</a:t>
            </a:fld>
            <a:endParaRPr lang="en-US"/>
          </a:p>
        </p:txBody>
      </p:sp>
    </p:spTree>
    <p:extLst>
      <p:ext uri="{BB962C8B-B14F-4D97-AF65-F5344CB8AC3E}">
        <p14:creationId xmlns:p14="http://schemas.microsoft.com/office/powerpoint/2010/main" val="1496446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C0000"/>
        </a:solidFill>
        <a:effectLst/>
      </p:bgPr>
    </p:bg>
    <p:spTree>
      <p:nvGrpSpPr>
        <p:cNvPr id="1" name=""/>
        <p:cNvGrpSpPr/>
        <p:nvPr/>
      </p:nvGrpSpPr>
      <p:grpSpPr>
        <a:xfrm>
          <a:off x="0" y="0"/>
          <a:ext cx="0" cy="0"/>
          <a:chOff x="0" y="0"/>
          <a:chExt cx="0" cy="0"/>
        </a:xfrm>
      </p:grpSpPr>
      <p:sp>
        <p:nvSpPr>
          <p:cNvPr id="3083" name="Rectangle 11"/>
          <p:cNvSpPr>
            <a:spLocks noChangeArrowheads="1"/>
          </p:cNvSpPr>
          <p:nvPr userDrawn="1"/>
        </p:nvSpPr>
        <p:spPr bwMode="auto">
          <a:xfrm>
            <a:off x="0" y="0"/>
            <a:ext cx="9144000" cy="1143000"/>
          </a:xfrm>
          <a:prstGeom prst="rect">
            <a:avLst/>
          </a:prstGeom>
          <a:solidFill>
            <a:schemeClr val="tx1"/>
          </a:solidFill>
          <a:ln w="9525">
            <a:noFill/>
            <a:miter lim="800000"/>
            <a:headEnd/>
            <a:tailEnd/>
          </a:ln>
          <a:effectLst/>
        </p:spPr>
        <p:txBody>
          <a:bodyPr wrap="none" anchor="ctr"/>
          <a:lstStyle/>
          <a:p>
            <a:endParaRPr lang="en-US"/>
          </a:p>
        </p:txBody>
      </p:sp>
      <p:pic>
        <p:nvPicPr>
          <p:cNvPr id="3094" name="Picture 22" descr="TTU 2 Title Page_logo"/>
          <p:cNvPicPr>
            <a:picLocks noChangeAspect="1" noChangeArrowheads="1"/>
          </p:cNvPicPr>
          <p:nvPr userDrawn="1"/>
        </p:nvPicPr>
        <p:blipFill>
          <a:blip r:embed="rId2" cstate="print"/>
          <a:srcRect/>
          <a:stretch>
            <a:fillRect/>
          </a:stretch>
        </p:blipFill>
        <p:spPr bwMode="auto">
          <a:xfrm>
            <a:off x="7977188" y="-3175"/>
            <a:ext cx="1103312" cy="1139825"/>
          </a:xfrm>
          <a:prstGeom prst="rect">
            <a:avLst/>
          </a:prstGeom>
          <a:noFill/>
        </p:spPr>
      </p:pic>
      <p:sp>
        <p:nvSpPr>
          <p:cNvPr id="3074" name="Rectangle 2"/>
          <p:cNvSpPr>
            <a:spLocks noGrp="1" noChangeArrowheads="1"/>
          </p:cNvSpPr>
          <p:nvPr>
            <p:ph type="ctrTitle"/>
          </p:nvPr>
        </p:nvSpPr>
        <p:spPr>
          <a:xfrm>
            <a:off x="614363" y="-42863"/>
            <a:ext cx="7513637" cy="1143001"/>
          </a:xfrm>
        </p:spPr>
        <p:txBody>
          <a:bodyPr/>
          <a:lstStyle>
            <a:lvl1pPr>
              <a:lnSpc>
                <a:spcPct val="120000"/>
              </a:lnSpc>
              <a:spcAft>
                <a:spcPct val="20000"/>
              </a:spcAft>
              <a:defRPr/>
            </a:lvl1pPr>
          </a:lstStyle>
          <a:p>
            <a:r>
              <a:rPr lang="en-US"/>
              <a:t>Click to edit Master title style</a:t>
            </a:r>
          </a:p>
        </p:txBody>
      </p:sp>
      <p:sp>
        <p:nvSpPr>
          <p:cNvPr id="3075" name="Rectangle 3"/>
          <p:cNvSpPr>
            <a:spLocks noGrp="1" noChangeArrowheads="1"/>
          </p:cNvSpPr>
          <p:nvPr>
            <p:ph type="subTitle" idx="1"/>
          </p:nvPr>
        </p:nvSpPr>
        <p:spPr>
          <a:xfrm>
            <a:off x="566738" y="3076575"/>
            <a:ext cx="6400800" cy="1752600"/>
          </a:xfrm>
        </p:spPr>
        <p:txBody>
          <a:bodyPr/>
          <a:lstStyle>
            <a:lvl1pPr>
              <a:spcBef>
                <a:spcPct val="0"/>
              </a:spcBef>
              <a:spcAft>
                <a:spcPct val="0"/>
              </a:spcAft>
              <a:defRPr sz="36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2113" y="-25400"/>
            <a:ext cx="2057400" cy="6681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9913" y="-25400"/>
            <a:ext cx="6019800" cy="6681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9913" y="21304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1304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0"/>
            <a:ext cx="9144000" cy="1143000"/>
          </a:xfrm>
          <a:prstGeom prst="rect">
            <a:avLst/>
          </a:prstGeom>
          <a:solidFill>
            <a:schemeClr val="tx1"/>
          </a:soli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614363" y="-25400"/>
            <a:ext cx="75152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9913" y="2130425"/>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43" name="Picture 19" descr="TTU 2 Title Page_logo"/>
          <p:cNvPicPr>
            <a:picLocks noChangeAspect="1" noChangeArrowheads="1"/>
          </p:cNvPicPr>
          <p:nvPr userDrawn="1"/>
        </p:nvPicPr>
        <p:blipFill>
          <a:blip r:embed="rId13" cstate="print"/>
          <a:srcRect/>
          <a:stretch>
            <a:fillRect/>
          </a:stretch>
        </p:blipFill>
        <p:spPr bwMode="auto">
          <a:xfrm>
            <a:off x="7977188" y="-3175"/>
            <a:ext cx="1103312" cy="113982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2000" b="0" i="0" u="none">
          <a:solidFill>
            <a:schemeClr val="bg1"/>
          </a:solidFill>
          <a:latin typeface="+mj-lt"/>
          <a:ea typeface="+mj-ea"/>
          <a:cs typeface="+mj-cs"/>
        </a:defRPr>
      </a:lvl1pPr>
      <a:lvl2pPr algn="l" rtl="0" fontAlgn="base">
        <a:spcBef>
          <a:spcPct val="0"/>
        </a:spcBef>
        <a:spcAft>
          <a:spcPct val="0"/>
        </a:spcAft>
        <a:defRPr sz="2000">
          <a:solidFill>
            <a:schemeClr val="bg1"/>
          </a:solidFill>
          <a:latin typeface="Times New Roman" pitchFamily="18" charset="0"/>
        </a:defRPr>
      </a:lvl2pPr>
      <a:lvl3pPr algn="l" rtl="0" fontAlgn="base">
        <a:spcBef>
          <a:spcPct val="0"/>
        </a:spcBef>
        <a:spcAft>
          <a:spcPct val="0"/>
        </a:spcAft>
        <a:defRPr sz="2000">
          <a:solidFill>
            <a:schemeClr val="bg1"/>
          </a:solidFill>
          <a:latin typeface="Times New Roman" pitchFamily="18" charset="0"/>
        </a:defRPr>
      </a:lvl3pPr>
      <a:lvl4pPr algn="l" rtl="0" fontAlgn="base">
        <a:spcBef>
          <a:spcPct val="0"/>
        </a:spcBef>
        <a:spcAft>
          <a:spcPct val="0"/>
        </a:spcAft>
        <a:defRPr sz="2000">
          <a:solidFill>
            <a:schemeClr val="bg1"/>
          </a:solidFill>
          <a:latin typeface="Times New Roman" pitchFamily="18" charset="0"/>
        </a:defRPr>
      </a:lvl4pPr>
      <a:lvl5pPr algn="l" rtl="0" fontAlgn="base">
        <a:spcBef>
          <a:spcPct val="0"/>
        </a:spcBef>
        <a:spcAft>
          <a:spcPct val="0"/>
        </a:spcAft>
        <a:defRPr sz="2000">
          <a:solidFill>
            <a:schemeClr val="bg1"/>
          </a:solidFill>
          <a:latin typeface="Times New Roman" pitchFamily="18" charset="0"/>
        </a:defRPr>
      </a:lvl5pPr>
      <a:lvl6pPr marL="457200" algn="l" rtl="0" fontAlgn="base">
        <a:spcBef>
          <a:spcPct val="0"/>
        </a:spcBef>
        <a:spcAft>
          <a:spcPct val="0"/>
        </a:spcAft>
        <a:defRPr sz="2000">
          <a:solidFill>
            <a:schemeClr val="bg1"/>
          </a:solidFill>
          <a:latin typeface="Times New Roman" pitchFamily="18" charset="0"/>
        </a:defRPr>
      </a:lvl6pPr>
      <a:lvl7pPr marL="914400" algn="l" rtl="0" fontAlgn="base">
        <a:spcBef>
          <a:spcPct val="0"/>
        </a:spcBef>
        <a:spcAft>
          <a:spcPct val="0"/>
        </a:spcAft>
        <a:defRPr sz="2000">
          <a:solidFill>
            <a:schemeClr val="bg1"/>
          </a:solidFill>
          <a:latin typeface="Times New Roman" pitchFamily="18" charset="0"/>
        </a:defRPr>
      </a:lvl7pPr>
      <a:lvl8pPr marL="1371600" algn="l" rtl="0" fontAlgn="base">
        <a:spcBef>
          <a:spcPct val="0"/>
        </a:spcBef>
        <a:spcAft>
          <a:spcPct val="0"/>
        </a:spcAft>
        <a:defRPr sz="2000">
          <a:solidFill>
            <a:schemeClr val="bg1"/>
          </a:solidFill>
          <a:latin typeface="Times New Roman" pitchFamily="18" charset="0"/>
        </a:defRPr>
      </a:lvl8pPr>
      <a:lvl9pPr marL="1828800" algn="l" rtl="0" fontAlgn="base">
        <a:spcBef>
          <a:spcPct val="0"/>
        </a:spcBef>
        <a:spcAft>
          <a:spcPct val="0"/>
        </a:spcAft>
        <a:defRPr sz="2000">
          <a:solidFill>
            <a:schemeClr val="bg1"/>
          </a:solidFill>
          <a:latin typeface="Times New Roman" pitchFamily="18" charset="0"/>
        </a:defRPr>
      </a:lvl9pPr>
    </p:titleStyle>
    <p:bodyStyle>
      <a:lvl1pPr algn="l" rtl="0" fontAlgn="base">
        <a:spcBef>
          <a:spcPct val="20000"/>
        </a:spcBef>
        <a:spcAft>
          <a:spcPct val="25000"/>
        </a:spcAft>
        <a:defRPr sz="3200">
          <a:solidFill>
            <a:schemeClr val="tx1"/>
          </a:solidFill>
          <a:latin typeface="+mn-lt"/>
          <a:ea typeface="+mn-ea"/>
          <a:cs typeface="+mn-cs"/>
        </a:defRPr>
      </a:lvl1pPr>
      <a:lvl2pPr marL="400050" indent="-285750" algn="l" rtl="0" fontAlgn="base">
        <a:spcBef>
          <a:spcPct val="20000"/>
        </a:spcBef>
        <a:spcAft>
          <a:spcPct val="0"/>
        </a:spcAft>
        <a:buClr>
          <a:srgbClr val="CC0000"/>
        </a:buClr>
        <a:buSzPct val="90000"/>
        <a:buFont typeface="Wingdings" pitchFamily="2" charset="2"/>
        <a:buChar char="§"/>
        <a:defRPr sz="2400">
          <a:solidFill>
            <a:schemeClr val="tx1"/>
          </a:solidFill>
          <a:latin typeface="+mn-lt"/>
        </a:defRPr>
      </a:lvl2pPr>
      <a:lvl3pPr marL="742950" indent="-228600" algn="l" rtl="0" fontAlgn="base">
        <a:spcBef>
          <a:spcPct val="40000"/>
        </a:spcBef>
        <a:spcAft>
          <a:spcPct val="0"/>
        </a:spcAft>
        <a:buChar char="•"/>
        <a:defRPr i="1">
          <a:solidFill>
            <a:schemeClr val="tx1"/>
          </a:solidFill>
          <a:latin typeface="+mn-lt"/>
        </a:defRPr>
      </a:lvl3pPr>
      <a:lvl4pPr marL="1258888" indent="-228600" algn="l" rtl="0" fontAlgn="base">
        <a:spcBef>
          <a:spcPct val="40000"/>
        </a:spcBef>
        <a:spcAft>
          <a:spcPct val="0"/>
        </a:spcAft>
        <a:buChar char="–"/>
        <a:defRPr>
          <a:solidFill>
            <a:schemeClr val="tx1"/>
          </a:solidFill>
          <a:latin typeface="+mn-lt"/>
        </a:defRPr>
      </a:lvl4pPr>
      <a:lvl5pPr marL="1422400" algn="l" rtl="0" fontAlgn="base">
        <a:spcBef>
          <a:spcPct val="20000"/>
        </a:spcBef>
        <a:spcAft>
          <a:spcPct val="0"/>
        </a:spcAft>
        <a:defRPr>
          <a:solidFill>
            <a:schemeClr val="tx1"/>
          </a:solidFill>
          <a:latin typeface="+mn-lt"/>
        </a:defRPr>
      </a:lvl5pPr>
      <a:lvl6pPr marL="1879600" algn="l" rtl="0" fontAlgn="base">
        <a:spcBef>
          <a:spcPct val="20000"/>
        </a:spcBef>
        <a:spcAft>
          <a:spcPct val="0"/>
        </a:spcAft>
        <a:defRPr>
          <a:solidFill>
            <a:schemeClr val="tx1"/>
          </a:solidFill>
          <a:latin typeface="+mn-lt"/>
        </a:defRPr>
      </a:lvl6pPr>
      <a:lvl7pPr marL="2336800" algn="l" rtl="0" fontAlgn="base">
        <a:spcBef>
          <a:spcPct val="20000"/>
        </a:spcBef>
        <a:spcAft>
          <a:spcPct val="0"/>
        </a:spcAft>
        <a:defRPr>
          <a:solidFill>
            <a:schemeClr val="tx1"/>
          </a:solidFill>
          <a:latin typeface="+mn-lt"/>
        </a:defRPr>
      </a:lvl7pPr>
      <a:lvl8pPr marL="2794000" algn="l" rtl="0" fontAlgn="base">
        <a:spcBef>
          <a:spcPct val="20000"/>
        </a:spcBef>
        <a:spcAft>
          <a:spcPct val="0"/>
        </a:spcAft>
        <a:defRPr>
          <a:solidFill>
            <a:schemeClr val="tx1"/>
          </a:solidFill>
          <a:latin typeface="+mn-lt"/>
        </a:defRPr>
      </a:lvl8pPr>
      <a:lvl9pPr marL="3251200" algn="l" rtl="0" fontAlgn="base">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1.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0" y="2179135"/>
            <a:ext cx="9144000" cy="1092200"/>
          </a:xfrm>
        </p:spPr>
        <p:txBody>
          <a:bodyPr/>
          <a:lstStyle/>
          <a:p>
            <a:pPr algn="ctr"/>
            <a:r>
              <a:rPr lang="en-US" sz="3200" dirty="0" smtClean="0">
                <a:latin typeface="Arial" panose="020B0604020202020204" pitchFamily="34" charset="0"/>
                <a:cs typeface="Arial" panose="020B0604020202020204" pitchFamily="34" charset="0"/>
              </a:rPr>
              <a:t>High-Resolution Delineation of Chlorinated Solvent Concentrations, Biogeochemical Processes, and Microbial Communities in Saturated Subsurface Environments</a:t>
            </a:r>
            <a:endParaRPr lang="en-US" sz="3200" dirty="0">
              <a:latin typeface="Arial" panose="020B0604020202020204" pitchFamily="34" charset="0"/>
              <a:cs typeface="Arial" panose="020B0604020202020204" pitchFamily="34" charset="0"/>
            </a:endParaRPr>
          </a:p>
        </p:txBody>
      </p:sp>
      <p:sp>
        <p:nvSpPr>
          <p:cNvPr id="5124" name="Rectangle 4"/>
          <p:cNvSpPr>
            <a:spLocks noGrp="1" noChangeArrowheads="1"/>
          </p:cNvSpPr>
          <p:nvPr>
            <p:ph type="subTitle" idx="1"/>
          </p:nvPr>
        </p:nvSpPr>
        <p:spPr>
          <a:xfrm>
            <a:off x="923925" y="4281286"/>
            <a:ext cx="7191375" cy="1120910"/>
          </a:xfrm>
        </p:spPr>
        <p:txBody>
          <a:bodyPr/>
          <a:lstStyle/>
          <a:p>
            <a:pPr algn="ctr"/>
            <a:r>
              <a:rPr lang="en-US" sz="2800" b="1" dirty="0" smtClean="0">
                <a:solidFill>
                  <a:schemeClr val="tx1"/>
                </a:solidFill>
                <a:latin typeface="Arial" panose="020B0604020202020204" pitchFamily="34" charset="0"/>
                <a:cs typeface="Arial" panose="020B0604020202020204" pitchFamily="34" charset="0"/>
              </a:rPr>
              <a:t>Haley Schneider</a:t>
            </a:r>
          </a:p>
          <a:p>
            <a:pPr algn="ctr"/>
            <a:r>
              <a:rPr lang="en-US" sz="2800" b="1" dirty="0" smtClean="0">
                <a:solidFill>
                  <a:schemeClr val="tx1"/>
                </a:solidFill>
                <a:latin typeface="Arial" panose="020B0604020202020204" pitchFamily="34" charset="0"/>
                <a:cs typeface="Arial" panose="020B0604020202020204" pitchFamily="34" charset="0"/>
              </a:rPr>
              <a:t>Texas Tech University</a:t>
            </a:r>
          </a:p>
          <a:p>
            <a:pPr algn="ctr"/>
            <a:endParaRPr lang="en-US" sz="2400" b="1" dirty="0">
              <a:solidFill>
                <a:schemeClr val="tx1"/>
              </a:solidFill>
              <a:latin typeface="Arial" panose="020B0604020202020204" pitchFamily="34" charset="0"/>
              <a:cs typeface="Arial" panose="020B0604020202020204" pitchFamily="34" charset="0"/>
            </a:endParaRPr>
          </a:p>
          <a:p>
            <a:pPr algn="ctr"/>
            <a:r>
              <a:rPr lang="en-US" sz="2400" b="1" dirty="0" smtClean="0">
                <a:solidFill>
                  <a:schemeClr val="tx1"/>
                </a:solidFill>
                <a:latin typeface="Arial" panose="020B0604020202020204" pitchFamily="34" charset="0"/>
                <a:cs typeface="Arial" panose="020B0604020202020204" pitchFamily="34" charset="0"/>
              </a:rPr>
              <a:t>Battelle Chlorinated Solvents Conference</a:t>
            </a:r>
          </a:p>
          <a:p>
            <a:pPr algn="ctr"/>
            <a:r>
              <a:rPr lang="en-US" sz="2400" b="1" dirty="0" smtClean="0">
                <a:solidFill>
                  <a:schemeClr val="tx1"/>
                </a:solidFill>
                <a:latin typeface="Arial" panose="020B0604020202020204" pitchFamily="34" charset="0"/>
                <a:cs typeface="Arial" panose="020B0604020202020204" pitchFamily="34" charset="0"/>
              </a:rPr>
              <a:t>April 11, 2018</a:t>
            </a:r>
          </a:p>
        </p:txBody>
      </p:sp>
      <p:pic>
        <p:nvPicPr>
          <p:cNvPr id="5" name="Picture 4" descr="SERDP.jpg"/>
          <p:cNvPicPr>
            <a:picLocks noChangeAspect="1"/>
          </p:cNvPicPr>
          <p:nvPr/>
        </p:nvPicPr>
        <p:blipFill>
          <a:blip r:embed="rId4" cstate="print"/>
          <a:stretch>
            <a:fillRect/>
          </a:stretch>
        </p:blipFill>
        <p:spPr>
          <a:xfrm>
            <a:off x="4860602" y="0"/>
            <a:ext cx="2136450" cy="64093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7364" y="0"/>
            <a:ext cx="2126636" cy="6409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227736" y="3107800"/>
            <a:ext cx="2016808" cy="1717705"/>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350381" y="-25400"/>
            <a:ext cx="6417889" cy="1143000"/>
          </a:xfrm>
        </p:spPr>
        <p:txBody>
          <a:bodyPr/>
          <a:lstStyle/>
          <a:p>
            <a:r>
              <a:rPr lang="en-US" sz="3200" dirty="0" smtClean="0">
                <a:latin typeface="Arial" panose="020B0604020202020204" pitchFamily="34" charset="0"/>
                <a:cs typeface="Arial" panose="020B0604020202020204" pitchFamily="34" charset="0"/>
              </a:rPr>
              <a:t>P3 and Surrounding Area</a:t>
            </a:r>
            <a:br>
              <a:rPr lang="en-US" sz="3200" dirty="0" smtClean="0">
                <a:latin typeface="Arial" panose="020B0604020202020204" pitchFamily="34" charset="0"/>
                <a:cs typeface="Arial" panose="020B0604020202020204" pitchFamily="34" charset="0"/>
              </a:rPr>
            </a:br>
            <a:r>
              <a:rPr lang="en-US" sz="2400" i="1" dirty="0" smtClean="0">
                <a:latin typeface="Arial" panose="020B0604020202020204" pitchFamily="34" charset="0"/>
                <a:cs typeface="Arial" panose="020B0604020202020204" pitchFamily="34" charset="0"/>
              </a:rPr>
              <a:t>Naval Air Station – Alameda, CA</a:t>
            </a:r>
            <a:endParaRPr lang="en-US" sz="2400" i="1" dirty="0">
              <a:latin typeface="Arial" panose="020B0604020202020204" pitchFamily="34" charset="0"/>
              <a:cs typeface="Arial" panose="020B0604020202020204" pitchFamily="34" charset="0"/>
            </a:endParaRPr>
          </a:p>
        </p:txBody>
      </p:sp>
      <p:grpSp>
        <p:nvGrpSpPr>
          <p:cNvPr id="2" name="Group 1"/>
          <p:cNvGrpSpPr/>
          <p:nvPr/>
        </p:nvGrpSpPr>
        <p:grpSpPr>
          <a:xfrm>
            <a:off x="6547499" y="1869866"/>
            <a:ext cx="2305940" cy="1360659"/>
            <a:chOff x="5128898" y="5501829"/>
            <a:chExt cx="2305940" cy="1360659"/>
          </a:xfrm>
        </p:grpSpPr>
        <p:sp>
          <p:nvSpPr>
            <p:cNvPr id="11" name="Oval 10"/>
            <p:cNvSpPr/>
            <p:nvPr/>
          </p:nvSpPr>
          <p:spPr>
            <a:xfrm>
              <a:off x="5178748" y="5962381"/>
              <a:ext cx="261817" cy="267510"/>
            </a:xfrm>
            <a:prstGeom prst="ellipse">
              <a:avLst/>
            </a:prstGeom>
            <a:solidFill>
              <a:srgbClr val="FA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28898" y="5501829"/>
              <a:ext cx="391165" cy="399670"/>
            </a:xfrm>
            <a:prstGeom prst="ellipse">
              <a:avLst/>
            </a:prstGeom>
            <a:solidFill>
              <a:schemeClr val="accent2">
                <a:lumMod val="25000"/>
                <a:lumOff val="75000"/>
              </a:schemeClr>
            </a:solidFill>
            <a:ln w="127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07433" y="5581092"/>
              <a:ext cx="1683522" cy="338554"/>
            </a:xfrm>
            <a:prstGeom prst="rect">
              <a:avLst/>
            </a:prstGeom>
            <a:noFill/>
          </p:spPr>
          <p:txBody>
            <a:bodyPr wrap="square" rtlCol="0">
              <a:spAutoFit/>
            </a:bodyPr>
            <a:lstStyle/>
            <a:p>
              <a:r>
                <a:rPr lang="en-US" sz="1600" dirty="0" smtClean="0"/>
                <a:t>Multilevel Well</a:t>
              </a:r>
              <a:endParaRPr lang="en-US" sz="1600" dirty="0"/>
            </a:p>
          </p:txBody>
        </p:sp>
        <p:sp>
          <p:nvSpPr>
            <p:cNvPr id="14" name="TextBox 13"/>
            <p:cNvSpPr txBox="1"/>
            <p:nvPr/>
          </p:nvSpPr>
          <p:spPr>
            <a:xfrm>
              <a:off x="5515980" y="5930702"/>
              <a:ext cx="1918858" cy="338554"/>
            </a:xfrm>
            <a:prstGeom prst="rect">
              <a:avLst/>
            </a:prstGeom>
            <a:noFill/>
          </p:spPr>
          <p:txBody>
            <a:bodyPr wrap="square" rtlCol="0">
              <a:spAutoFit/>
            </a:bodyPr>
            <a:lstStyle/>
            <a:p>
              <a:r>
                <a:rPr lang="en-US" sz="1600" dirty="0" smtClean="0"/>
                <a:t>Standard Well</a:t>
              </a:r>
              <a:endParaRPr lang="en-US" sz="1600" dirty="0"/>
            </a:p>
          </p:txBody>
        </p:sp>
        <p:sp>
          <p:nvSpPr>
            <p:cNvPr id="15" name="Oval 14"/>
            <p:cNvSpPr/>
            <p:nvPr/>
          </p:nvSpPr>
          <p:spPr>
            <a:xfrm>
              <a:off x="5225786" y="6295055"/>
              <a:ext cx="187933" cy="1920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507433" y="6221790"/>
              <a:ext cx="1918858" cy="338554"/>
            </a:xfrm>
            <a:prstGeom prst="rect">
              <a:avLst/>
            </a:prstGeom>
            <a:noFill/>
          </p:spPr>
          <p:txBody>
            <a:bodyPr wrap="square" rtlCol="0">
              <a:spAutoFit/>
            </a:bodyPr>
            <a:lstStyle/>
            <a:p>
              <a:r>
                <a:rPr lang="en-US" sz="1600" dirty="0" smtClean="0"/>
                <a:t>HRPP</a:t>
              </a:r>
              <a:endParaRPr lang="en-US" sz="1600" dirty="0"/>
            </a:p>
          </p:txBody>
        </p:sp>
        <p:sp>
          <p:nvSpPr>
            <p:cNvPr id="17" name="Multiply 16"/>
            <p:cNvSpPr/>
            <p:nvPr/>
          </p:nvSpPr>
          <p:spPr>
            <a:xfrm>
              <a:off x="5240540" y="6624877"/>
              <a:ext cx="158424" cy="158424"/>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75586" y="6523934"/>
              <a:ext cx="1918858" cy="338554"/>
            </a:xfrm>
            <a:prstGeom prst="rect">
              <a:avLst/>
            </a:prstGeom>
            <a:noFill/>
          </p:spPr>
          <p:txBody>
            <a:bodyPr wrap="square" rtlCol="0">
              <a:spAutoFit/>
            </a:bodyPr>
            <a:lstStyle/>
            <a:p>
              <a:r>
                <a:rPr lang="en-US" sz="1600" dirty="0" smtClean="0"/>
                <a:t>MIP / Core</a:t>
              </a:r>
              <a:endParaRPr lang="en-US" sz="1600" dirty="0"/>
            </a:p>
          </p:txBody>
        </p:sp>
      </p:grpSp>
      <p:grpSp>
        <p:nvGrpSpPr>
          <p:cNvPr id="19" name="Group 18"/>
          <p:cNvGrpSpPr>
            <a:grpSpLocks noChangeAspect="1"/>
          </p:cNvGrpSpPr>
          <p:nvPr/>
        </p:nvGrpSpPr>
        <p:grpSpPr>
          <a:xfrm>
            <a:off x="923123" y="1312424"/>
            <a:ext cx="5296406" cy="5126052"/>
            <a:chOff x="362653" y="1316560"/>
            <a:chExt cx="5456817" cy="5281300"/>
          </a:xfrm>
        </p:grpSpPr>
        <p:sp>
          <p:nvSpPr>
            <p:cNvPr id="23" name="Rectangle 22"/>
            <p:cNvSpPr/>
            <p:nvPr/>
          </p:nvSpPr>
          <p:spPr>
            <a:xfrm rot="1217646">
              <a:off x="959487" y="1916770"/>
              <a:ext cx="4642598" cy="4211422"/>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53" y="1316560"/>
              <a:ext cx="5456817" cy="5281300"/>
            </a:xfrm>
            <a:prstGeom prst="rect">
              <a:avLst/>
            </a:prstGeom>
          </p:spPr>
        </p:pic>
        <p:sp>
          <p:nvSpPr>
            <p:cNvPr id="21" name="Oval 20"/>
            <p:cNvSpPr/>
            <p:nvPr/>
          </p:nvSpPr>
          <p:spPr>
            <a:xfrm>
              <a:off x="747245" y="1719397"/>
              <a:ext cx="341203" cy="334424"/>
            </a:xfrm>
            <a:prstGeom prst="ellipse">
              <a:avLst/>
            </a:prstGeom>
            <a:solidFill>
              <a:srgbClr val="FA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07445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noChangeAspect="1"/>
          </p:cNvGrpSpPr>
          <p:nvPr/>
        </p:nvGrpSpPr>
        <p:grpSpPr>
          <a:xfrm>
            <a:off x="923123" y="1312424"/>
            <a:ext cx="5296406" cy="5126052"/>
            <a:chOff x="362653" y="1316560"/>
            <a:chExt cx="5456817" cy="5281300"/>
          </a:xfrm>
        </p:grpSpPr>
        <p:sp>
          <p:nvSpPr>
            <p:cNvPr id="23" name="Rectangle 22"/>
            <p:cNvSpPr/>
            <p:nvPr/>
          </p:nvSpPr>
          <p:spPr>
            <a:xfrm rot="1217646">
              <a:off x="959487" y="1916770"/>
              <a:ext cx="4642598" cy="4211422"/>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53" y="1316560"/>
              <a:ext cx="5456817" cy="5281300"/>
            </a:xfrm>
            <a:prstGeom prst="rect">
              <a:avLst/>
            </a:prstGeom>
          </p:spPr>
        </p:pic>
        <p:sp>
          <p:nvSpPr>
            <p:cNvPr id="21" name="Oval 20"/>
            <p:cNvSpPr/>
            <p:nvPr/>
          </p:nvSpPr>
          <p:spPr>
            <a:xfrm>
              <a:off x="747245" y="1719397"/>
              <a:ext cx="341203" cy="334424"/>
            </a:xfrm>
            <a:prstGeom prst="ellipse">
              <a:avLst/>
            </a:prstGeom>
            <a:solidFill>
              <a:srgbClr val="FA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 name="Oval 2"/>
          <p:cNvSpPr/>
          <p:nvPr/>
        </p:nvSpPr>
        <p:spPr>
          <a:xfrm>
            <a:off x="829409" y="1174266"/>
            <a:ext cx="2016808" cy="1717705"/>
          </a:xfrm>
          <a:prstGeom prst="ellipse">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350381" y="-25400"/>
            <a:ext cx="6417889" cy="1143000"/>
          </a:xfrm>
        </p:spPr>
        <p:txBody>
          <a:bodyPr/>
          <a:lstStyle/>
          <a:p>
            <a:r>
              <a:rPr lang="en-US" sz="3200" dirty="0" smtClean="0">
                <a:latin typeface="Arial" panose="020B0604020202020204" pitchFamily="34" charset="0"/>
                <a:cs typeface="Arial" panose="020B0604020202020204" pitchFamily="34" charset="0"/>
              </a:rPr>
              <a:t>P4 and Surrounding Area</a:t>
            </a:r>
            <a:br>
              <a:rPr lang="en-US" sz="3200" dirty="0" smtClean="0">
                <a:latin typeface="Arial" panose="020B0604020202020204" pitchFamily="34" charset="0"/>
                <a:cs typeface="Arial" panose="020B0604020202020204" pitchFamily="34" charset="0"/>
              </a:rPr>
            </a:br>
            <a:r>
              <a:rPr lang="en-US" sz="2400" i="1" dirty="0" smtClean="0">
                <a:latin typeface="Arial" panose="020B0604020202020204" pitchFamily="34" charset="0"/>
                <a:cs typeface="Arial" panose="020B0604020202020204" pitchFamily="34" charset="0"/>
              </a:rPr>
              <a:t>Naval Air Station – Alameda, CA</a:t>
            </a:r>
            <a:endParaRPr lang="en-US" sz="2400" i="1" dirty="0">
              <a:latin typeface="Arial" panose="020B0604020202020204" pitchFamily="34" charset="0"/>
              <a:cs typeface="Arial" panose="020B0604020202020204" pitchFamily="34" charset="0"/>
            </a:endParaRPr>
          </a:p>
        </p:txBody>
      </p:sp>
      <p:grpSp>
        <p:nvGrpSpPr>
          <p:cNvPr id="2" name="Group 1"/>
          <p:cNvGrpSpPr/>
          <p:nvPr/>
        </p:nvGrpSpPr>
        <p:grpSpPr>
          <a:xfrm>
            <a:off x="6547499" y="1869866"/>
            <a:ext cx="2305940" cy="1360659"/>
            <a:chOff x="5128898" y="5501829"/>
            <a:chExt cx="2305940" cy="1360659"/>
          </a:xfrm>
        </p:grpSpPr>
        <p:sp>
          <p:nvSpPr>
            <p:cNvPr id="11" name="Oval 10"/>
            <p:cNvSpPr/>
            <p:nvPr/>
          </p:nvSpPr>
          <p:spPr>
            <a:xfrm>
              <a:off x="5178748" y="5962381"/>
              <a:ext cx="261817" cy="267510"/>
            </a:xfrm>
            <a:prstGeom prst="ellipse">
              <a:avLst/>
            </a:prstGeom>
            <a:solidFill>
              <a:srgbClr val="FA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28898" y="5501829"/>
              <a:ext cx="391165" cy="399670"/>
            </a:xfrm>
            <a:prstGeom prst="ellipse">
              <a:avLst/>
            </a:prstGeom>
            <a:solidFill>
              <a:schemeClr val="accent2">
                <a:lumMod val="25000"/>
                <a:lumOff val="75000"/>
              </a:schemeClr>
            </a:solidFill>
            <a:ln w="127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07433" y="5581092"/>
              <a:ext cx="1683522" cy="338554"/>
            </a:xfrm>
            <a:prstGeom prst="rect">
              <a:avLst/>
            </a:prstGeom>
            <a:noFill/>
          </p:spPr>
          <p:txBody>
            <a:bodyPr wrap="square" rtlCol="0">
              <a:spAutoFit/>
            </a:bodyPr>
            <a:lstStyle/>
            <a:p>
              <a:r>
                <a:rPr lang="en-US" sz="1600" dirty="0" smtClean="0"/>
                <a:t>Multilevel Well</a:t>
              </a:r>
              <a:endParaRPr lang="en-US" sz="1600" dirty="0"/>
            </a:p>
          </p:txBody>
        </p:sp>
        <p:sp>
          <p:nvSpPr>
            <p:cNvPr id="14" name="TextBox 13"/>
            <p:cNvSpPr txBox="1"/>
            <p:nvPr/>
          </p:nvSpPr>
          <p:spPr>
            <a:xfrm>
              <a:off x="5515980" y="5930702"/>
              <a:ext cx="1918858" cy="338554"/>
            </a:xfrm>
            <a:prstGeom prst="rect">
              <a:avLst/>
            </a:prstGeom>
            <a:noFill/>
          </p:spPr>
          <p:txBody>
            <a:bodyPr wrap="square" rtlCol="0">
              <a:spAutoFit/>
            </a:bodyPr>
            <a:lstStyle/>
            <a:p>
              <a:r>
                <a:rPr lang="en-US" sz="1600" dirty="0" smtClean="0"/>
                <a:t>Standard Well</a:t>
              </a:r>
              <a:endParaRPr lang="en-US" sz="1600" dirty="0"/>
            </a:p>
          </p:txBody>
        </p:sp>
        <p:sp>
          <p:nvSpPr>
            <p:cNvPr id="15" name="Oval 14"/>
            <p:cNvSpPr/>
            <p:nvPr/>
          </p:nvSpPr>
          <p:spPr>
            <a:xfrm>
              <a:off x="5225786" y="6295055"/>
              <a:ext cx="187933" cy="1920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507433" y="6221790"/>
              <a:ext cx="1918858" cy="338554"/>
            </a:xfrm>
            <a:prstGeom prst="rect">
              <a:avLst/>
            </a:prstGeom>
            <a:noFill/>
          </p:spPr>
          <p:txBody>
            <a:bodyPr wrap="square" rtlCol="0">
              <a:spAutoFit/>
            </a:bodyPr>
            <a:lstStyle/>
            <a:p>
              <a:r>
                <a:rPr lang="en-US" sz="1600" dirty="0" smtClean="0"/>
                <a:t>HRPP</a:t>
              </a:r>
              <a:endParaRPr lang="en-US" sz="1600" dirty="0"/>
            </a:p>
          </p:txBody>
        </p:sp>
        <p:sp>
          <p:nvSpPr>
            <p:cNvPr id="17" name="Multiply 16"/>
            <p:cNvSpPr/>
            <p:nvPr/>
          </p:nvSpPr>
          <p:spPr>
            <a:xfrm>
              <a:off x="5240540" y="6624877"/>
              <a:ext cx="158424" cy="158424"/>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75586" y="6523934"/>
              <a:ext cx="1918858" cy="338554"/>
            </a:xfrm>
            <a:prstGeom prst="rect">
              <a:avLst/>
            </a:prstGeom>
            <a:noFill/>
          </p:spPr>
          <p:txBody>
            <a:bodyPr wrap="square" rtlCol="0">
              <a:spAutoFit/>
            </a:bodyPr>
            <a:lstStyle/>
            <a:p>
              <a:r>
                <a:rPr lang="en-US" sz="1600" dirty="0" smtClean="0"/>
                <a:t>MIP / Core</a:t>
              </a:r>
              <a:endParaRPr lang="en-US" sz="1600" dirty="0"/>
            </a:p>
          </p:txBody>
        </p:sp>
      </p:grpSp>
    </p:spTree>
    <p:extLst>
      <p:ext uri="{BB962C8B-B14F-4D97-AF65-F5344CB8AC3E}">
        <p14:creationId xmlns:p14="http://schemas.microsoft.com/office/powerpoint/2010/main" val="1644019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a:blip r:embed="rId2"/>
          <a:stretch>
            <a:fillRect/>
          </a:stretch>
        </p:blipFill>
        <p:spPr>
          <a:xfrm>
            <a:off x="53332" y="1417457"/>
            <a:ext cx="1721855" cy="5431583"/>
          </a:xfrm>
          <a:prstGeom prst="rect">
            <a:avLst/>
          </a:prstGeom>
        </p:spPr>
      </p:pic>
      <p:sp>
        <p:nvSpPr>
          <p:cNvPr id="2" name="Title 1"/>
          <p:cNvSpPr txBox="1">
            <a:spLocks/>
          </p:cNvSpPr>
          <p:nvPr/>
        </p:nvSpPr>
        <p:spPr>
          <a:xfrm>
            <a:off x="53332" y="82470"/>
            <a:ext cx="8315057" cy="1143000"/>
          </a:xfrm>
          <a:prstGeom prst="rect">
            <a:avLst/>
          </a:prstGeom>
        </p:spPr>
        <p:txBody>
          <a:bodyPr/>
          <a:lstStyle>
            <a:lvl1pPr algn="l" rtl="0" fontAlgn="base">
              <a:spcBef>
                <a:spcPct val="0"/>
              </a:spcBef>
              <a:spcAft>
                <a:spcPct val="0"/>
              </a:spcAft>
              <a:defRPr sz="2000" b="0" i="0" u="none">
                <a:solidFill>
                  <a:schemeClr val="bg1"/>
                </a:solidFill>
                <a:latin typeface="+mj-lt"/>
                <a:ea typeface="+mj-ea"/>
                <a:cs typeface="+mj-cs"/>
              </a:defRPr>
            </a:lvl1pPr>
            <a:lvl2pPr algn="l" rtl="0" fontAlgn="base">
              <a:spcBef>
                <a:spcPct val="0"/>
              </a:spcBef>
              <a:spcAft>
                <a:spcPct val="0"/>
              </a:spcAft>
              <a:defRPr sz="2000">
                <a:solidFill>
                  <a:schemeClr val="bg1"/>
                </a:solidFill>
                <a:latin typeface="Times New Roman" pitchFamily="18" charset="0"/>
              </a:defRPr>
            </a:lvl2pPr>
            <a:lvl3pPr algn="l" rtl="0" fontAlgn="base">
              <a:spcBef>
                <a:spcPct val="0"/>
              </a:spcBef>
              <a:spcAft>
                <a:spcPct val="0"/>
              </a:spcAft>
              <a:defRPr sz="2000">
                <a:solidFill>
                  <a:schemeClr val="bg1"/>
                </a:solidFill>
                <a:latin typeface="Times New Roman" pitchFamily="18" charset="0"/>
              </a:defRPr>
            </a:lvl3pPr>
            <a:lvl4pPr algn="l" rtl="0" fontAlgn="base">
              <a:spcBef>
                <a:spcPct val="0"/>
              </a:spcBef>
              <a:spcAft>
                <a:spcPct val="0"/>
              </a:spcAft>
              <a:defRPr sz="2000">
                <a:solidFill>
                  <a:schemeClr val="bg1"/>
                </a:solidFill>
                <a:latin typeface="Times New Roman" pitchFamily="18" charset="0"/>
              </a:defRPr>
            </a:lvl4pPr>
            <a:lvl5pPr algn="l" rtl="0" fontAlgn="base">
              <a:spcBef>
                <a:spcPct val="0"/>
              </a:spcBef>
              <a:spcAft>
                <a:spcPct val="0"/>
              </a:spcAft>
              <a:defRPr sz="2000">
                <a:solidFill>
                  <a:schemeClr val="bg1"/>
                </a:solidFill>
                <a:latin typeface="Times New Roman" pitchFamily="18" charset="0"/>
              </a:defRPr>
            </a:lvl5pPr>
            <a:lvl6pPr marL="457200" algn="l" rtl="0" fontAlgn="base">
              <a:spcBef>
                <a:spcPct val="0"/>
              </a:spcBef>
              <a:spcAft>
                <a:spcPct val="0"/>
              </a:spcAft>
              <a:defRPr sz="2000">
                <a:solidFill>
                  <a:schemeClr val="bg1"/>
                </a:solidFill>
                <a:latin typeface="Times New Roman" pitchFamily="18" charset="0"/>
              </a:defRPr>
            </a:lvl6pPr>
            <a:lvl7pPr marL="914400" algn="l" rtl="0" fontAlgn="base">
              <a:spcBef>
                <a:spcPct val="0"/>
              </a:spcBef>
              <a:spcAft>
                <a:spcPct val="0"/>
              </a:spcAft>
              <a:defRPr sz="2000">
                <a:solidFill>
                  <a:schemeClr val="bg1"/>
                </a:solidFill>
                <a:latin typeface="Times New Roman" pitchFamily="18" charset="0"/>
              </a:defRPr>
            </a:lvl7pPr>
            <a:lvl8pPr marL="1371600" algn="l" rtl="0" fontAlgn="base">
              <a:spcBef>
                <a:spcPct val="0"/>
              </a:spcBef>
              <a:spcAft>
                <a:spcPct val="0"/>
              </a:spcAft>
              <a:defRPr sz="2000">
                <a:solidFill>
                  <a:schemeClr val="bg1"/>
                </a:solidFill>
                <a:latin typeface="Times New Roman" pitchFamily="18" charset="0"/>
              </a:defRPr>
            </a:lvl8pPr>
            <a:lvl9pPr marL="1828800" algn="l" rtl="0" fontAlgn="base">
              <a:spcBef>
                <a:spcPct val="0"/>
              </a:spcBef>
              <a:spcAft>
                <a:spcPct val="0"/>
              </a:spcAft>
              <a:defRPr sz="2000">
                <a:solidFill>
                  <a:schemeClr val="bg1"/>
                </a:solidFill>
                <a:latin typeface="Times New Roman" pitchFamily="18" charset="0"/>
              </a:defRPr>
            </a:lvl9pPr>
          </a:lstStyle>
          <a:p>
            <a:r>
              <a:rPr lang="en-US" sz="3200" kern="0" dirty="0" smtClean="0">
                <a:latin typeface="Arial" panose="020B0604020202020204" pitchFamily="34" charset="0"/>
                <a:cs typeface="Arial" panose="020B0604020202020204" pitchFamily="34" charset="0"/>
              </a:rPr>
              <a:t>Effects </a:t>
            </a:r>
            <a:r>
              <a:rPr lang="en-US" sz="3200" kern="0" dirty="0" smtClean="0">
                <a:latin typeface="Arial" panose="020B0604020202020204" pitchFamily="34" charset="0"/>
                <a:cs typeface="Arial" panose="020B0604020202020204" pitchFamily="34" charset="0"/>
              </a:rPr>
              <a:t>of microbial </a:t>
            </a:r>
            <a:r>
              <a:rPr lang="en-US" sz="3200" kern="0" dirty="0">
                <a:latin typeface="Arial" panose="020B0604020202020204" pitchFamily="34" charset="0"/>
                <a:cs typeface="Arial" panose="020B0604020202020204" pitchFamily="34" charset="0"/>
              </a:rPr>
              <a:t>c</a:t>
            </a:r>
            <a:r>
              <a:rPr lang="en-US" sz="3200" kern="0" dirty="0" smtClean="0">
                <a:latin typeface="Arial" panose="020B0604020202020204" pitchFamily="34" charset="0"/>
                <a:cs typeface="Arial" panose="020B0604020202020204" pitchFamily="34" charset="0"/>
              </a:rPr>
              <a:t>olonization of </a:t>
            </a:r>
            <a:r>
              <a:rPr lang="en-US" sz="3200" kern="0" dirty="0" smtClean="0">
                <a:latin typeface="Arial" panose="020B0604020202020204" pitchFamily="34" charset="0"/>
                <a:cs typeface="Arial" panose="020B0604020202020204" pitchFamily="34" charset="0"/>
              </a:rPr>
              <a:t>Bio-</a:t>
            </a:r>
            <a:r>
              <a:rPr lang="en-US" sz="3200" kern="0" dirty="0">
                <a:latin typeface="Arial" panose="020B0604020202020204" pitchFamily="34" charset="0"/>
                <a:cs typeface="Arial" panose="020B0604020202020204" pitchFamily="34" charset="0"/>
              </a:rPr>
              <a:t>S</a:t>
            </a:r>
            <a:r>
              <a:rPr lang="en-US" sz="3200" kern="0" dirty="0" smtClean="0">
                <a:latin typeface="Arial" panose="020B0604020202020204" pitchFamily="34" charset="0"/>
                <a:cs typeface="Arial" panose="020B0604020202020204" pitchFamily="34" charset="0"/>
              </a:rPr>
              <a:t>ep </a:t>
            </a:r>
            <a:r>
              <a:rPr lang="en-US" sz="3200" kern="0" dirty="0" smtClean="0">
                <a:latin typeface="Arial" panose="020B0604020202020204" pitchFamily="34" charset="0"/>
                <a:cs typeface="Arial" panose="020B0604020202020204" pitchFamily="34" charset="0"/>
              </a:rPr>
              <a:t>beads on CSIA</a:t>
            </a:r>
            <a:endParaRPr lang="en-US" sz="3200" kern="0" dirty="0">
              <a:latin typeface="Arial" panose="020B0604020202020204" pitchFamily="34" charset="0"/>
              <a:cs typeface="Arial" panose="020B0604020202020204" pitchFamily="34" charset="0"/>
            </a:endParaRPr>
          </a:p>
        </p:txBody>
      </p:sp>
      <p:sp>
        <p:nvSpPr>
          <p:cNvPr id="4" name="TextBox 3"/>
          <p:cNvSpPr txBox="1"/>
          <p:nvPr/>
        </p:nvSpPr>
        <p:spPr>
          <a:xfrm>
            <a:off x="1497106" y="3132074"/>
            <a:ext cx="2017058" cy="1200329"/>
          </a:xfrm>
          <a:prstGeom prst="rect">
            <a:avLst/>
          </a:prstGeom>
          <a:solidFill>
            <a:schemeClr val="bg1"/>
          </a:solidFill>
        </p:spPr>
        <p:txBody>
          <a:bodyPr wrap="square" rtlCol="0">
            <a:spAutoFit/>
          </a:bodyPr>
          <a:lstStyle/>
          <a:p>
            <a:r>
              <a:rPr lang="en-US" sz="1600" u="sng" dirty="0" smtClean="0"/>
              <a:t>Equilibrium cells:</a:t>
            </a:r>
          </a:p>
          <a:p>
            <a:pPr marL="285750" indent="-285750">
              <a:buFont typeface="Arial" panose="020B0604020202020204" pitchFamily="34" charset="0"/>
              <a:buChar char="•"/>
            </a:pPr>
            <a:r>
              <a:rPr lang="en-US" sz="1400" dirty="0" smtClean="0"/>
              <a:t>filled with Bio-</a:t>
            </a:r>
            <a:r>
              <a:rPr lang="en-US" sz="1400" dirty="0" err="1" smtClean="0"/>
              <a:t>sep</a:t>
            </a:r>
            <a:r>
              <a:rPr lang="en-US" sz="1400" dirty="0" smtClean="0"/>
              <a:t> beads</a:t>
            </a:r>
          </a:p>
          <a:p>
            <a:pPr marL="285750" indent="-285750">
              <a:buFont typeface="Arial" panose="020B0604020202020204" pitchFamily="34" charset="0"/>
              <a:buChar char="•"/>
            </a:pPr>
            <a:r>
              <a:rPr lang="en-US" sz="1400" dirty="0" smtClean="0"/>
              <a:t>One covered with membrane</a:t>
            </a:r>
            <a:endParaRPr lang="en-US" sz="1400" dirty="0"/>
          </a:p>
        </p:txBody>
      </p:sp>
      <p:sp>
        <p:nvSpPr>
          <p:cNvPr id="5" name="TextBox 4"/>
          <p:cNvSpPr txBox="1"/>
          <p:nvPr/>
        </p:nvSpPr>
        <p:spPr>
          <a:xfrm>
            <a:off x="1497107" y="4341445"/>
            <a:ext cx="2263878" cy="1200329"/>
          </a:xfrm>
          <a:prstGeom prst="rect">
            <a:avLst/>
          </a:prstGeom>
          <a:solidFill>
            <a:schemeClr val="bg1"/>
          </a:solidFill>
        </p:spPr>
        <p:txBody>
          <a:bodyPr wrap="square" rtlCol="0">
            <a:spAutoFit/>
          </a:bodyPr>
          <a:lstStyle/>
          <a:p>
            <a:r>
              <a:rPr lang="en-US" sz="1600" u="sng" dirty="0" smtClean="0"/>
              <a:t>Velocity cells:</a:t>
            </a:r>
          </a:p>
          <a:p>
            <a:pPr marL="285750" indent="-285750">
              <a:buFont typeface="Arial" panose="020B0604020202020204" pitchFamily="34" charset="0"/>
              <a:buChar char="•"/>
            </a:pPr>
            <a:r>
              <a:rPr lang="en-US" sz="1400" dirty="0" smtClean="0"/>
              <a:t>one cell used for CVOC concentrations</a:t>
            </a:r>
          </a:p>
          <a:p>
            <a:pPr marL="285750" indent="-285750">
              <a:buFont typeface="Arial" panose="020B0604020202020204" pitchFamily="34" charset="0"/>
              <a:buChar char="•"/>
            </a:pPr>
            <a:r>
              <a:rPr lang="en-US" sz="1400" dirty="0" smtClean="0"/>
              <a:t>Remaining 5 for velocity</a:t>
            </a:r>
            <a:endParaRPr lang="en-US" sz="1400" dirty="0"/>
          </a:p>
        </p:txBody>
      </p:sp>
      <p:sp>
        <p:nvSpPr>
          <p:cNvPr id="6" name="TextBox 5"/>
          <p:cNvSpPr txBox="1"/>
          <p:nvPr/>
        </p:nvSpPr>
        <p:spPr>
          <a:xfrm>
            <a:off x="445109" y="1273193"/>
            <a:ext cx="2794406" cy="646331"/>
          </a:xfrm>
          <a:prstGeom prst="rect">
            <a:avLst/>
          </a:prstGeom>
          <a:noFill/>
        </p:spPr>
        <p:txBody>
          <a:bodyPr wrap="square" rtlCol="0">
            <a:spAutoFit/>
          </a:bodyPr>
          <a:lstStyle/>
          <a:p>
            <a:pPr algn="ctr"/>
            <a:r>
              <a:rPr lang="en-US" b="1" dirty="0" smtClean="0"/>
              <a:t>Modified assembly of </a:t>
            </a:r>
            <a:r>
              <a:rPr lang="en-US" b="1" dirty="0" smtClean="0"/>
              <a:t>P2</a:t>
            </a:r>
            <a:endParaRPr lang="en-US" b="1" dirty="0"/>
          </a:p>
        </p:txBody>
      </p:sp>
      <p:graphicFrame>
        <p:nvGraphicFramePr>
          <p:cNvPr id="52" name="Table 51"/>
          <p:cNvGraphicFramePr>
            <a:graphicFrameLocks noGrp="1"/>
          </p:cNvGraphicFramePr>
          <p:nvPr>
            <p:extLst/>
          </p:nvPr>
        </p:nvGraphicFramePr>
        <p:xfrm>
          <a:off x="3787881" y="1398777"/>
          <a:ext cx="5231201" cy="3650554"/>
        </p:xfrm>
        <a:graphic>
          <a:graphicData uri="http://schemas.openxmlformats.org/drawingml/2006/table">
            <a:tbl>
              <a:tblPr firstRow="1" bandRow="1">
                <a:tableStyleId>{5C22544A-7EE6-4342-B048-85BDC9FD1C3A}</a:tableStyleId>
              </a:tblPr>
              <a:tblGrid>
                <a:gridCol w="1978641">
                  <a:extLst>
                    <a:ext uri="{9D8B030D-6E8A-4147-A177-3AD203B41FA5}">
                      <a16:colId xmlns:a16="http://schemas.microsoft.com/office/drawing/2014/main" val="20000"/>
                    </a:ext>
                  </a:extLst>
                </a:gridCol>
                <a:gridCol w="1508827">
                  <a:extLst>
                    <a:ext uri="{9D8B030D-6E8A-4147-A177-3AD203B41FA5}">
                      <a16:colId xmlns:a16="http://schemas.microsoft.com/office/drawing/2014/main" val="20001"/>
                    </a:ext>
                  </a:extLst>
                </a:gridCol>
                <a:gridCol w="1743733">
                  <a:extLst>
                    <a:ext uri="{9D8B030D-6E8A-4147-A177-3AD203B41FA5}">
                      <a16:colId xmlns:a16="http://schemas.microsoft.com/office/drawing/2014/main" val="20002"/>
                    </a:ext>
                  </a:extLst>
                </a:gridCol>
              </a:tblGrid>
              <a:tr h="293619">
                <a:tc>
                  <a:txBody>
                    <a:bodyPr/>
                    <a:lstStyle/>
                    <a:p>
                      <a:pPr algn="ctr"/>
                      <a:r>
                        <a:rPr lang="en-US" sz="1600" b="0" dirty="0" smtClean="0"/>
                        <a:t>Reductive dechlorinating gene</a:t>
                      </a:r>
                      <a:endParaRPr lang="en-US" sz="1600" b="0" dirty="0"/>
                    </a:p>
                  </a:txBody>
                  <a:tcPr/>
                </a:tc>
                <a:tc>
                  <a:txBody>
                    <a:bodyPr/>
                    <a:lstStyle/>
                    <a:p>
                      <a:pPr algn="ctr"/>
                      <a:r>
                        <a:rPr lang="en-US" sz="1600" b="0" dirty="0" smtClean="0"/>
                        <a:t>Concentration (cells/bead) with membrane</a:t>
                      </a:r>
                      <a:endParaRPr lang="en-US" sz="1600" b="0" dirty="0"/>
                    </a:p>
                  </a:txBody>
                  <a:tcPr/>
                </a:tc>
                <a:tc>
                  <a:txBody>
                    <a:bodyPr/>
                    <a:lstStyle/>
                    <a:p>
                      <a:pPr algn="ctr"/>
                      <a:r>
                        <a:rPr lang="en-US" sz="1600" b="0" dirty="0" smtClean="0"/>
                        <a:t>Concentration</a:t>
                      </a:r>
                      <a:r>
                        <a:rPr lang="en-US" sz="1600" b="0" baseline="0" dirty="0" smtClean="0"/>
                        <a:t> (cells/bead) without m</a:t>
                      </a:r>
                      <a:r>
                        <a:rPr lang="en-US" sz="1600" b="0" dirty="0" smtClean="0"/>
                        <a:t>embrane</a:t>
                      </a:r>
                      <a:endParaRPr lang="en-US" sz="1600" b="0" dirty="0"/>
                    </a:p>
                  </a:txBody>
                  <a:tcPr/>
                </a:tc>
                <a:extLst>
                  <a:ext uri="{0D108BD9-81ED-4DB2-BD59-A6C34878D82A}">
                    <a16:rowId xmlns:a16="http://schemas.microsoft.com/office/drawing/2014/main" val="10000"/>
                  </a:ext>
                </a:extLst>
              </a:tr>
              <a:tr h="506795">
                <a:tc>
                  <a:txBody>
                    <a:bodyPr/>
                    <a:lstStyle/>
                    <a:p>
                      <a:pPr algn="ctr"/>
                      <a:r>
                        <a:rPr lang="en-US" sz="1200" b="1" dirty="0" err="1" smtClean="0"/>
                        <a:t>Dehalococcoides</a:t>
                      </a:r>
                      <a:r>
                        <a:rPr lang="en-US" sz="1200" b="1" dirty="0" smtClean="0"/>
                        <a:t> spp.</a:t>
                      </a:r>
                      <a:endParaRPr lang="en-US" sz="1200" b="1" dirty="0"/>
                    </a:p>
                  </a:txBody>
                  <a:tcPr/>
                </a:tc>
                <a:tc>
                  <a:txBody>
                    <a:bodyPr/>
                    <a:lstStyle/>
                    <a:p>
                      <a:pPr algn="ctr"/>
                      <a:r>
                        <a:rPr lang="en-US" sz="1200" b="1" dirty="0" smtClean="0"/>
                        <a:t>-</a:t>
                      </a:r>
                      <a:endParaRPr lang="en-US" sz="1200" b="1" dirty="0"/>
                    </a:p>
                  </a:txBody>
                  <a:tcPr/>
                </a:tc>
                <a:tc>
                  <a:txBody>
                    <a:bodyPr/>
                    <a:lstStyle/>
                    <a:p>
                      <a:pPr algn="ctr"/>
                      <a:r>
                        <a:rPr lang="en-US" sz="1200" b="1" dirty="0" smtClean="0"/>
                        <a:t>208</a:t>
                      </a:r>
                      <a:endParaRPr lang="en-US" sz="1200" b="1" dirty="0"/>
                    </a:p>
                  </a:txBody>
                  <a:tcPr/>
                </a:tc>
                <a:extLst>
                  <a:ext uri="{0D108BD9-81ED-4DB2-BD59-A6C34878D82A}">
                    <a16:rowId xmlns:a16="http://schemas.microsoft.com/office/drawing/2014/main" val="10001"/>
                  </a:ext>
                </a:extLst>
              </a:tr>
              <a:tr h="293619">
                <a:tc>
                  <a:txBody>
                    <a:bodyPr/>
                    <a:lstStyle/>
                    <a:p>
                      <a:pPr algn="ctr"/>
                      <a:r>
                        <a:rPr lang="en-US" sz="1200" b="1" dirty="0" smtClean="0"/>
                        <a:t>TCE reductase</a:t>
                      </a:r>
                      <a:endParaRPr lang="en-US" sz="1200" b="1" dirty="0"/>
                    </a:p>
                  </a:txBody>
                  <a:tcPr/>
                </a:tc>
                <a:tc>
                  <a:txBody>
                    <a:bodyPr/>
                    <a:lstStyle/>
                    <a:p>
                      <a:pPr algn="ctr"/>
                      <a:r>
                        <a:rPr lang="en-US" sz="1200" b="1" dirty="0" smtClean="0"/>
                        <a:t>-</a:t>
                      </a:r>
                      <a:endParaRPr lang="en-US" sz="1200" b="1" dirty="0"/>
                    </a:p>
                  </a:txBody>
                  <a:tcPr/>
                </a:tc>
                <a:tc>
                  <a:txBody>
                    <a:bodyPr/>
                    <a:lstStyle/>
                    <a:p>
                      <a:pPr algn="ctr"/>
                      <a:r>
                        <a:rPr lang="en-US" sz="1200" b="1" dirty="0" smtClean="0"/>
                        <a:t>74</a:t>
                      </a:r>
                      <a:endParaRPr lang="en-US" sz="1200" b="1" dirty="0"/>
                    </a:p>
                  </a:txBody>
                  <a:tcPr/>
                </a:tc>
                <a:extLst>
                  <a:ext uri="{0D108BD9-81ED-4DB2-BD59-A6C34878D82A}">
                    <a16:rowId xmlns:a16="http://schemas.microsoft.com/office/drawing/2014/main" val="10002"/>
                  </a:ext>
                </a:extLst>
              </a:tr>
              <a:tr h="506795">
                <a:tc>
                  <a:txBody>
                    <a:bodyPr/>
                    <a:lstStyle/>
                    <a:p>
                      <a:pPr algn="ctr"/>
                      <a:r>
                        <a:rPr lang="en-US" sz="1200" b="1" dirty="0" smtClean="0"/>
                        <a:t>BAV 1 vinyl chloride</a:t>
                      </a:r>
                      <a:r>
                        <a:rPr lang="en-US" sz="1200" b="1" baseline="0" dirty="0" smtClean="0"/>
                        <a:t> reductase</a:t>
                      </a:r>
                      <a:endParaRPr lang="en-US" sz="1200" b="1" dirty="0"/>
                    </a:p>
                  </a:txBody>
                  <a:tcPr/>
                </a:tc>
                <a:tc>
                  <a:txBody>
                    <a:bodyPr/>
                    <a:lstStyle/>
                    <a:p>
                      <a:pPr algn="ctr"/>
                      <a:r>
                        <a:rPr lang="en-US" sz="1200" b="1" dirty="0" smtClean="0"/>
                        <a:t>-</a:t>
                      </a:r>
                      <a:endParaRPr lang="en-US" sz="1200" b="1" dirty="0"/>
                    </a:p>
                  </a:txBody>
                  <a:tcPr/>
                </a:tc>
                <a:tc>
                  <a:txBody>
                    <a:bodyPr/>
                    <a:lstStyle/>
                    <a:p>
                      <a:pPr algn="ctr"/>
                      <a:r>
                        <a:rPr lang="en-US" sz="1200" b="1" dirty="0" smtClean="0"/>
                        <a:t>31</a:t>
                      </a:r>
                      <a:endParaRPr lang="en-US" sz="1200" b="1" dirty="0"/>
                    </a:p>
                  </a:txBody>
                  <a:tcPr/>
                </a:tc>
                <a:extLst>
                  <a:ext uri="{0D108BD9-81ED-4DB2-BD59-A6C34878D82A}">
                    <a16:rowId xmlns:a16="http://schemas.microsoft.com/office/drawing/2014/main" val="10003"/>
                  </a:ext>
                </a:extLst>
              </a:tr>
              <a:tr h="506795">
                <a:tc>
                  <a:txBody>
                    <a:bodyPr/>
                    <a:lstStyle/>
                    <a:p>
                      <a:pPr algn="ctr"/>
                      <a:r>
                        <a:rPr lang="en-US" sz="1200" b="1" dirty="0" smtClean="0"/>
                        <a:t>Vinyl</a:t>
                      </a:r>
                      <a:r>
                        <a:rPr lang="en-US" sz="1200" b="1" baseline="0" dirty="0" smtClean="0"/>
                        <a:t> chloride reductase</a:t>
                      </a:r>
                      <a:endParaRPr lang="en-US" sz="1200" b="1" dirty="0"/>
                    </a:p>
                  </a:txBody>
                  <a:tcPr/>
                </a:tc>
                <a:tc>
                  <a:txBody>
                    <a:bodyPr/>
                    <a:lstStyle/>
                    <a:p>
                      <a:pPr algn="ctr"/>
                      <a:r>
                        <a:rPr lang="en-US" sz="1200" b="1" dirty="0" smtClean="0"/>
                        <a:t>-</a:t>
                      </a:r>
                      <a:endParaRPr lang="en-US" sz="1200" b="1" dirty="0"/>
                    </a:p>
                  </a:txBody>
                  <a:tcPr/>
                </a:tc>
                <a:tc>
                  <a:txBody>
                    <a:bodyPr/>
                    <a:lstStyle/>
                    <a:p>
                      <a:pPr algn="ctr"/>
                      <a:r>
                        <a:rPr lang="en-US" sz="1200" b="1" dirty="0" smtClean="0"/>
                        <a:t>7</a:t>
                      </a:r>
                      <a:endParaRPr lang="en-US" sz="1200" b="1" dirty="0"/>
                    </a:p>
                  </a:txBody>
                  <a:tcPr/>
                </a:tc>
                <a:extLst>
                  <a:ext uri="{0D108BD9-81ED-4DB2-BD59-A6C34878D82A}">
                    <a16:rowId xmlns:a16="http://schemas.microsoft.com/office/drawing/2014/main" val="10004"/>
                  </a:ext>
                </a:extLst>
              </a:tr>
              <a:tr h="506795">
                <a:tc>
                  <a:txBody>
                    <a:bodyPr/>
                    <a:lstStyle/>
                    <a:p>
                      <a:pPr algn="ctr"/>
                      <a:r>
                        <a:rPr lang="en-US" sz="1200" b="1" dirty="0" err="1" smtClean="0"/>
                        <a:t>Desulfitobacterium</a:t>
                      </a:r>
                      <a:r>
                        <a:rPr lang="en-US" sz="1200" b="1" dirty="0" smtClean="0"/>
                        <a:t> spp.</a:t>
                      </a:r>
                      <a:endParaRPr lang="en-US" sz="1200" b="1" dirty="0"/>
                    </a:p>
                  </a:txBody>
                  <a:tcPr/>
                </a:tc>
                <a:tc>
                  <a:txBody>
                    <a:bodyPr/>
                    <a:lstStyle/>
                    <a:p>
                      <a:pPr algn="ctr"/>
                      <a:r>
                        <a:rPr lang="en-US" sz="1200" b="1" dirty="0" smtClean="0"/>
                        <a:t>-</a:t>
                      </a:r>
                      <a:endParaRPr lang="en-US" sz="1200" b="1" dirty="0"/>
                    </a:p>
                  </a:txBody>
                  <a:tcPr/>
                </a:tc>
                <a:tc>
                  <a:txBody>
                    <a:bodyPr/>
                    <a:lstStyle/>
                    <a:p>
                      <a:pPr algn="ctr"/>
                      <a:r>
                        <a:rPr lang="en-US" sz="1200" b="1" dirty="0" smtClean="0"/>
                        <a:t>1,110</a:t>
                      </a:r>
                      <a:endParaRPr lang="en-US" sz="1200" b="1" dirty="0"/>
                    </a:p>
                  </a:txBody>
                  <a:tcPr/>
                </a:tc>
                <a:extLst>
                  <a:ext uri="{0D108BD9-81ED-4DB2-BD59-A6C34878D82A}">
                    <a16:rowId xmlns:a16="http://schemas.microsoft.com/office/drawing/2014/main" val="10005"/>
                  </a:ext>
                </a:extLst>
              </a:tr>
              <a:tr h="506795">
                <a:tc>
                  <a:txBody>
                    <a:bodyPr/>
                    <a:lstStyle/>
                    <a:p>
                      <a:pPr algn="ctr"/>
                      <a:r>
                        <a:rPr lang="en-US" sz="1200" b="1" dirty="0" err="1" smtClean="0"/>
                        <a:t>Desulfuromonas</a:t>
                      </a:r>
                      <a:r>
                        <a:rPr lang="en-US" sz="1200" b="1" baseline="0" dirty="0" smtClean="0"/>
                        <a:t> spp.</a:t>
                      </a:r>
                      <a:endParaRPr lang="en-US" sz="1200" b="1" dirty="0"/>
                    </a:p>
                  </a:txBody>
                  <a:tcPr/>
                </a:tc>
                <a:tc>
                  <a:txBody>
                    <a:bodyPr/>
                    <a:lstStyle/>
                    <a:p>
                      <a:pPr algn="ctr"/>
                      <a:r>
                        <a:rPr lang="en-US" sz="1200" b="1" dirty="0" smtClean="0"/>
                        <a:t>880</a:t>
                      </a:r>
                      <a:endParaRPr lang="en-US" sz="1200" b="1" dirty="0"/>
                    </a:p>
                  </a:txBody>
                  <a:tcPr/>
                </a:tc>
                <a:tc>
                  <a:txBody>
                    <a:bodyPr/>
                    <a:lstStyle/>
                    <a:p>
                      <a:pPr algn="ctr"/>
                      <a:r>
                        <a:rPr lang="en-US" sz="1200" b="1" dirty="0" smtClean="0"/>
                        <a:t>188,000</a:t>
                      </a:r>
                      <a:endParaRPr lang="en-US" sz="1200" b="1" dirty="0"/>
                    </a:p>
                  </a:txBody>
                  <a:tcPr/>
                </a:tc>
                <a:extLst>
                  <a:ext uri="{0D108BD9-81ED-4DB2-BD59-A6C34878D82A}">
                    <a16:rowId xmlns:a16="http://schemas.microsoft.com/office/drawing/2014/main" val="10006"/>
                  </a:ext>
                </a:extLst>
              </a:tr>
            </a:tbl>
          </a:graphicData>
        </a:graphic>
      </p:graphicFrame>
      <p:sp>
        <p:nvSpPr>
          <p:cNvPr id="53" name="TextBox 52"/>
          <p:cNvSpPr txBox="1"/>
          <p:nvPr/>
        </p:nvSpPr>
        <p:spPr>
          <a:xfrm>
            <a:off x="3944471" y="1094291"/>
            <a:ext cx="5047716" cy="369332"/>
          </a:xfrm>
          <a:prstGeom prst="rect">
            <a:avLst/>
          </a:prstGeom>
          <a:noFill/>
        </p:spPr>
        <p:txBody>
          <a:bodyPr wrap="square" rtlCol="0">
            <a:spAutoFit/>
          </a:bodyPr>
          <a:lstStyle/>
          <a:p>
            <a:pPr algn="ctr"/>
            <a:r>
              <a:rPr lang="en-US" b="1" dirty="0" smtClean="0"/>
              <a:t>Membrane prevented bacterial colonization</a:t>
            </a:r>
            <a:endParaRPr lang="en-US" b="1" dirty="0"/>
          </a:p>
        </p:txBody>
      </p:sp>
      <p:sp>
        <p:nvSpPr>
          <p:cNvPr id="54" name="TextBox 53"/>
          <p:cNvSpPr txBox="1"/>
          <p:nvPr/>
        </p:nvSpPr>
        <p:spPr>
          <a:xfrm>
            <a:off x="3971366" y="4999242"/>
            <a:ext cx="5047716" cy="369332"/>
          </a:xfrm>
          <a:prstGeom prst="rect">
            <a:avLst/>
          </a:prstGeom>
          <a:noFill/>
        </p:spPr>
        <p:txBody>
          <a:bodyPr wrap="square" rtlCol="0">
            <a:spAutoFit/>
          </a:bodyPr>
          <a:lstStyle/>
          <a:p>
            <a:pPr algn="ctr"/>
            <a:r>
              <a:rPr lang="en-US" b="1" dirty="0" smtClean="0"/>
              <a:t>CSIA results are not affected</a:t>
            </a:r>
            <a:endParaRPr lang="en-US" b="1" dirty="0"/>
          </a:p>
        </p:txBody>
      </p:sp>
      <p:graphicFrame>
        <p:nvGraphicFramePr>
          <p:cNvPr id="56" name="Table 55"/>
          <p:cNvGraphicFramePr>
            <a:graphicFrameLocks noGrp="1"/>
          </p:cNvGraphicFramePr>
          <p:nvPr>
            <p:extLst/>
          </p:nvPr>
        </p:nvGraphicFramePr>
        <p:xfrm>
          <a:off x="3787880" y="5353817"/>
          <a:ext cx="5204307" cy="1483360"/>
        </p:xfrm>
        <a:graphic>
          <a:graphicData uri="http://schemas.openxmlformats.org/drawingml/2006/table">
            <a:tbl>
              <a:tblPr firstRow="1" bandRow="1">
                <a:tableStyleId>{5C22544A-7EE6-4342-B048-85BDC9FD1C3A}</a:tableStyleId>
              </a:tblPr>
              <a:tblGrid>
                <a:gridCol w="1088068">
                  <a:extLst>
                    <a:ext uri="{9D8B030D-6E8A-4147-A177-3AD203B41FA5}">
                      <a16:colId xmlns:a16="http://schemas.microsoft.com/office/drawing/2014/main" val="20000"/>
                    </a:ext>
                  </a:extLst>
                </a:gridCol>
                <a:gridCol w="1988352">
                  <a:extLst>
                    <a:ext uri="{9D8B030D-6E8A-4147-A177-3AD203B41FA5}">
                      <a16:colId xmlns:a16="http://schemas.microsoft.com/office/drawing/2014/main" val="20001"/>
                    </a:ext>
                  </a:extLst>
                </a:gridCol>
                <a:gridCol w="2127887">
                  <a:extLst>
                    <a:ext uri="{9D8B030D-6E8A-4147-A177-3AD203B41FA5}">
                      <a16:colId xmlns:a16="http://schemas.microsoft.com/office/drawing/2014/main" val="20002"/>
                    </a:ext>
                  </a:extLst>
                </a:gridCol>
              </a:tblGrid>
              <a:tr h="370840">
                <a:tc>
                  <a:txBody>
                    <a:bodyPr/>
                    <a:lstStyle/>
                    <a:p>
                      <a:pPr algn="ctr"/>
                      <a:r>
                        <a:rPr lang="en-US" sz="1600" b="0" dirty="0" smtClean="0"/>
                        <a:t>CVOC</a:t>
                      </a:r>
                      <a:endParaRPr lang="en-US" sz="1600" b="0" dirty="0"/>
                    </a:p>
                  </a:txBody>
                  <a:tcPr/>
                </a:tc>
                <a:tc>
                  <a:txBody>
                    <a:bodyPr/>
                    <a:lstStyle/>
                    <a:p>
                      <a:pPr algn="ctr"/>
                      <a:r>
                        <a:rPr lang="el-GR" sz="1600" b="0" dirty="0" smtClean="0"/>
                        <a:t>δ</a:t>
                      </a:r>
                      <a:r>
                        <a:rPr lang="en-US" sz="1600" b="0" baseline="30000" dirty="0" smtClean="0"/>
                        <a:t>13</a:t>
                      </a:r>
                      <a:r>
                        <a:rPr lang="en-US" sz="1600" b="0" dirty="0" smtClean="0"/>
                        <a:t>C (membrane)</a:t>
                      </a:r>
                      <a:endParaRPr lang="en-US" sz="1600"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dirty="0" smtClean="0"/>
                        <a:t>δ</a:t>
                      </a:r>
                      <a:r>
                        <a:rPr lang="en-US" sz="1600" b="0" baseline="30000" dirty="0" smtClean="0"/>
                        <a:t>13</a:t>
                      </a:r>
                      <a:r>
                        <a:rPr lang="en-US" sz="1600" b="0" dirty="0" smtClean="0"/>
                        <a:t>C (no membrane)</a:t>
                      </a:r>
                    </a:p>
                  </a:txBody>
                  <a:tcPr/>
                </a:tc>
                <a:extLst>
                  <a:ext uri="{0D108BD9-81ED-4DB2-BD59-A6C34878D82A}">
                    <a16:rowId xmlns:a16="http://schemas.microsoft.com/office/drawing/2014/main" val="10000"/>
                  </a:ext>
                </a:extLst>
              </a:tr>
              <a:tr h="370840">
                <a:tc>
                  <a:txBody>
                    <a:bodyPr/>
                    <a:lstStyle/>
                    <a:p>
                      <a:pPr algn="ctr"/>
                      <a:r>
                        <a:rPr lang="en-US" sz="1200" b="1" dirty="0" smtClean="0"/>
                        <a:t>vinyl chloride</a:t>
                      </a:r>
                      <a:endParaRPr lang="en-US" sz="1200" b="1" dirty="0"/>
                    </a:p>
                  </a:txBody>
                  <a:tcPr/>
                </a:tc>
                <a:tc>
                  <a:txBody>
                    <a:bodyPr/>
                    <a:lstStyle/>
                    <a:p>
                      <a:pPr algn="ctr"/>
                      <a:r>
                        <a:rPr lang="en-US" sz="1200" b="1" dirty="0" smtClean="0"/>
                        <a:t>-31.9</a:t>
                      </a:r>
                      <a:endParaRPr lang="en-US" sz="1200" b="1" dirty="0"/>
                    </a:p>
                  </a:txBody>
                  <a:tcPr/>
                </a:tc>
                <a:tc>
                  <a:txBody>
                    <a:bodyPr/>
                    <a:lstStyle/>
                    <a:p>
                      <a:pPr algn="ctr"/>
                      <a:r>
                        <a:rPr lang="en-US" sz="1200" b="1" dirty="0" smtClean="0"/>
                        <a:t>-28.8</a:t>
                      </a:r>
                      <a:endParaRPr lang="en-US" sz="1200" b="1" dirty="0"/>
                    </a:p>
                  </a:txBody>
                  <a:tcPr/>
                </a:tc>
                <a:extLst>
                  <a:ext uri="{0D108BD9-81ED-4DB2-BD59-A6C34878D82A}">
                    <a16:rowId xmlns:a16="http://schemas.microsoft.com/office/drawing/2014/main" val="10001"/>
                  </a:ext>
                </a:extLst>
              </a:tr>
              <a:tr h="370840">
                <a:tc>
                  <a:txBody>
                    <a:bodyPr/>
                    <a:lstStyle/>
                    <a:p>
                      <a:pPr algn="ctr"/>
                      <a:r>
                        <a:rPr lang="en-US" sz="1200" b="1" dirty="0" smtClean="0"/>
                        <a:t>cis-DCE</a:t>
                      </a:r>
                      <a:endParaRPr lang="en-US" sz="1200" b="1" dirty="0"/>
                    </a:p>
                  </a:txBody>
                  <a:tcPr/>
                </a:tc>
                <a:tc>
                  <a:txBody>
                    <a:bodyPr/>
                    <a:lstStyle/>
                    <a:p>
                      <a:pPr algn="ctr"/>
                      <a:r>
                        <a:rPr lang="en-US" sz="1200" b="1" dirty="0" smtClean="0"/>
                        <a:t>-22.4</a:t>
                      </a:r>
                      <a:endParaRPr lang="en-US" sz="1200" b="1" dirty="0"/>
                    </a:p>
                  </a:txBody>
                  <a:tcPr/>
                </a:tc>
                <a:tc>
                  <a:txBody>
                    <a:bodyPr/>
                    <a:lstStyle/>
                    <a:p>
                      <a:pPr algn="ctr"/>
                      <a:r>
                        <a:rPr lang="en-US" sz="1200" b="1" dirty="0" smtClean="0"/>
                        <a:t>-20.3</a:t>
                      </a:r>
                      <a:endParaRPr lang="en-US" sz="1200" b="1" dirty="0"/>
                    </a:p>
                  </a:txBody>
                  <a:tcPr/>
                </a:tc>
                <a:extLst>
                  <a:ext uri="{0D108BD9-81ED-4DB2-BD59-A6C34878D82A}">
                    <a16:rowId xmlns:a16="http://schemas.microsoft.com/office/drawing/2014/main" val="10002"/>
                  </a:ext>
                </a:extLst>
              </a:tr>
              <a:tr h="370840">
                <a:tc>
                  <a:txBody>
                    <a:bodyPr/>
                    <a:lstStyle/>
                    <a:p>
                      <a:pPr algn="ctr"/>
                      <a:r>
                        <a:rPr lang="en-US" sz="1200" b="1" dirty="0" smtClean="0"/>
                        <a:t>TCE</a:t>
                      </a:r>
                      <a:endParaRPr lang="en-US" sz="1200" b="1" dirty="0"/>
                    </a:p>
                  </a:txBody>
                  <a:tcPr/>
                </a:tc>
                <a:tc>
                  <a:txBody>
                    <a:bodyPr/>
                    <a:lstStyle/>
                    <a:p>
                      <a:pPr algn="ctr"/>
                      <a:r>
                        <a:rPr lang="en-US" sz="1200" b="1" dirty="0" smtClean="0"/>
                        <a:t>-18.2</a:t>
                      </a:r>
                      <a:endParaRPr lang="en-US" sz="1200" b="1" dirty="0"/>
                    </a:p>
                  </a:txBody>
                  <a:tcPr/>
                </a:tc>
                <a:tc>
                  <a:txBody>
                    <a:bodyPr/>
                    <a:lstStyle/>
                    <a:p>
                      <a:pPr algn="ctr"/>
                      <a:r>
                        <a:rPr lang="en-US" sz="1200" b="1" dirty="0" smtClean="0"/>
                        <a:t>-20.8</a:t>
                      </a:r>
                      <a:endParaRPr lang="en-US" sz="1200"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2917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94" y="89726"/>
            <a:ext cx="8229600" cy="990600"/>
          </a:xfrm>
        </p:spPr>
        <p:txBody>
          <a:bodyPr>
            <a:normAutofit fontScale="90000"/>
          </a:bodyPr>
          <a:lstStyle/>
          <a:p>
            <a:r>
              <a:rPr lang="en-US" sz="3600" dirty="0" smtClean="0">
                <a:latin typeface="Arial" panose="020B0604020202020204" pitchFamily="34" charset="0"/>
                <a:cs typeface="Arial" panose="020B0604020202020204" pitchFamily="34" charset="0"/>
              </a:rPr>
              <a:t>cis-1,2-Dichloroethylene</a:t>
            </a:r>
            <a:br>
              <a:rPr lang="en-US" sz="3600" dirty="0" smtClean="0">
                <a:latin typeface="Arial" panose="020B0604020202020204" pitchFamily="34" charset="0"/>
                <a:cs typeface="Arial" panose="020B0604020202020204" pitchFamily="34" charset="0"/>
              </a:rPr>
            </a:br>
            <a:r>
              <a:rPr lang="en-US" sz="2800" i="1" dirty="0" smtClean="0">
                <a:latin typeface="Arial" panose="020B0604020202020204" pitchFamily="34" charset="0"/>
                <a:cs typeface="Arial" panose="020B0604020202020204" pitchFamily="34" charset="0"/>
              </a:rPr>
              <a:t>Concentrations &amp; CSIA</a:t>
            </a:r>
            <a:endParaRPr lang="en-US" sz="3600" dirty="0">
              <a:latin typeface="Arial" panose="020B0604020202020204" pitchFamily="34" charset="0"/>
              <a:cs typeface="Arial" panose="020B0604020202020204" pitchFamily="34" charset="0"/>
            </a:endParaRPr>
          </a:p>
        </p:txBody>
      </p:sp>
      <p:sp>
        <p:nvSpPr>
          <p:cNvPr id="6" name="TextBox 5"/>
          <p:cNvSpPr txBox="1"/>
          <p:nvPr/>
        </p:nvSpPr>
        <p:spPr>
          <a:xfrm rot="16200000">
            <a:off x="-1764010" y="3216315"/>
            <a:ext cx="3845118" cy="369332"/>
          </a:xfrm>
          <a:prstGeom prst="rect">
            <a:avLst/>
          </a:prstGeom>
          <a:noFill/>
        </p:spPr>
        <p:txBody>
          <a:bodyPr wrap="square" rtlCol="0">
            <a:spAutoFit/>
          </a:bodyPr>
          <a:lstStyle/>
          <a:p>
            <a:pPr algn="ctr"/>
            <a:r>
              <a:rPr lang="en-US" dirty="0"/>
              <a:t>Depth </a:t>
            </a:r>
            <a:r>
              <a:rPr lang="en-US" dirty="0" smtClean="0"/>
              <a:t>below ground surface </a:t>
            </a:r>
            <a:r>
              <a:rPr lang="en-US" dirty="0"/>
              <a:t>(feet)</a:t>
            </a:r>
          </a:p>
        </p:txBody>
      </p:sp>
      <p:sp>
        <p:nvSpPr>
          <p:cNvPr id="3" name="TextBox 2"/>
          <p:cNvSpPr txBox="1"/>
          <p:nvPr/>
        </p:nvSpPr>
        <p:spPr>
          <a:xfrm>
            <a:off x="0" y="6211669"/>
            <a:ext cx="3923944" cy="646331"/>
          </a:xfrm>
          <a:prstGeom prst="rect">
            <a:avLst/>
          </a:prstGeom>
          <a:noFill/>
        </p:spPr>
        <p:txBody>
          <a:bodyPr wrap="square" rtlCol="0">
            <a:spAutoFit/>
          </a:bodyPr>
          <a:lstStyle/>
          <a:p>
            <a:r>
              <a:rPr lang="en-US" dirty="0" smtClean="0"/>
              <a:t>PID – photoionization detector</a:t>
            </a:r>
          </a:p>
          <a:p>
            <a:r>
              <a:rPr lang="en-US" dirty="0" smtClean="0"/>
              <a:t>ECD – electron capture detector</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46"/>
          <a:stretch/>
        </p:blipFill>
        <p:spPr>
          <a:xfrm>
            <a:off x="4789656" y="2072119"/>
            <a:ext cx="4354344" cy="349833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554" y="1298961"/>
            <a:ext cx="4512906" cy="4228761"/>
          </a:xfrm>
          <a:prstGeom prst="rect">
            <a:avLst/>
          </a:prstGeom>
        </p:spPr>
      </p:pic>
    </p:spTree>
    <p:extLst>
      <p:ext uri="{BB962C8B-B14F-4D97-AF65-F5344CB8AC3E}">
        <p14:creationId xmlns:p14="http://schemas.microsoft.com/office/powerpoint/2010/main" val="210283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16200000">
            <a:off x="-1691847" y="3392460"/>
            <a:ext cx="3753025" cy="369332"/>
          </a:xfrm>
          <a:prstGeom prst="rect">
            <a:avLst/>
          </a:prstGeom>
          <a:noFill/>
        </p:spPr>
        <p:txBody>
          <a:bodyPr wrap="square" rtlCol="0">
            <a:spAutoFit/>
          </a:bodyPr>
          <a:lstStyle/>
          <a:p>
            <a:pPr algn="ctr"/>
            <a:r>
              <a:rPr lang="en-US" dirty="0"/>
              <a:t>Depth </a:t>
            </a:r>
            <a:r>
              <a:rPr lang="en-US" dirty="0" smtClean="0"/>
              <a:t>below ground surface (feet</a:t>
            </a:r>
            <a:r>
              <a:rPr lang="en-US" dirty="0"/>
              <a:t>)</a:t>
            </a:r>
          </a:p>
        </p:txBody>
      </p:sp>
      <p:sp>
        <p:nvSpPr>
          <p:cNvPr id="8" name="TextBox 7"/>
          <p:cNvSpPr txBox="1"/>
          <p:nvPr/>
        </p:nvSpPr>
        <p:spPr>
          <a:xfrm>
            <a:off x="0" y="6169709"/>
            <a:ext cx="3717421" cy="646331"/>
          </a:xfrm>
          <a:prstGeom prst="rect">
            <a:avLst/>
          </a:prstGeom>
          <a:noFill/>
        </p:spPr>
        <p:txBody>
          <a:bodyPr wrap="square" rtlCol="0">
            <a:spAutoFit/>
          </a:bodyPr>
          <a:lstStyle/>
          <a:p>
            <a:r>
              <a:rPr lang="en-US" dirty="0" smtClean="0"/>
              <a:t>PID – photoionization detector</a:t>
            </a:r>
          </a:p>
          <a:p>
            <a:r>
              <a:rPr lang="en-US" dirty="0" smtClean="0"/>
              <a:t>ECD – electron capture detector</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718"/>
          <a:stretch/>
        </p:blipFill>
        <p:spPr>
          <a:xfrm>
            <a:off x="4800600" y="2209800"/>
            <a:ext cx="4333699" cy="3505200"/>
          </a:xfrm>
          <a:prstGeom prst="rect">
            <a:avLst/>
          </a:prstGeom>
        </p:spPr>
      </p:pic>
      <p:sp>
        <p:nvSpPr>
          <p:cNvPr id="10" name="Title 1"/>
          <p:cNvSpPr>
            <a:spLocks noGrp="1"/>
          </p:cNvSpPr>
          <p:nvPr>
            <p:ph type="title"/>
          </p:nvPr>
        </p:nvSpPr>
        <p:spPr>
          <a:xfrm>
            <a:off x="363194" y="89726"/>
            <a:ext cx="8229600" cy="990600"/>
          </a:xfrm>
        </p:spPr>
        <p:txBody>
          <a:bodyPr>
            <a:normAutofit fontScale="90000"/>
          </a:bodyPr>
          <a:lstStyle/>
          <a:p>
            <a:r>
              <a:rPr lang="en-US" sz="3600" dirty="0" smtClean="0">
                <a:latin typeface="Arial" panose="020B0604020202020204" pitchFamily="34" charset="0"/>
                <a:cs typeface="Arial" panose="020B0604020202020204" pitchFamily="34" charset="0"/>
              </a:rPr>
              <a:t>Vinyl Chloride</a:t>
            </a:r>
            <a:br>
              <a:rPr lang="en-US" sz="3600" dirty="0" smtClean="0">
                <a:latin typeface="Arial" panose="020B0604020202020204" pitchFamily="34" charset="0"/>
                <a:cs typeface="Arial" panose="020B0604020202020204" pitchFamily="34" charset="0"/>
              </a:rPr>
            </a:br>
            <a:r>
              <a:rPr lang="en-US" sz="2800" i="1" dirty="0" smtClean="0">
                <a:latin typeface="Arial" panose="020B0604020202020204" pitchFamily="34" charset="0"/>
                <a:cs typeface="Arial" panose="020B0604020202020204" pitchFamily="34" charset="0"/>
              </a:rPr>
              <a:t>Concentrations &amp; CSIA</a:t>
            </a:r>
            <a:endParaRPr lang="en-US" sz="3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464" y="1467167"/>
            <a:ext cx="4480136" cy="4247833"/>
          </a:xfrm>
          <a:prstGeom prst="rect">
            <a:avLst/>
          </a:prstGeom>
        </p:spPr>
      </p:pic>
    </p:spTree>
    <p:extLst>
      <p:ext uri="{BB962C8B-B14F-4D97-AF65-F5344CB8AC3E}">
        <p14:creationId xmlns:p14="http://schemas.microsoft.com/office/powerpoint/2010/main" val="534731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532" y="-25400"/>
            <a:ext cx="7515225" cy="1143000"/>
          </a:xfrm>
        </p:spPr>
        <p:txBody>
          <a:bodyPr>
            <a:normAutofit/>
          </a:bodyPr>
          <a:lstStyle/>
          <a:p>
            <a:r>
              <a:rPr lang="en-US" sz="3200" dirty="0" smtClean="0">
                <a:latin typeface="Arial" panose="020B0604020202020204" pitchFamily="34" charset="0"/>
                <a:cs typeface="Arial" panose="020B0604020202020204" pitchFamily="34" charset="0"/>
              </a:rPr>
              <a:t>Geochemistry</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sz="2400" i="1" dirty="0" smtClean="0">
                <a:latin typeface="Arial" panose="020B0604020202020204" pitchFamily="34" charset="0"/>
                <a:cs typeface="Arial" panose="020B0604020202020204" pitchFamily="34" charset="0"/>
              </a:rPr>
              <a:t>Chloride, Sulfate</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14" name="Content Placeholder 13"/>
          <p:cNvSpPr>
            <a:spLocks noGrp="1"/>
          </p:cNvSpPr>
          <p:nvPr>
            <p:ph idx="1"/>
          </p:nvPr>
        </p:nvSpPr>
        <p:spPr>
          <a:xfrm>
            <a:off x="434919" y="1163563"/>
            <a:ext cx="8229600" cy="1075434"/>
          </a:xfrm>
        </p:spPr>
        <p:txBody>
          <a:bodyPr>
            <a:normAutofit lnSpcReduction="10000"/>
          </a:bodyPr>
          <a:lstStyle/>
          <a:p>
            <a:pPr algn="ctr"/>
            <a:r>
              <a:rPr lang="en-US" sz="2800" dirty="0" smtClean="0">
                <a:latin typeface="Arial" panose="020B0604020202020204" pitchFamily="34" charset="0"/>
                <a:cs typeface="Arial" panose="020B0604020202020204" pitchFamily="34" charset="0"/>
              </a:rPr>
              <a:t>Other possible groundwater constituents: </a:t>
            </a:r>
          </a:p>
          <a:p>
            <a:pPr algn="ctr"/>
            <a:r>
              <a:rPr lang="en-US" sz="2800" dirty="0" smtClean="0">
                <a:latin typeface="Arial" panose="020B0604020202020204" pitchFamily="34" charset="0"/>
                <a:cs typeface="Arial" panose="020B0604020202020204" pitchFamily="34" charset="0"/>
              </a:rPr>
              <a:t>NO</a:t>
            </a:r>
            <a:r>
              <a:rPr lang="en-US" sz="2800" baseline="-25000" dirty="0" smtClean="0">
                <a:latin typeface="Arial" panose="020B0604020202020204" pitchFamily="34" charset="0"/>
                <a:cs typeface="Arial" panose="020B0604020202020204" pitchFamily="34" charset="0"/>
              </a:rPr>
              <a:t>3</a:t>
            </a:r>
            <a:r>
              <a:rPr lang="en-US" sz="2800" baseline="300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NO</a:t>
            </a:r>
            <a:r>
              <a:rPr lang="en-US" sz="2800" baseline="-25000" dirty="0" smtClean="0">
                <a:latin typeface="Arial" panose="020B0604020202020204" pitchFamily="34" charset="0"/>
                <a:cs typeface="Arial" panose="020B0604020202020204" pitchFamily="34" charset="0"/>
              </a:rPr>
              <a:t>2</a:t>
            </a:r>
            <a:r>
              <a:rPr lang="en-US" sz="2800" baseline="300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Fe</a:t>
            </a:r>
            <a:r>
              <a:rPr lang="en-US" sz="2800" baseline="-25000" dirty="0" err="1" smtClean="0">
                <a:latin typeface="Arial" panose="020B0604020202020204" pitchFamily="34" charset="0"/>
                <a:cs typeface="Arial" panose="020B0604020202020204" pitchFamily="34" charset="0"/>
              </a:rPr>
              <a:t>T</a:t>
            </a:r>
            <a:r>
              <a:rPr lang="en-US" sz="2800" dirty="0" smtClean="0">
                <a:latin typeface="Arial" panose="020B0604020202020204" pitchFamily="34" charset="0"/>
                <a:cs typeface="Arial" panose="020B0604020202020204" pitchFamily="34" charset="0"/>
              </a:rPr>
              <a:t>, Fe</a:t>
            </a:r>
            <a:r>
              <a:rPr lang="en-US" sz="2800" baseline="30000" dirty="0" smtClean="0">
                <a:latin typeface="Arial" panose="020B0604020202020204" pitchFamily="34" charset="0"/>
                <a:cs typeface="Arial" panose="020B0604020202020204" pitchFamily="34" charset="0"/>
              </a:rPr>
              <a:t>+2</a:t>
            </a:r>
            <a:r>
              <a:rPr lang="en-US" sz="2800" dirty="0" smtClean="0">
                <a:latin typeface="Arial" panose="020B0604020202020204" pitchFamily="34" charset="0"/>
                <a:cs typeface="Arial" panose="020B0604020202020204" pitchFamily="34" charset="0"/>
              </a:rPr>
              <a:t>, DOC </a:t>
            </a:r>
            <a:endParaRPr lang="en-US" sz="2800" dirty="0">
              <a:latin typeface="Arial" panose="020B0604020202020204" pitchFamily="34" charset="0"/>
              <a:cs typeface="Arial" panose="020B0604020202020204" pitchFamily="34" charset="0"/>
            </a:endParaRPr>
          </a:p>
        </p:txBody>
      </p:sp>
      <p:sp>
        <p:nvSpPr>
          <p:cNvPr id="7" name="TextBox 6"/>
          <p:cNvSpPr txBox="1"/>
          <p:nvPr/>
        </p:nvSpPr>
        <p:spPr>
          <a:xfrm rot="16200000">
            <a:off x="-915336" y="4195340"/>
            <a:ext cx="211935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Depth BGS (feet)</a:t>
            </a:r>
          </a:p>
        </p:txBody>
      </p:sp>
      <p:sp>
        <p:nvSpPr>
          <p:cNvPr id="8" name="TextBox 7"/>
          <p:cNvSpPr txBox="1"/>
          <p:nvPr/>
        </p:nvSpPr>
        <p:spPr>
          <a:xfrm>
            <a:off x="1590643" y="5932300"/>
            <a:ext cx="211935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Chloride (mg/L)</a:t>
            </a:r>
          </a:p>
        </p:txBody>
      </p:sp>
      <p:sp>
        <p:nvSpPr>
          <p:cNvPr id="9" name="TextBox 8"/>
          <p:cNvSpPr txBox="1"/>
          <p:nvPr/>
        </p:nvSpPr>
        <p:spPr>
          <a:xfrm>
            <a:off x="6054562" y="5932300"/>
            <a:ext cx="211935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Sulfate (mg/L)</a:t>
            </a:r>
          </a:p>
        </p:txBody>
      </p:sp>
      <p:sp>
        <p:nvSpPr>
          <p:cNvPr id="10" name="TextBox 9"/>
          <p:cNvSpPr txBox="1"/>
          <p:nvPr/>
        </p:nvSpPr>
        <p:spPr>
          <a:xfrm rot="16200000">
            <a:off x="3708655" y="4185350"/>
            <a:ext cx="2119357"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Depth BGS (feet)</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614" b="9196"/>
          <a:stretch/>
        </p:blipFill>
        <p:spPr>
          <a:xfrm>
            <a:off x="238363" y="2743200"/>
            <a:ext cx="4503858" cy="3127188"/>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90"/>
          <a:stretch/>
        </p:blipFill>
        <p:spPr>
          <a:xfrm>
            <a:off x="4726479" y="2743200"/>
            <a:ext cx="4417521" cy="3133725"/>
          </a:xfrm>
          <a:prstGeom prst="rect">
            <a:avLst/>
          </a:prstGeom>
        </p:spPr>
      </p:pic>
    </p:spTree>
    <p:extLst>
      <p:ext uri="{BB962C8B-B14F-4D97-AF65-F5344CB8AC3E}">
        <p14:creationId xmlns:p14="http://schemas.microsoft.com/office/powerpoint/2010/main" val="1296551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3200" dirty="0">
                <a:latin typeface="Arial" panose="020B0604020202020204" pitchFamily="34" charset="0"/>
                <a:cs typeface="Arial" panose="020B0604020202020204" pitchFamily="34" charset="0"/>
              </a:rPr>
              <a:t>Microbial Communities</a:t>
            </a:r>
          </a:p>
        </p:txBody>
      </p:sp>
      <p:sp>
        <p:nvSpPr>
          <p:cNvPr id="8" name="TextBox 7"/>
          <p:cNvSpPr txBox="1"/>
          <p:nvPr/>
        </p:nvSpPr>
        <p:spPr>
          <a:xfrm rot="16200000">
            <a:off x="-1638301" y="3173969"/>
            <a:ext cx="3516868" cy="369332"/>
          </a:xfrm>
          <a:prstGeom prst="rect">
            <a:avLst/>
          </a:prstGeom>
          <a:noFill/>
        </p:spPr>
        <p:txBody>
          <a:bodyPr wrap="square" rtlCol="0">
            <a:spAutoFit/>
          </a:bodyPr>
          <a:lstStyle/>
          <a:p>
            <a:pPr algn="ctr"/>
            <a:r>
              <a:rPr lang="en-US" dirty="0"/>
              <a:t>Depth </a:t>
            </a:r>
            <a:r>
              <a:rPr lang="en-US" dirty="0" smtClean="0"/>
              <a:t>below ground surface (feet</a:t>
            </a:r>
            <a:r>
              <a:rPr lang="en-US" dirty="0"/>
              <a:t>)</a:t>
            </a:r>
          </a:p>
        </p:txBody>
      </p:sp>
      <p:sp>
        <p:nvSpPr>
          <p:cNvPr id="9" name="TextBox 8"/>
          <p:cNvSpPr txBox="1"/>
          <p:nvPr/>
        </p:nvSpPr>
        <p:spPr>
          <a:xfrm>
            <a:off x="4663415" y="4964668"/>
            <a:ext cx="4404385" cy="369332"/>
          </a:xfrm>
          <a:prstGeom prst="rect">
            <a:avLst/>
          </a:prstGeom>
          <a:noFill/>
        </p:spPr>
        <p:txBody>
          <a:bodyPr wrap="square" rtlCol="0">
            <a:spAutoFit/>
          </a:bodyPr>
          <a:lstStyle/>
          <a:p>
            <a:pPr algn="ctr"/>
            <a:r>
              <a:rPr lang="en-US" dirty="0"/>
              <a:t>Cells/bead (cells/mL August samples)</a:t>
            </a:r>
          </a:p>
        </p:txBody>
      </p:sp>
      <p:sp>
        <p:nvSpPr>
          <p:cNvPr id="11" name="TextBox 10"/>
          <p:cNvSpPr txBox="1"/>
          <p:nvPr/>
        </p:nvSpPr>
        <p:spPr>
          <a:xfrm>
            <a:off x="221581" y="4964668"/>
            <a:ext cx="4404385" cy="369332"/>
          </a:xfrm>
          <a:prstGeom prst="rect">
            <a:avLst/>
          </a:prstGeom>
          <a:noFill/>
        </p:spPr>
        <p:txBody>
          <a:bodyPr wrap="square" rtlCol="0">
            <a:spAutoFit/>
          </a:bodyPr>
          <a:lstStyle/>
          <a:p>
            <a:pPr algn="ctr"/>
            <a:r>
              <a:rPr lang="en-US" dirty="0"/>
              <a:t>Cells/bead (cells/mL August samples)</a:t>
            </a:r>
          </a:p>
        </p:txBody>
      </p:sp>
      <p:sp>
        <p:nvSpPr>
          <p:cNvPr id="12" name="TextBox 11"/>
          <p:cNvSpPr txBox="1"/>
          <p:nvPr/>
        </p:nvSpPr>
        <p:spPr>
          <a:xfrm>
            <a:off x="508518" y="5495261"/>
            <a:ext cx="8330682" cy="954107"/>
          </a:xfrm>
          <a:prstGeom prst="rect">
            <a:avLst/>
          </a:prstGeom>
          <a:noFill/>
          <a:ln>
            <a:solidFill>
              <a:schemeClr val="tx1"/>
            </a:solidFill>
          </a:ln>
        </p:spPr>
        <p:txBody>
          <a:bodyPr wrap="square" rtlCol="0">
            <a:spAutoFit/>
          </a:bodyPr>
          <a:lstStyle/>
          <a:p>
            <a:r>
              <a:rPr lang="en-US" sz="2000" u="sng" dirty="0">
                <a:latin typeface="Arial" panose="020B0604020202020204" pitchFamily="34" charset="0"/>
                <a:cs typeface="Arial" panose="020B0604020202020204" pitchFamily="34" charset="0"/>
              </a:rPr>
              <a:t>Other Possible Data:</a:t>
            </a:r>
          </a:p>
          <a:p>
            <a:r>
              <a:rPr lang="en-US" dirty="0">
                <a:latin typeface="Arial" panose="020B0604020202020204" pitchFamily="34" charset="0"/>
                <a:cs typeface="Arial" panose="020B0604020202020204" pitchFamily="34" charset="0"/>
              </a:rPr>
              <a:t>DHC	DSM	RDEG	VCR	TOD	</a:t>
            </a:r>
            <a:r>
              <a:rPr lang="en-US" dirty="0" err="1">
                <a:latin typeface="Arial" panose="020B0604020202020204" pitchFamily="34" charset="0"/>
                <a:cs typeface="Arial" panose="020B0604020202020204" pitchFamily="34" charset="0"/>
              </a:rPr>
              <a:t>EtnE</a:t>
            </a:r>
            <a:r>
              <a:rPr lang="en-US" dirty="0">
                <a:latin typeface="Arial" panose="020B0604020202020204" pitchFamily="34" charset="0"/>
                <a:cs typeface="Arial" panose="020B0604020202020204" pitchFamily="34" charset="0"/>
              </a:rPr>
              <a:t>	DCM	PHE    DCMA DSB	TCBO 	TCE	SMMO	RMO	BVC	PMMO 	</a:t>
            </a:r>
            <a:r>
              <a:rPr lang="en-US" dirty="0" err="1">
                <a:latin typeface="Arial" panose="020B0604020202020204" pitchFamily="34" charset="0"/>
                <a:cs typeface="Arial" panose="020B0604020202020204" pitchFamily="34" charset="0"/>
              </a:rPr>
              <a:t>EtnC</a:t>
            </a:r>
            <a:r>
              <a:rPr lang="en-US" dirty="0">
                <a:latin typeface="Arial" panose="020B0604020202020204" pitchFamily="34" charset="0"/>
                <a:cs typeface="Arial" panose="020B0604020202020204" pitchFamily="34" charset="0"/>
              </a:rPr>
              <a:t>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76"/>
          <a:stretch/>
        </p:blipFill>
        <p:spPr>
          <a:xfrm>
            <a:off x="228600" y="1524001"/>
            <a:ext cx="4434814" cy="338838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025" y="1418682"/>
            <a:ext cx="4507975" cy="3502479"/>
          </a:xfrm>
          <a:prstGeom prst="rect">
            <a:avLst/>
          </a:prstGeom>
        </p:spPr>
      </p:pic>
    </p:spTree>
    <p:extLst>
      <p:ext uri="{BB962C8B-B14F-4D97-AF65-F5344CB8AC3E}">
        <p14:creationId xmlns:p14="http://schemas.microsoft.com/office/powerpoint/2010/main" val="965256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rot="16200000">
            <a:off x="-1089090" y="3571825"/>
            <a:ext cx="2826390" cy="43030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000" b="0" i="0" u="none">
                <a:solidFill>
                  <a:schemeClr val="bg1"/>
                </a:solidFill>
                <a:latin typeface="+mj-lt"/>
                <a:ea typeface="+mj-ea"/>
                <a:cs typeface="+mj-cs"/>
              </a:defRPr>
            </a:lvl1pPr>
            <a:lvl2pPr algn="l" rtl="0" fontAlgn="base">
              <a:spcBef>
                <a:spcPct val="0"/>
              </a:spcBef>
              <a:spcAft>
                <a:spcPct val="0"/>
              </a:spcAft>
              <a:defRPr sz="2000">
                <a:solidFill>
                  <a:schemeClr val="bg1"/>
                </a:solidFill>
                <a:latin typeface="Times New Roman" pitchFamily="18" charset="0"/>
              </a:defRPr>
            </a:lvl2pPr>
            <a:lvl3pPr algn="l" rtl="0" fontAlgn="base">
              <a:spcBef>
                <a:spcPct val="0"/>
              </a:spcBef>
              <a:spcAft>
                <a:spcPct val="0"/>
              </a:spcAft>
              <a:defRPr sz="2000">
                <a:solidFill>
                  <a:schemeClr val="bg1"/>
                </a:solidFill>
                <a:latin typeface="Times New Roman" pitchFamily="18" charset="0"/>
              </a:defRPr>
            </a:lvl3pPr>
            <a:lvl4pPr algn="l" rtl="0" fontAlgn="base">
              <a:spcBef>
                <a:spcPct val="0"/>
              </a:spcBef>
              <a:spcAft>
                <a:spcPct val="0"/>
              </a:spcAft>
              <a:defRPr sz="2000">
                <a:solidFill>
                  <a:schemeClr val="bg1"/>
                </a:solidFill>
                <a:latin typeface="Times New Roman" pitchFamily="18" charset="0"/>
              </a:defRPr>
            </a:lvl4pPr>
            <a:lvl5pPr algn="l" rtl="0" fontAlgn="base">
              <a:spcBef>
                <a:spcPct val="0"/>
              </a:spcBef>
              <a:spcAft>
                <a:spcPct val="0"/>
              </a:spcAft>
              <a:defRPr sz="2000">
                <a:solidFill>
                  <a:schemeClr val="bg1"/>
                </a:solidFill>
                <a:latin typeface="Times New Roman" pitchFamily="18" charset="0"/>
              </a:defRPr>
            </a:lvl5pPr>
            <a:lvl6pPr marL="457200" algn="l" rtl="0" fontAlgn="base">
              <a:spcBef>
                <a:spcPct val="0"/>
              </a:spcBef>
              <a:spcAft>
                <a:spcPct val="0"/>
              </a:spcAft>
              <a:defRPr sz="2000">
                <a:solidFill>
                  <a:schemeClr val="bg1"/>
                </a:solidFill>
                <a:latin typeface="Times New Roman" pitchFamily="18" charset="0"/>
              </a:defRPr>
            </a:lvl6pPr>
            <a:lvl7pPr marL="914400" algn="l" rtl="0" fontAlgn="base">
              <a:spcBef>
                <a:spcPct val="0"/>
              </a:spcBef>
              <a:spcAft>
                <a:spcPct val="0"/>
              </a:spcAft>
              <a:defRPr sz="2000">
                <a:solidFill>
                  <a:schemeClr val="bg1"/>
                </a:solidFill>
                <a:latin typeface="Times New Roman" pitchFamily="18" charset="0"/>
              </a:defRPr>
            </a:lvl7pPr>
            <a:lvl8pPr marL="1371600" algn="l" rtl="0" fontAlgn="base">
              <a:spcBef>
                <a:spcPct val="0"/>
              </a:spcBef>
              <a:spcAft>
                <a:spcPct val="0"/>
              </a:spcAft>
              <a:defRPr sz="2000">
                <a:solidFill>
                  <a:schemeClr val="bg1"/>
                </a:solidFill>
                <a:latin typeface="Times New Roman" pitchFamily="18" charset="0"/>
              </a:defRPr>
            </a:lvl8pPr>
            <a:lvl9pPr marL="1828800" algn="l" rtl="0" fontAlgn="base">
              <a:spcBef>
                <a:spcPct val="0"/>
              </a:spcBef>
              <a:spcAft>
                <a:spcPct val="0"/>
              </a:spcAft>
              <a:defRPr sz="2000">
                <a:solidFill>
                  <a:schemeClr val="bg1"/>
                </a:solidFill>
                <a:latin typeface="Times New Roman" pitchFamily="18" charset="0"/>
              </a:defRPr>
            </a:lvl9pPr>
          </a:lstStyle>
          <a:p>
            <a:pPr algn="ctr"/>
            <a:r>
              <a:rPr lang="en-US" sz="1800" kern="0" dirty="0">
                <a:solidFill>
                  <a:schemeClr val="tx1"/>
                </a:solidFill>
                <a:latin typeface="Arial" panose="020B0604020202020204" pitchFamily="34" charset="0"/>
                <a:cs typeface="Arial" panose="020B0604020202020204" pitchFamily="34" charset="0"/>
              </a:rPr>
              <a:t>Depth BGS (feet)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54" y="1209228"/>
            <a:ext cx="5562600" cy="5004232"/>
          </a:xfrm>
          <a:prstGeom prst="rect">
            <a:avLst/>
          </a:prstGeom>
        </p:spPr>
      </p:pic>
      <p:sp>
        <p:nvSpPr>
          <p:cNvPr id="7" name="Title 1"/>
          <p:cNvSpPr txBox="1">
            <a:spLocks/>
          </p:cNvSpPr>
          <p:nvPr/>
        </p:nvSpPr>
        <p:spPr bwMode="auto">
          <a:xfrm>
            <a:off x="1709153" y="6189124"/>
            <a:ext cx="3672302" cy="4303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000" b="0" i="0" u="none">
                <a:solidFill>
                  <a:schemeClr val="bg1"/>
                </a:solidFill>
                <a:latin typeface="+mj-lt"/>
                <a:ea typeface="+mj-ea"/>
                <a:cs typeface="+mj-cs"/>
              </a:defRPr>
            </a:lvl1pPr>
            <a:lvl2pPr algn="l" rtl="0" fontAlgn="base">
              <a:spcBef>
                <a:spcPct val="0"/>
              </a:spcBef>
              <a:spcAft>
                <a:spcPct val="0"/>
              </a:spcAft>
              <a:defRPr sz="2000">
                <a:solidFill>
                  <a:schemeClr val="bg1"/>
                </a:solidFill>
                <a:latin typeface="Times New Roman" pitchFamily="18" charset="0"/>
              </a:defRPr>
            </a:lvl2pPr>
            <a:lvl3pPr algn="l" rtl="0" fontAlgn="base">
              <a:spcBef>
                <a:spcPct val="0"/>
              </a:spcBef>
              <a:spcAft>
                <a:spcPct val="0"/>
              </a:spcAft>
              <a:defRPr sz="2000">
                <a:solidFill>
                  <a:schemeClr val="bg1"/>
                </a:solidFill>
                <a:latin typeface="Times New Roman" pitchFamily="18" charset="0"/>
              </a:defRPr>
            </a:lvl3pPr>
            <a:lvl4pPr algn="l" rtl="0" fontAlgn="base">
              <a:spcBef>
                <a:spcPct val="0"/>
              </a:spcBef>
              <a:spcAft>
                <a:spcPct val="0"/>
              </a:spcAft>
              <a:defRPr sz="2000">
                <a:solidFill>
                  <a:schemeClr val="bg1"/>
                </a:solidFill>
                <a:latin typeface="Times New Roman" pitchFamily="18" charset="0"/>
              </a:defRPr>
            </a:lvl4pPr>
            <a:lvl5pPr algn="l" rtl="0" fontAlgn="base">
              <a:spcBef>
                <a:spcPct val="0"/>
              </a:spcBef>
              <a:spcAft>
                <a:spcPct val="0"/>
              </a:spcAft>
              <a:defRPr sz="2000">
                <a:solidFill>
                  <a:schemeClr val="bg1"/>
                </a:solidFill>
                <a:latin typeface="Times New Roman" pitchFamily="18" charset="0"/>
              </a:defRPr>
            </a:lvl5pPr>
            <a:lvl6pPr marL="457200" algn="l" rtl="0" fontAlgn="base">
              <a:spcBef>
                <a:spcPct val="0"/>
              </a:spcBef>
              <a:spcAft>
                <a:spcPct val="0"/>
              </a:spcAft>
              <a:defRPr sz="2000">
                <a:solidFill>
                  <a:schemeClr val="bg1"/>
                </a:solidFill>
                <a:latin typeface="Times New Roman" pitchFamily="18" charset="0"/>
              </a:defRPr>
            </a:lvl6pPr>
            <a:lvl7pPr marL="914400" algn="l" rtl="0" fontAlgn="base">
              <a:spcBef>
                <a:spcPct val="0"/>
              </a:spcBef>
              <a:spcAft>
                <a:spcPct val="0"/>
              </a:spcAft>
              <a:defRPr sz="2000">
                <a:solidFill>
                  <a:schemeClr val="bg1"/>
                </a:solidFill>
                <a:latin typeface="Times New Roman" pitchFamily="18" charset="0"/>
              </a:defRPr>
            </a:lvl7pPr>
            <a:lvl8pPr marL="1371600" algn="l" rtl="0" fontAlgn="base">
              <a:spcBef>
                <a:spcPct val="0"/>
              </a:spcBef>
              <a:spcAft>
                <a:spcPct val="0"/>
              </a:spcAft>
              <a:defRPr sz="2000">
                <a:solidFill>
                  <a:schemeClr val="bg1"/>
                </a:solidFill>
                <a:latin typeface="Times New Roman" pitchFamily="18" charset="0"/>
              </a:defRPr>
            </a:lvl8pPr>
            <a:lvl9pPr marL="1828800" algn="l" rtl="0" fontAlgn="base">
              <a:spcBef>
                <a:spcPct val="0"/>
              </a:spcBef>
              <a:spcAft>
                <a:spcPct val="0"/>
              </a:spcAft>
              <a:defRPr sz="2000">
                <a:solidFill>
                  <a:schemeClr val="bg1"/>
                </a:solidFill>
                <a:latin typeface="Times New Roman" pitchFamily="18" charset="0"/>
              </a:defRPr>
            </a:lvl9pPr>
          </a:lstStyle>
          <a:p>
            <a:pPr algn="ctr"/>
            <a:r>
              <a:rPr lang="en-US" kern="0" dirty="0">
                <a:solidFill>
                  <a:schemeClr val="tx1"/>
                </a:solidFill>
                <a:latin typeface="Arial" panose="020B0604020202020204" pitchFamily="34" charset="0"/>
                <a:cs typeface="Arial" panose="020B0604020202020204" pitchFamily="34" charset="0"/>
              </a:rPr>
              <a:t>Estimated velocity (cm/d)</a:t>
            </a:r>
          </a:p>
        </p:txBody>
      </p:sp>
      <p:sp>
        <p:nvSpPr>
          <p:cNvPr id="10" name="Title 9"/>
          <p:cNvSpPr>
            <a:spLocks noGrp="1"/>
          </p:cNvSpPr>
          <p:nvPr>
            <p:ph type="title"/>
          </p:nvPr>
        </p:nvSpPr>
        <p:spPr>
          <a:xfrm>
            <a:off x="298167" y="-25400"/>
            <a:ext cx="7515225" cy="1143000"/>
          </a:xfrm>
        </p:spPr>
        <p:txBody>
          <a:bodyPr/>
          <a:lstStyle/>
          <a:p>
            <a:r>
              <a:rPr lang="en-US" sz="3200" dirty="0">
                <a:latin typeface="Arial" panose="020B0604020202020204" pitchFamily="34" charset="0"/>
                <a:cs typeface="Arial" panose="020B0604020202020204" pitchFamily="34" charset="0"/>
              </a:rPr>
              <a:t>Groundwater Velocity Estimates</a:t>
            </a:r>
          </a:p>
        </p:txBody>
      </p:sp>
      <p:sp>
        <p:nvSpPr>
          <p:cNvPr id="9" name="TextBox 8"/>
          <p:cNvSpPr txBox="1"/>
          <p:nvPr/>
        </p:nvSpPr>
        <p:spPr>
          <a:xfrm>
            <a:off x="6101697" y="3203001"/>
            <a:ext cx="3213219" cy="923330"/>
          </a:xfrm>
          <a:prstGeom prst="rect">
            <a:avLst/>
          </a:prstGeom>
          <a:noFill/>
        </p:spPr>
        <p:txBody>
          <a:bodyPr wrap="square" rtlCol="0">
            <a:spAutoFit/>
          </a:bodyPr>
          <a:lstStyle/>
          <a:p>
            <a:r>
              <a:rPr lang="en-US" dirty="0" smtClean="0"/>
              <a:t>EC – electrical conductivity</a:t>
            </a:r>
          </a:p>
          <a:p>
            <a:endParaRPr lang="en-US" dirty="0" smtClean="0"/>
          </a:p>
          <a:p>
            <a:r>
              <a:rPr lang="en-US" dirty="0" smtClean="0"/>
              <a:t>HPT – hydraulic profiling tool</a:t>
            </a:r>
            <a:endParaRPr lang="en-US" dirty="0"/>
          </a:p>
        </p:txBody>
      </p:sp>
    </p:spTree>
    <p:extLst>
      <p:ext uri="{BB962C8B-B14F-4D97-AF65-F5344CB8AC3E}">
        <p14:creationId xmlns:p14="http://schemas.microsoft.com/office/powerpoint/2010/main" val="3021921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48" y="-25400"/>
            <a:ext cx="7515225" cy="1143000"/>
          </a:xfrm>
        </p:spPr>
        <p:txBody>
          <a:bodyPr>
            <a:normAutofit/>
          </a:bodyPr>
          <a:lstStyle/>
          <a:p>
            <a:r>
              <a:rPr lang="en-US" sz="3200" dirty="0">
                <a:latin typeface="Arial" panose="020B0604020202020204" pitchFamily="34" charset="0"/>
                <a:cs typeface="Arial" panose="020B0604020202020204" pitchFamily="34" charset="0"/>
              </a:rPr>
              <a:t>Importance of Work</a:t>
            </a:r>
          </a:p>
        </p:txBody>
      </p:sp>
      <p:sp>
        <p:nvSpPr>
          <p:cNvPr id="3" name="Content Placeholder 2"/>
          <p:cNvSpPr>
            <a:spLocks noGrp="1"/>
          </p:cNvSpPr>
          <p:nvPr>
            <p:ph idx="1"/>
          </p:nvPr>
        </p:nvSpPr>
        <p:spPr>
          <a:xfrm>
            <a:off x="468663" y="1274889"/>
            <a:ext cx="8229600" cy="5286846"/>
          </a:xfrm>
        </p:spPr>
        <p:txBody>
          <a:bodyPr>
            <a:normAutofit/>
          </a:bodyPr>
          <a:lstStyle/>
          <a:p>
            <a:r>
              <a:rPr lang="en-US" dirty="0">
                <a:latin typeface="Arial" panose="020B0604020202020204" pitchFamily="34" charset="0"/>
                <a:cs typeface="Arial" panose="020B0604020202020204" pitchFamily="34" charset="0"/>
              </a:rPr>
              <a:t>High resolution data </a:t>
            </a:r>
            <a:r>
              <a:rPr lang="en-US" dirty="0" smtClean="0">
                <a:latin typeface="Arial" panose="020B0604020202020204" pitchFamily="34" charset="0"/>
                <a:cs typeface="Arial" panose="020B0604020202020204" pitchFamily="34" charset="0"/>
              </a:rPr>
              <a:t>without well installation</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etter </a:t>
            </a:r>
            <a:r>
              <a:rPr lang="en-US" dirty="0">
                <a:latin typeface="Arial" panose="020B0604020202020204" pitchFamily="34" charset="0"/>
                <a:cs typeface="Arial" panose="020B0604020202020204" pitchFamily="34" charset="0"/>
              </a:rPr>
              <a:t>site </a:t>
            </a:r>
            <a:r>
              <a:rPr lang="en-US" dirty="0" smtClean="0">
                <a:latin typeface="Arial" panose="020B0604020202020204" pitchFamily="34" charset="0"/>
                <a:cs typeface="Arial" panose="020B0604020202020204" pitchFamily="34" charset="0"/>
              </a:rPr>
              <a:t>modeling</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Insight into r</a:t>
            </a:r>
            <a:r>
              <a:rPr lang="en-US" dirty="0" smtClean="0">
                <a:latin typeface="Arial" panose="020B0604020202020204" pitchFamily="34" charset="0"/>
                <a:cs typeface="Arial" panose="020B0604020202020204" pitchFamily="34" charset="0"/>
              </a:rPr>
              <a:t>emediation </a:t>
            </a:r>
            <a:r>
              <a:rPr lang="en-US" dirty="0">
                <a:latin typeface="Arial" panose="020B0604020202020204" pitchFamily="34" charset="0"/>
                <a:cs typeface="Arial" panose="020B0604020202020204" pitchFamily="34" charset="0"/>
              </a:rPr>
              <a:t>design</a:t>
            </a:r>
          </a:p>
          <a:p>
            <a:pPr lvl="2"/>
            <a:r>
              <a:rPr lang="en-US" dirty="0">
                <a:latin typeface="Arial" panose="020B0604020202020204" pitchFamily="34" charset="0"/>
                <a:cs typeface="Arial" panose="020B0604020202020204" pitchFamily="34" charset="0"/>
              </a:rPr>
              <a:t>Natural attenuation potential</a:t>
            </a:r>
          </a:p>
          <a:p>
            <a:pPr lvl="2"/>
            <a:r>
              <a:rPr lang="en-US" dirty="0">
                <a:latin typeface="Arial" panose="020B0604020202020204" pitchFamily="34" charset="0"/>
                <a:cs typeface="Arial" panose="020B0604020202020204" pitchFamily="34" charset="0"/>
              </a:rPr>
              <a:t>Need for bioaugmentation</a:t>
            </a:r>
          </a:p>
          <a:p>
            <a:pPr lvl="1"/>
            <a:r>
              <a:rPr lang="en-US" dirty="0" smtClean="0">
                <a:latin typeface="Arial" panose="020B0604020202020204" pitchFamily="34" charset="0"/>
                <a:cs typeface="Arial" panose="020B0604020202020204" pitchFamily="34" charset="0"/>
              </a:rPr>
              <a:t>Monitor </a:t>
            </a:r>
            <a:r>
              <a:rPr lang="en-US" dirty="0">
                <a:latin typeface="Arial" panose="020B0604020202020204" pitchFamily="34" charset="0"/>
                <a:cs typeface="Arial" panose="020B0604020202020204" pitchFamily="34" charset="0"/>
              </a:rPr>
              <a:t>remedial activities</a:t>
            </a:r>
          </a:p>
          <a:p>
            <a:pPr lvl="2"/>
            <a:r>
              <a:rPr lang="en-US" dirty="0">
                <a:latin typeface="Arial" panose="020B0604020202020204" pitchFamily="34" charset="0"/>
                <a:cs typeface="Arial" panose="020B0604020202020204" pitchFamily="34" charset="0"/>
              </a:rPr>
              <a:t>Distribution of amendments </a:t>
            </a:r>
          </a:p>
          <a:p>
            <a:pPr lvl="2"/>
            <a:r>
              <a:rPr lang="en-US" dirty="0">
                <a:latin typeface="Arial" panose="020B0604020202020204" pitchFamily="34" charset="0"/>
                <a:cs typeface="Arial" panose="020B0604020202020204" pitchFamily="34" charset="0"/>
              </a:rPr>
              <a:t>Bacterial community/capacity</a:t>
            </a:r>
          </a:p>
          <a:p>
            <a:pPr lvl="1"/>
            <a:r>
              <a:rPr lang="en-US" dirty="0">
                <a:latin typeface="Arial" panose="020B0604020202020204" pitchFamily="34" charset="0"/>
                <a:cs typeface="Arial" panose="020B0604020202020204" pitchFamily="34" charset="0"/>
              </a:rPr>
              <a:t>Determine impact of low permeability zones</a:t>
            </a:r>
          </a:p>
          <a:p>
            <a:pPr lvl="2"/>
            <a:r>
              <a:rPr lang="en-US" dirty="0">
                <a:latin typeface="Arial" panose="020B0604020202020204" pitchFamily="34" charset="0"/>
                <a:cs typeface="Arial" panose="020B0604020202020204" pitchFamily="34" charset="0"/>
              </a:rPr>
              <a:t>Potential for rebound</a:t>
            </a:r>
          </a:p>
          <a:p>
            <a:pPr lvl="2"/>
            <a:r>
              <a:rPr lang="en-US" dirty="0">
                <a:latin typeface="Arial" panose="020B0604020202020204" pitchFamily="34" charset="0"/>
                <a:cs typeface="Arial" panose="020B0604020202020204" pitchFamily="34" charset="0"/>
              </a:rPr>
              <a:t>Well placement</a:t>
            </a:r>
          </a:p>
          <a:p>
            <a:pPr lvl="2"/>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6764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252" y="-25400"/>
            <a:ext cx="7515225" cy="1143000"/>
          </a:xfrm>
        </p:spPr>
        <p:txBody>
          <a:bodyPr/>
          <a:lstStyle/>
          <a:p>
            <a:pPr algn="ctr"/>
            <a:r>
              <a:rPr lang="en-US" sz="3200" dirty="0" smtClean="0">
                <a:solidFill>
                  <a:srgbClr val="FF0000"/>
                </a:solidFill>
                <a:latin typeface="Arial" panose="020B0604020202020204" pitchFamily="34" charset="0"/>
                <a:cs typeface="Arial" panose="020B0604020202020204" pitchFamily="34" charset="0"/>
              </a:rPr>
              <a:t>Acknowledgements</a:t>
            </a:r>
            <a:endParaRPr lang="en-US" sz="32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24029" y="2224688"/>
            <a:ext cx="3591409" cy="526003"/>
          </a:xfrm>
        </p:spPr>
        <p:txBody>
          <a:bodyPr/>
          <a:lstStyle/>
          <a:p>
            <a:r>
              <a:rPr lang="en-US" sz="2400" dirty="0" smtClean="0">
                <a:latin typeface="Arial" panose="020B0604020202020204" pitchFamily="34" charset="0"/>
                <a:cs typeface="Arial" panose="020B0604020202020204" pitchFamily="34" charset="0"/>
              </a:rPr>
              <a:t>SERDP ER-2419</a:t>
            </a:r>
          </a:p>
        </p:txBody>
      </p:sp>
      <p:pic>
        <p:nvPicPr>
          <p:cNvPr id="4" name="Picture 3" descr="SERDP.jpg"/>
          <p:cNvPicPr>
            <a:picLocks noChangeAspect="1"/>
          </p:cNvPicPr>
          <p:nvPr/>
        </p:nvPicPr>
        <p:blipFill>
          <a:blip r:embed="rId2" cstate="print"/>
          <a:stretch>
            <a:fillRect/>
          </a:stretch>
        </p:blipFill>
        <p:spPr>
          <a:xfrm>
            <a:off x="4746357" y="1228696"/>
            <a:ext cx="3554120" cy="1066236"/>
          </a:xfrm>
          <a:prstGeom prst="rect">
            <a:avLst/>
          </a:prstGeom>
        </p:spPr>
      </p:pic>
      <p:pic>
        <p:nvPicPr>
          <p:cNvPr id="1026" name="Picture 2" descr="C:\Users\wijackso\Desktop\My stuff\Research TTU\SERDP2014\pictures\DSC004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8004" y="2861787"/>
            <a:ext cx="4895956" cy="367182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1447801" y="1198022"/>
            <a:ext cx="2919100" cy="13070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2500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Paul </a:t>
            </a:r>
            <a:r>
              <a:rPr kumimoji="0" lang="en-US" sz="2000" b="0" i="0" u="none" strike="noStrike" kern="0" cap="none" spc="0" normalizeH="0" baseline="0" noProof="0" dirty="0" err="1" smtClean="0">
                <a:ln>
                  <a:noFill/>
                </a:ln>
                <a:solidFill>
                  <a:schemeClr val="tx1"/>
                </a:solidFill>
                <a:effectLst/>
                <a:uLnTx/>
                <a:uFillTx/>
                <a:latin typeface="Arial" panose="020B0604020202020204" pitchFamily="34" charset="0"/>
                <a:cs typeface="Arial" panose="020B0604020202020204" pitchFamily="34" charset="0"/>
              </a:rPr>
              <a:t>Hatzinger</a:t>
            </a:r>
            <a:endParaRPr kumimoji="0" lang="en-US" sz="20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25000"/>
              </a:spcAft>
              <a:buClrTx/>
              <a:buSzTx/>
              <a:buFontTx/>
              <a:buNone/>
              <a:tabLst/>
              <a:defRPr/>
            </a:pPr>
            <a:r>
              <a:rPr lang="en-US" sz="2000" kern="0" dirty="0" smtClean="0">
                <a:latin typeface="Arial" panose="020B0604020202020204" pitchFamily="34" charset="0"/>
                <a:cs typeface="Arial" panose="020B0604020202020204" pitchFamily="34" charset="0"/>
              </a:rPr>
              <a:t>Paul </a:t>
            </a:r>
            <a:r>
              <a:rPr lang="en-US" sz="2000" kern="0" dirty="0" err="1" smtClean="0">
                <a:latin typeface="Arial" panose="020B0604020202020204" pitchFamily="34" charset="0"/>
                <a:cs typeface="Arial" panose="020B0604020202020204" pitchFamily="34" charset="0"/>
              </a:rPr>
              <a:t>Koster</a:t>
            </a:r>
            <a:r>
              <a:rPr lang="en-US" sz="2000" kern="0" dirty="0" smtClean="0">
                <a:latin typeface="Arial" panose="020B0604020202020204" pitchFamily="34" charset="0"/>
                <a:cs typeface="Arial" panose="020B0604020202020204" pitchFamily="34" charset="0"/>
              </a:rPr>
              <a:t> Van </a:t>
            </a:r>
            <a:r>
              <a:rPr lang="en-US" sz="2000" kern="0" dirty="0" err="1" smtClean="0">
                <a:latin typeface="Arial" panose="020B0604020202020204" pitchFamily="34" charset="0"/>
                <a:cs typeface="Arial" panose="020B0604020202020204" pitchFamily="34" charset="0"/>
              </a:rPr>
              <a:t>Groos</a:t>
            </a:r>
            <a:endParaRPr lang="en-US" sz="2000" kern="0" dirty="0" smtClean="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2500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Mark Tucker</a:t>
            </a:r>
          </a:p>
        </p:txBody>
      </p:sp>
      <p:pic>
        <p:nvPicPr>
          <p:cNvPr id="8" name="Picture 7" descr="TTU.png"/>
          <p:cNvPicPr>
            <a:picLocks noChangeAspect="1"/>
          </p:cNvPicPr>
          <p:nvPr/>
        </p:nvPicPr>
        <p:blipFill>
          <a:blip r:embed="rId4" cstate="print"/>
          <a:stretch>
            <a:fillRect/>
          </a:stretch>
        </p:blipFill>
        <p:spPr>
          <a:xfrm>
            <a:off x="171451" y="3038475"/>
            <a:ext cx="3257549" cy="868680"/>
          </a:xfrm>
          <a:prstGeom prst="rect">
            <a:avLst/>
          </a:prstGeom>
        </p:spPr>
      </p:pic>
      <p:sp>
        <p:nvSpPr>
          <p:cNvPr id="9" name="Content Placeholder 2"/>
          <p:cNvSpPr txBox="1">
            <a:spLocks/>
          </p:cNvSpPr>
          <p:nvPr/>
        </p:nvSpPr>
        <p:spPr bwMode="auto">
          <a:xfrm>
            <a:off x="390526" y="4074572"/>
            <a:ext cx="2590800" cy="130705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2500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W. Andrew Jackson</a:t>
            </a:r>
          </a:p>
          <a:p>
            <a:pPr marL="0" marR="0" lvl="0" indent="0" algn="l" defTabSz="914400" rtl="0" eaLnBrk="1" fontAlgn="base" latinLnBrk="0" hangingPunct="1">
              <a:lnSpc>
                <a:spcPct val="100000"/>
              </a:lnSpc>
              <a:spcBef>
                <a:spcPct val="20000"/>
              </a:spcBef>
              <a:spcAft>
                <a:spcPct val="25000"/>
              </a:spcAft>
              <a:buClrTx/>
              <a:buSzTx/>
              <a:buFontTx/>
              <a:buNone/>
              <a:tabLst/>
              <a:defRPr/>
            </a:pPr>
            <a:r>
              <a:rPr lang="en-US" sz="2000" kern="0" dirty="0" smtClean="0">
                <a:latin typeface="Arial" panose="020B0604020202020204" pitchFamily="34" charset="0"/>
                <a:cs typeface="Arial" panose="020B0604020202020204" pitchFamily="34" charset="0"/>
              </a:rPr>
              <a:t>Stephen Morse</a:t>
            </a:r>
          </a:p>
          <a:p>
            <a:pPr marL="0" marR="0" lvl="0" indent="0" algn="l" defTabSz="914400" rtl="0" eaLnBrk="1" fontAlgn="base" latinLnBrk="0" hangingPunct="1">
              <a:lnSpc>
                <a:spcPct val="100000"/>
              </a:lnSpc>
              <a:spcBef>
                <a:spcPct val="20000"/>
              </a:spcBef>
              <a:spcAft>
                <a:spcPct val="25000"/>
              </a:spcAft>
              <a:buClrTx/>
              <a:buSzTx/>
              <a:buFontTx/>
              <a:buNone/>
              <a:tabLst/>
              <a:defRPr/>
            </a:pPr>
            <a:r>
              <a:rPr lang="en-US" sz="2000" kern="0" dirty="0" smtClean="0">
                <a:latin typeface="Arial" panose="020B0604020202020204" pitchFamily="34" charset="0"/>
                <a:cs typeface="Arial" panose="020B0604020202020204" pitchFamily="34" charset="0"/>
              </a:rPr>
              <a:t>Danny </a:t>
            </a:r>
            <a:r>
              <a:rPr lang="en-US" sz="2000" kern="0" dirty="0" err="1" smtClean="0">
                <a:latin typeface="Arial" panose="020B0604020202020204" pitchFamily="34" charset="0"/>
                <a:cs typeface="Arial" panose="020B0604020202020204" pitchFamily="34" charset="0"/>
              </a:rPr>
              <a:t>Reible</a:t>
            </a:r>
            <a:endParaRPr lang="en-US" sz="2000" kern="0" dirty="0" smtClean="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2500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Henry</a:t>
            </a:r>
            <a:r>
              <a:rPr kumimoji="0" lang="en-US" sz="2000" b="0" i="0" u="none" strike="noStrike" kern="0" cap="none" spc="0" normalizeH="0" noProof="0" dirty="0" smtClean="0">
                <a:ln>
                  <a:noFill/>
                </a:ln>
                <a:solidFill>
                  <a:schemeClr val="tx1"/>
                </a:solidFill>
                <a:effectLst/>
                <a:uLnTx/>
                <a:uFillTx/>
                <a:latin typeface="Arial" panose="020B0604020202020204" pitchFamily="34" charset="0"/>
                <a:cs typeface="Arial" panose="020B0604020202020204" pitchFamily="34" charset="0"/>
              </a:rPr>
              <a:t> Yew</a:t>
            </a:r>
            <a:endParaRPr kumimoji="0" lang="en-US" sz="2000" b="0"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a:stretch>
            <a:fillRect/>
          </a:stretch>
        </p:blipFill>
        <p:spPr>
          <a:xfrm>
            <a:off x="82321" y="1168271"/>
            <a:ext cx="1365480" cy="1520900"/>
          </a:xfrm>
          <a:prstGeom prst="rect">
            <a:avLst/>
          </a:prstGeom>
        </p:spPr>
      </p:pic>
    </p:spTree>
    <p:extLst>
      <p:ext uri="{BB962C8B-B14F-4D97-AF65-F5344CB8AC3E}">
        <p14:creationId xmlns:p14="http://schemas.microsoft.com/office/powerpoint/2010/main" val="3757924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a:spLocks noGrp="1"/>
          </p:cNvSpPr>
          <p:nvPr/>
        </p:nvSpPr>
        <p:spPr bwMode="auto">
          <a:xfrm>
            <a:off x="0" y="1147336"/>
            <a:ext cx="8295480" cy="11541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Tx/>
              <a:buSzPct val="75000"/>
              <a:buFont typeface="Arial" pitchFamily="34" charset="0"/>
              <a:buChar char="●"/>
              <a:defRPr sz="2400">
                <a:solidFill>
                  <a:srgbClr val="0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Tx/>
              <a:buSzPct val="80000"/>
              <a:buFont typeface="Wingdings" pitchFamily="2" charset="2"/>
              <a:buChar char="t"/>
              <a:defRPr sz="2000">
                <a:solidFill>
                  <a:srgbClr val="000000"/>
                </a:solidFill>
                <a:latin typeface="+mn-lt"/>
                <a:ea typeface="ＭＳ Ｐゴシック" charset="-128"/>
                <a:cs typeface="ＭＳ Ｐゴシック"/>
              </a:defRPr>
            </a:lvl2pPr>
            <a:lvl3pPr marL="1143000" indent="-228600" algn="l" rtl="0" eaLnBrk="0" fontAlgn="base" hangingPunct="0">
              <a:spcBef>
                <a:spcPct val="20000"/>
              </a:spcBef>
              <a:spcAft>
                <a:spcPct val="0"/>
              </a:spcAft>
              <a:buClrTx/>
              <a:buSzPct val="100000"/>
              <a:buFont typeface="Wingdings" pitchFamily="2" charset="2"/>
              <a:buChar char="§"/>
              <a:defRPr sz="1800">
                <a:solidFill>
                  <a:srgbClr val="000000"/>
                </a:solidFill>
                <a:latin typeface="+mn-lt"/>
                <a:ea typeface="ＭＳ Ｐゴシック" charset="-128"/>
                <a:cs typeface="ＭＳ Ｐゴシック"/>
              </a:defRPr>
            </a:lvl3pPr>
            <a:lvl4pPr marL="1600200" indent="-228600" algn="l" rtl="0" eaLnBrk="0" fontAlgn="base" hangingPunct="0">
              <a:spcBef>
                <a:spcPct val="20000"/>
              </a:spcBef>
              <a:spcAft>
                <a:spcPct val="0"/>
              </a:spcAft>
              <a:buClrTx/>
              <a:buChar char="–"/>
              <a:defRPr sz="1600">
                <a:solidFill>
                  <a:srgbClr val="000000"/>
                </a:solidFill>
                <a:latin typeface="Arial" charset="0"/>
                <a:ea typeface="ＭＳ Ｐゴシック" charset="-128"/>
                <a:cs typeface="ＭＳ Ｐゴシック"/>
              </a:defRPr>
            </a:lvl4pPr>
            <a:lvl5pPr marL="2057400" indent="-228600" algn="l" rtl="0" eaLnBrk="0" fontAlgn="base" hangingPunct="0">
              <a:spcBef>
                <a:spcPct val="20000"/>
              </a:spcBef>
              <a:spcAft>
                <a:spcPct val="0"/>
              </a:spcAft>
              <a:buClrTx/>
              <a:buChar char="»"/>
              <a:defRPr sz="1400">
                <a:solidFill>
                  <a:srgbClr val="000000"/>
                </a:solidFill>
                <a:latin typeface="Arial" charset="0"/>
                <a:ea typeface="ＭＳ Ｐゴシック" charset="-128"/>
                <a:cs typeface="ＭＳ Ｐゴシック"/>
              </a:defRPr>
            </a:lvl5pPr>
            <a:lvl6pPr marL="25146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Arial" charset="0"/>
                <a:ea typeface="ＭＳ Ｐゴシック" charset="-128"/>
              </a:defRPr>
            </a:lvl9pPr>
          </a:lstStyle>
          <a:p>
            <a:pPr marL="0" indent="0" eaLnBrk="1" hangingPunct="1">
              <a:buNone/>
            </a:pPr>
            <a:r>
              <a:rPr lang="en-US" sz="2200" b="1" dirty="0">
                <a:solidFill>
                  <a:srgbClr val="C00000"/>
                </a:solidFill>
                <a:latin typeface="Arial" panose="020B0604020202020204" pitchFamily="34" charset="0"/>
                <a:cs typeface="Arial" panose="020B0604020202020204" pitchFamily="34" charset="0"/>
              </a:rPr>
              <a:t>D</a:t>
            </a:r>
            <a:r>
              <a:rPr lang="en-US" sz="2200" b="1" dirty="0" smtClean="0">
                <a:solidFill>
                  <a:srgbClr val="C00000"/>
                </a:solidFill>
                <a:latin typeface="Arial" panose="020B0604020202020204" pitchFamily="34" charset="0"/>
                <a:cs typeface="Arial" panose="020B0604020202020204" pitchFamily="34" charset="0"/>
              </a:rPr>
              <a:t>evelop </a:t>
            </a:r>
            <a:r>
              <a:rPr lang="en-US" sz="2200" b="1" dirty="0" smtClean="0">
                <a:solidFill>
                  <a:srgbClr val="C00000"/>
                </a:solidFill>
                <a:latin typeface="Arial" panose="020B0604020202020204" pitchFamily="34" charset="0"/>
                <a:cs typeface="Arial" panose="020B0604020202020204" pitchFamily="34" charset="0"/>
              </a:rPr>
              <a:t>and demonstrate a High Resolution Passive Profiler (HRPP) as a fine-scale delineation tool for the saturated subsurface</a:t>
            </a:r>
          </a:p>
        </p:txBody>
      </p:sp>
      <p:sp>
        <p:nvSpPr>
          <p:cNvPr id="20482" name="Title 1"/>
          <p:cNvSpPr>
            <a:spLocks noGrp="1"/>
          </p:cNvSpPr>
          <p:nvPr>
            <p:ph type="title"/>
          </p:nvPr>
        </p:nvSpPr>
        <p:spPr>
          <a:xfrm>
            <a:off x="315253" y="-25400"/>
            <a:ext cx="7515225" cy="1143000"/>
          </a:xfrm>
        </p:spPr>
        <p:txBody>
          <a:bodyPr/>
          <a:lstStyle/>
          <a:p>
            <a:r>
              <a:rPr lang="en-US" sz="3200" dirty="0" smtClean="0">
                <a:latin typeface="Arial" panose="020B0604020202020204" pitchFamily="34" charset="0"/>
                <a:cs typeface="Arial" panose="020B0604020202020204" pitchFamily="34" charset="0"/>
              </a:rPr>
              <a:t>Research Objecti</a:t>
            </a:r>
            <a:r>
              <a:rPr lang="en-US" sz="3200" dirty="0" smtClean="0">
                <a:latin typeface="Arial" panose="020B0604020202020204" pitchFamily="34" charset="0"/>
                <a:cs typeface="Arial" panose="020B0604020202020204" pitchFamily="34" charset="0"/>
              </a:rPr>
              <a:t>ves</a:t>
            </a:r>
            <a:endParaRPr lang="en-US" sz="3200" dirty="0">
              <a:latin typeface="Arial" panose="020B0604020202020204" pitchFamily="34" charset="0"/>
              <a:cs typeface="Arial" panose="020B0604020202020204" pitchFamily="34" charset="0"/>
            </a:endParaRPr>
          </a:p>
        </p:txBody>
      </p:sp>
      <p:grpSp>
        <p:nvGrpSpPr>
          <p:cNvPr id="23" name="Group 22"/>
          <p:cNvGrpSpPr/>
          <p:nvPr/>
        </p:nvGrpSpPr>
        <p:grpSpPr>
          <a:xfrm>
            <a:off x="3552039" y="1842326"/>
            <a:ext cx="5674602" cy="5011813"/>
            <a:chOff x="3552039" y="1856956"/>
            <a:chExt cx="5674602" cy="5011813"/>
          </a:xfrm>
        </p:grpSpPr>
        <p:pic>
          <p:nvPicPr>
            <p:cNvPr id="6" name="Picture 5"/>
            <p:cNvPicPr>
              <a:picLocks noChangeAspect="1"/>
            </p:cNvPicPr>
            <p:nvPr/>
          </p:nvPicPr>
          <p:blipFill>
            <a:blip r:embed="rId3"/>
            <a:stretch>
              <a:fillRect/>
            </a:stretch>
          </p:blipFill>
          <p:spPr>
            <a:xfrm>
              <a:off x="5419493" y="1856956"/>
              <a:ext cx="3807148" cy="5011813"/>
            </a:xfrm>
            <a:prstGeom prst="rect">
              <a:avLst/>
            </a:prstGeom>
          </p:spPr>
        </p:pic>
        <p:cxnSp>
          <p:nvCxnSpPr>
            <p:cNvPr id="8" name="Straight Connector 7"/>
            <p:cNvCxnSpPr/>
            <p:nvPr/>
          </p:nvCxnSpPr>
          <p:spPr>
            <a:xfrm>
              <a:off x="4282068" y="3419707"/>
              <a:ext cx="0" cy="300339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077629" y="3419707"/>
              <a:ext cx="0" cy="914400"/>
            </a:xfrm>
            <a:prstGeom prst="line">
              <a:avLst/>
            </a:prstGeom>
            <a:ln w="28575">
              <a:solidFill>
                <a:schemeClr val="accent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616605" y="4460485"/>
              <a:ext cx="0" cy="914400"/>
            </a:xfrm>
            <a:prstGeom prst="line">
              <a:avLst/>
            </a:prstGeom>
            <a:ln w="28575">
              <a:solidFill>
                <a:schemeClr val="accent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345258" y="5508702"/>
              <a:ext cx="0" cy="914400"/>
            </a:xfrm>
            <a:prstGeom prst="line">
              <a:avLst/>
            </a:prstGeom>
            <a:ln w="28575">
              <a:solidFill>
                <a:schemeClr val="accent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542263" y="3681097"/>
              <a:ext cx="45719" cy="4571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162007" y="4184627"/>
              <a:ext cx="45719" cy="4571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677254" y="4702786"/>
              <a:ext cx="45719" cy="4571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836657" y="5213630"/>
              <a:ext cx="45719" cy="4571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4156990" y="5637913"/>
              <a:ext cx="45719" cy="4571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843453" y="6207278"/>
              <a:ext cx="45719" cy="4571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33" idx="3"/>
              <a:endCxn id="34" idx="7"/>
            </p:cNvCxnSpPr>
            <p:nvPr/>
          </p:nvCxnSpPr>
          <p:spPr>
            <a:xfrm flipH="1">
              <a:off x="4201031" y="3720121"/>
              <a:ext cx="347927" cy="471201"/>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5" idx="1"/>
              <a:endCxn id="34" idx="5"/>
            </p:cNvCxnSpPr>
            <p:nvPr/>
          </p:nvCxnSpPr>
          <p:spPr>
            <a:xfrm flipH="1" flipV="1">
              <a:off x="4201031" y="4223651"/>
              <a:ext cx="482918" cy="48583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6" idx="1"/>
            </p:cNvCxnSpPr>
            <p:nvPr/>
          </p:nvCxnSpPr>
          <p:spPr>
            <a:xfrm flipH="1" flipV="1">
              <a:off x="4700113" y="4727800"/>
              <a:ext cx="143239" cy="492525"/>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36" idx="3"/>
              <a:endCxn id="37" idx="6"/>
            </p:cNvCxnSpPr>
            <p:nvPr/>
          </p:nvCxnSpPr>
          <p:spPr>
            <a:xfrm flipH="1">
              <a:off x="4202709" y="5252654"/>
              <a:ext cx="640643" cy="408119"/>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38" idx="7"/>
            </p:cNvCxnSpPr>
            <p:nvPr/>
          </p:nvCxnSpPr>
          <p:spPr>
            <a:xfrm flipH="1">
              <a:off x="3882477" y="5682856"/>
              <a:ext cx="304158" cy="531117"/>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4107533" y="2580477"/>
              <a:ext cx="1139441" cy="744782"/>
              <a:chOff x="3482035" y="1956588"/>
              <a:chExt cx="1139441" cy="744782"/>
            </a:xfrm>
          </p:grpSpPr>
          <p:cxnSp>
            <p:nvCxnSpPr>
              <p:cNvPr id="54" name="Straight Connector 53"/>
              <p:cNvCxnSpPr/>
              <p:nvPr/>
            </p:nvCxnSpPr>
            <p:spPr>
              <a:xfrm flipH="1" flipV="1">
                <a:off x="3482035" y="2326231"/>
                <a:ext cx="257876" cy="2289"/>
              </a:xfrm>
              <a:prstGeom prst="line">
                <a:avLst/>
              </a:prstGeom>
              <a:ln w="28575">
                <a:solidFill>
                  <a:schemeClr val="accent2">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3482035" y="2112679"/>
                <a:ext cx="257876" cy="228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3482035" y="2520685"/>
                <a:ext cx="257876" cy="2289"/>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692503" y="1956588"/>
                <a:ext cx="928973"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Standard</a:t>
                </a:r>
                <a:endParaRPr lang="en-US" sz="1400" dirty="0">
                  <a:latin typeface="Arial" panose="020B0604020202020204" pitchFamily="34" charset="0"/>
                  <a:cs typeface="Arial" panose="020B0604020202020204" pitchFamily="34" charset="0"/>
                </a:endParaRPr>
              </a:p>
            </p:txBody>
          </p:sp>
          <p:sp>
            <p:nvSpPr>
              <p:cNvPr id="59" name="TextBox 58"/>
              <p:cNvSpPr txBox="1"/>
              <p:nvPr/>
            </p:nvSpPr>
            <p:spPr>
              <a:xfrm>
                <a:off x="3692502" y="2174167"/>
                <a:ext cx="928973"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Multilevel</a:t>
                </a:r>
                <a:endParaRPr lang="en-US" sz="1400" dirty="0">
                  <a:latin typeface="Arial" panose="020B0604020202020204" pitchFamily="34" charset="0"/>
                  <a:cs typeface="Arial" panose="020B0604020202020204" pitchFamily="34" charset="0"/>
                </a:endParaRPr>
              </a:p>
            </p:txBody>
          </p:sp>
          <p:sp>
            <p:nvSpPr>
              <p:cNvPr id="60" name="TextBox 59"/>
              <p:cNvSpPr txBox="1"/>
              <p:nvPr/>
            </p:nvSpPr>
            <p:spPr>
              <a:xfrm>
                <a:off x="3692501" y="2393593"/>
                <a:ext cx="928973" cy="30777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HRPP</a:t>
                </a:r>
                <a:endParaRPr lang="en-US" sz="1400" dirty="0">
                  <a:latin typeface="Arial" panose="020B0604020202020204" pitchFamily="34" charset="0"/>
                  <a:cs typeface="Arial" panose="020B0604020202020204" pitchFamily="34" charset="0"/>
                </a:endParaRPr>
              </a:p>
            </p:txBody>
          </p:sp>
        </p:grpSp>
        <p:sp>
          <p:nvSpPr>
            <p:cNvPr id="62" name="TextBox 61"/>
            <p:cNvSpPr txBox="1"/>
            <p:nvPr/>
          </p:nvSpPr>
          <p:spPr>
            <a:xfrm>
              <a:off x="3962163" y="6550223"/>
              <a:ext cx="1457329"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Concentration</a:t>
              </a:r>
              <a:endParaRPr lang="en-US" sz="1400" b="1" dirty="0">
                <a:latin typeface="Arial" panose="020B0604020202020204" pitchFamily="34" charset="0"/>
                <a:cs typeface="Arial" panose="020B0604020202020204" pitchFamily="34" charset="0"/>
              </a:endParaRPr>
            </a:p>
          </p:txBody>
        </p:sp>
        <p:sp>
          <p:nvSpPr>
            <p:cNvPr id="63" name="TextBox 62"/>
            <p:cNvSpPr txBox="1"/>
            <p:nvPr/>
          </p:nvSpPr>
          <p:spPr>
            <a:xfrm rot="16200000">
              <a:off x="3345319" y="4391347"/>
              <a:ext cx="721218" cy="307777"/>
            </a:xfrm>
            <a:prstGeom prst="rect">
              <a:avLst/>
            </a:prstGeom>
            <a:noFill/>
          </p:spPr>
          <p:txBody>
            <a:bodyPr wrap="square" rtlCol="0">
              <a:spAutoFit/>
            </a:bodyPr>
            <a:lstStyle/>
            <a:p>
              <a:r>
                <a:rPr lang="en-US" sz="1400" b="1" dirty="0" smtClean="0">
                  <a:latin typeface="Arial" panose="020B0604020202020204" pitchFamily="34" charset="0"/>
                  <a:cs typeface="Arial" panose="020B0604020202020204" pitchFamily="34" charset="0"/>
                </a:rPr>
                <a:t>Depth</a:t>
              </a:r>
              <a:endParaRPr lang="en-US" sz="1400" b="1" dirty="0">
                <a:latin typeface="Arial" panose="020B0604020202020204" pitchFamily="34" charset="0"/>
                <a:cs typeface="Arial" panose="020B0604020202020204" pitchFamily="34" charset="0"/>
              </a:endParaRPr>
            </a:p>
          </p:txBody>
        </p:sp>
      </p:grpSp>
      <p:sp>
        <p:nvSpPr>
          <p:cNvPr id="66" name="Content Placeholder 2"/>
          <p:cNvSpPr txBox="1">
            <a:spLocks/>
          </p:cNvSpPr>
          <p:nvPr/>
        </p:nvSpPr>
        <p:spPr bwMode="auto">
          <a:xfrm>
            <a:off x="-906516" y="2331197"/>
            <a:ext cx="4577448" cy="44115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R="0" lvl="2" algn="l" defTabSz="914400" rtl="0" eaLnBrk="1" fontAlgn="base" latinLnBrk="0" hangingPunct="1">
              <a:lnSpc>
                <a:spcPct val="100000"/>
              </a:lnSpc>
              <a:spcBef>
                <a:spcPct val="20000"/>
              </a:spcBef>
              <a:spcAft>
                <a:spcPct val="0"/>
              </a:spcAft>
              <a:buClrTx/>
              <a:buSzPct val="100000"/>
              <a:tabLst/>
              <a:defRPr/>
            </a:pPr>
            <a:r>
              <a:rPr kumimoji="0" lang="en-US" sz="2000" b="0" i="0" u="none" strike="noStrike" kern="0" cap="none" spc="0" normalizeH="0" baseline="0" noProof="0" dirty="0" smtClean="0">
                <a:ln>
                  <a:noFill/>
                </a:ln>
                <a:solidFill>
                  <a:srgbClr val="000000"/>
                </a:solidFill>
                <a:effectLst/>
                <a:uLnTx/>
                <a:uFillTx/>
                <a:ea typeface="ＭＳ Ｐゴシック" charset="-128"/>
                <a:cs typeface="Arial" panose="020B0604020202020204" pitchFamily="34" charset="0"/>
              </a:rPr>
              <a:t>At cm-scale resolution:</a:t>
            </a:r>
          </a:p>
          <a:p>
            <a:pPr marR="0" lvl="2" algn="l" defTabSz="914400" rtl="0" eaLnBrk="1" fontAlgn="base" latinLnBrk="0" hangingPunct="1">
              <a:lnSpc>
                <a:spcPct val="100000"/>
              </a:lnSpc>
              <a:spcBef>
                <a:spcPct val="20000"/>
              </a:spcBef>
              <a:spcAft>
                <a:spcPct val="0"/>
              </a:spcAft>
              <a:buClrTx/>
              <a:buSzPct val="100000"/>
              <a:tabLst/>
              <a:defRPr/>
            </a:pPr>
            <a:endParaRPr kumimoji="0" lang="en-US" sz="2000" b="0" i="0" u="none" strike="noStrike" kern="0" cap="none" spc="0" normalizeH="0" baseline="0" noProof="0" dirty="0" smtClean="0">
              <a:ln>
                <a:noFill/>
              </a:ln>
              <a:solidFill>
                <a:srgbClr val="000000"/>
              </a:solidFill>
              <a:effectLst/>
              <a:uLnTx/>
              <a:uFillTx/>
              <a:ea typeface="ＭＳ Ｐゴシック" charset="-128"/>
              <a:cs typeface="Arial" panose="020B0604020202020204" pitchFamily="34" charset="0"/>
            </a:endParaRPr>
          </a:p>
          <a:p>
            <a:pPr marL="1257300" marR="0" lvl="2" indent="-342900" algn="l" defTabSz="914400" rtl="0" eaLnBrk="1" fontAlgn="base" latinLnBrk="0" hangingPunct="1">
              <a:lnSpc>
                <a:spcPct val="100000"/>
              </a:lnSpc>
              <a:spcBef>
                <a:spcPct val="20000"/>
              </a:spcBef>
              <a:spcAft>
                <a:spcPct val="0"/>
              </a:spcAft>
              <a:buClrTx/>
              <a:buSzPct val="100000"/>
              <a:buFont typeface="+mj-lt"/>
              <a:buAutoNum type="arabicPeriod"/>
              <a:tabLst/>
              <a:defRPr/>
            </a:pPr>
            <a:r>
              <a:rPr kumimoji="0" lang="en-US" sz="2000" b="0" i="0" u="none" strike="noStrike" kern="0" cap="none" spc="0" normalizeH="0" baseline="0" noProof="0" dirty="0" smtClean="0">
                <a:ln>
                  <a:noFill/>
                </a:ln>
                <a:solidFill>
                  <a:srgbClr val="000000"/>
                </a:solidFill>
                <a:effectLst/>
                <a:uLnTx/>
                <a:uFillTx/>
                <a:ea typeface="ＭＳ Ｐゴシック" charset="-128"/>
                <a:cs typeface="Arial" panose="020B0604020202020204" pitchFamily="34" charset="0"/>
              </a:rPr>
              <a:t>Directly </a:t>
            </a:r>
            <a:r>
              <a:rPr kumimoji="0" lang="en-US" sz="2000" b="0" i="0" u="none" strike="noStrike" kern="0" cap="none" spc="0" normalizeH="0" baseline="0" noProof="0" dirty="0" smtClean="0">
                <a:ln>
                  <a:noFill/>
                </a:ln>
                <a:solidFill>
                  <a:srgbClr val="000000"/>
                </a:solidFill>
                <a:effectLst/>
                <a:uLnTx/>
                <a:uFillTx/>
                <a:ea typeface="ＭＳ Ｐゴシック" charset="-128"/>
                <a:cs typeface="Arial" panose="020B0604020202020204" pitchFamily="34" charset="0"/>
              </a:rPr>
              <a:t>measure groundwater and contaminant </a:t>
            </a:r>
            <a:r>
              <a:rPr kumimoji="0" lang="en-US" sz="2000" b="0" i="0" u="none" strike="noStrike" kern="0" cap="none" spc="0" normalizeH="0" baseline="0" noProof="0" dirty="0" smtClean="0">
                <a:ln>
                  <a:noFill/>
                </a:ln>
                <a:solidFill>
                  <a:srgbClr val="000000"/>
                </a:solidFill>
                <a:effectLst/>
                <a:uLnTx/>
                <a:uFillTx/>
                <a:ea typeface="ＭＳ Ｐゴシック" charset="-128"/>
                <a:cs typeface="Arial" panose="020B0604020202020204" pitchFamily="34" charset="0"/>
              </a:rPr>
              <a:t>flux</a:t>
            </a:r>
          </a:p>
          <a:p>
            <a:pPr marL="1257300" marR="0" lvl="2" indent="-342900" algn="l" defTabSz="914400" rtl="0" eaLnBrk="1" fontAlgn="base" latinLnBrk="0" hangingPunct="1">
              <a:lnSpc>
                <a:spcPct val="100000"/>
              </a:lnSpc>
              <a:spcBef>
                <a:spcPct val="20000"/>
              </a:spcBef>
              <a:spcAft>
                <a:spcPct val="0"/>
              </a:spcAft>
              <a:buClrTx/>
              <a:buSzPct val="100000"/>
              <a:buFont typeface="+mj-lt"/>
              <a:buAutoNum type="arabicPeriod"/>
              <a:tabLst/>
              <a:defRPr/>
            </a:pPr>
            <a:endParaRPr kumimoji="0" lang="en-US" sz="2000" b="0" i="0" u="none" strike="noStrike" kern="0" cap="none" spc="0" normalizeH="0" baseline="0" noProof="0" dirty="0" smtClean="0">
              <a:ln>
                <a:noFill/>
              </a:ln>
              <a:solidFill>
                <a:srgbClr val="000000"/>
              </a:solidFill>
              <a:effectLst/>
              <a:uLnTx/>
              <a:uFillTx/>
              <a:ea typeface="ＭＳ Ｐゴシック" charset="-128"/>
              <a:cs typeface="Arial" panose="020B0604020202020204" pitchFamily="34" charset="0"/>
            </a:endParaRPr>
          </a:p>
          <a:p>
            <a:pPr marL="1257300" marR="0" lvl="2" indent="-342900" algn="l" defTabSz="914400" rtl="0" eaLnBrk="1" fontAlgn="base" latinLnBrk="0" hangingPunct="1">
              <a:lnSpc>
                <a:spcPct val="100000"/>
              </a:lnSpc>
              <a:spcBef>
                <a:spcPct val="20000"/>
              </a:spcBef>
              <a:spcAft>
                <a:spcPct val="0"/>
              </a:spcAft>
              <a:buClrTx/>
              <a:buSzPct val="100000"/>
              <a:buFont typeface="+mj-lt"/>
              <a:buAutoNum type="arabicPeriod"/>
              <a:tabLst/>
              <a:defRPr/>
            </a:pPr>
            <a:r>
              <a:rPr kumimoji="0" lang="en-US" sz="2000" b="0" i="0" u="none" strike="noStrike" kern="0" cap="none" spc="0" normalizeH="0" baseline="0" noProof="0" dirty="0" smtClean="0">
                <a:ln>
                  <a:noFill/>
                </a:ln>
                <a:solidFill>
                  <a:srgbClr val="000000"/>
                </a:solidFill>
                <a:effectLst/>
                <a:uLnTx/>
                <a:uFillTx/>
                <a:ea typeface="ＭＳ Ｐゴシック" charset="-128"/>
                <a:cs typeface="Arial" panose="020B0604020202020204" pitchFamily="34" charset="0"/>
              </a:rPr>
              <a:t>Quantify </a:t>
            </a:r>
            <a:r>
              <a:rPr kumimoji="0" lang="en-US" sz="2000" b="0" i="0" u="none" strike="noStrike" kern="0" cap="none" spc="0" normalizeH="0" baseline="0" noProof="0" dirty="0" smtClean="0">
                <a:ln>
                  <a:noFill/>
                </a:ln>
                <a:solidFill>
                  <a:srgbClr val="000000"/>
                </a:solidFill>
                <a:effectLst/>
                <a:uLnTx/>
                <a:uFillTx/>
                <a:ea typeface="ＭＳ Ｐゴシック" charset="-128"/>
                <a:cs typeface="Arial" panose="020B0604020202020204" pitchFamily="34" charset="0"/>
              </a:rPr>
              <a:t>geochemical conditions</a:t>
            </a:r>
          </a:p>
          <a:p>
            <a:pPr marL="1257300" marR="0" lvl="2" indent="-342900" algn="l" defTabSz="914400" rtl="0" eaLnBrk="1" fontAlgn="base" latinLnBrk="0" hangingPunct="1">
              <a:lnSpc>
                <a:spcPct val="100000"/>
              </a:lnSpc>
              <a:spcBef>
                <a:spcPct val="20000"/>
              </a:spcBef>
              <a:spcAft>
                <a:spcPct val="0"/>
              </a:spcAft>
              <a:buClrTx/>
              <a:buSzPct val="100000"/>
              <a:buFont typeface="+mj-lt"/>
              <a:buAutoNum type="arabicPeriod"/>
              <a:tabLst/>
              <a:defRPr/>
            </a:pPr>
            <a:endParaRPr kumimoji="0" lang="en-US" sz="2000" b="0" i="0" u="none" strike="noStrike" kern="0" cap="none" spc="0" normalizeH="0" baseline="0" noProof="0" dirty="0" smtClean="0">
              <a:ln>
                <a:noFill/>
              </a:ln>
              <a:solidFill>
                <a:srgbClr val="000000"/>
              </a:solidFill>
              <a:effectLst/>
              <a:uLnTx/>
              <a:uFillTx/>
              <a:ea typeface="ＭＳ Ｐゴシック" charset="-128"/>
              <a:cs typeface="Arial" panose="020B0604020202020204" pitchFamily="34" charset="0"/>
            </a:endParaRPr>
          </a:p>
          <a:p>
            <a:pPr marL="1257300" marR="0" lvl="2" indent="-342900" algn="l" defTabSz="914400" rtl="0" eaLnBrk="1" fontAlgn="base" latinLnBrk="0" hangingPunct="1">
              <a:lnSpc>
                <a:spcPct val="100000"/>
              </a:lnSpc>
              <a:spcBef>
                <a:spcPct val="20000"/>
              </a:spcBef>
              <a:spcAft>
                <a:spcPct val="0"/>
              </a:spcAft>
              <a:buClrTx/>
              <a:buSzPct val="100000"/>
              <a:buFont typeface="+mj-lt"/>
              <a:buAutoNum type="arabicPeriod"/>
              <a:tabLst/>
              <a:defRPr/>
            </a:pPr>
            <a:r>
              <a:rPr kumimoji="0" lang="en-US" sz="2000" b="0" i="0" u="none" strike="noStrike" kern="0" cap="none" spc="0" normalizeH="0" baseline="0" noProof="0" dirty="0" smtClean="0">
                <a:ln>
                  <a:noFill/>
                </a:ln>
                <a:solidFill>
                  <a:srgbClr val="000000"/>
                </a:solidFill>
                <a:effectLst/>
                <a:uLnTx/>
                <a:uFillTx/>
                <a:ea typeface="ＭＳ Ｐゴシック" charset="-128"/>
                <a:cs typeface="Arial" panose="020B0604020202020204" pitchFamily="34" charset="0"/>
              </a:rPr>
              <a:t>Assess microbial community structure and </a:t>
            </a:r>
            <a:r>
              <a:rPr kumimoji="0" lang="en-US" sz="2000" b="0" i="0" u="none" strike="noStrike" kern="0" cap="none" spc="0" normalizeH="0" baseline="0" noProof="0" dirty="0" smtClean="0">
                <a:ln>
                  <a:noFill/>
                </a:ln>
                <a:solidFill>
                  <a:srgbClr val="000000"/>
                </a:solidFill>
                <a:effectLst/>
                <a:uLnTx/>
                <a:uFillTx/>
                <a:ea typeface="ＭＳ Ｐゴシック" charset="-128"/>
                <a:cs typeface="Arial" panose="020B0604020202020204" pitchFamily="34" charset="0"/>
              </a:rPr>
              <a:t>activity</a:t>
            </a:r>
            <a:endParaRPr kumimoji="0" lang="en-US" sz="2000" b="1" i="1" u="none" strike="noStrike" kern="0" cap="none" spc="0" normalizeH="0" baseline="0" noProof="0" dirty="0" smtClean="0">
              <a:ln>
                <a:noFill/>
              </a:ln>
              <a:solidFill>
                <a:srgbClr val="000000"/>
              </a:solidFill>
              <a:effectLst/>
              <a:uLnTx/>
              <a:uFillTx/>
              <a:latin typeface="+mn-lt"/>
              <a:ea typeface="ＭＳ Ｐゴシック" charset="-128"/>
              <a:cs typeface="ＭＳ Ｐゴシック" charset="-128"/>
            </a:endParaRPr>
          </a:p>
        </p:txBody>
      </p:sp>
    </p:spTree>
    <p:extLst>
      <p:ext uri="{BB962C8B-B14F-4D97-AF65-F5344CB8AC3E}">
        <p14:creationId xmlns:p14="http://schemas.microsoft.com/office/powerpoint/2010/main" val="4271707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3225" y="268069"/>
            <a:ext cx="5600700" cy="646331"/>
          </a:xfrm>
          <a:prstGeom prst="rect">
            <a:avLst/>
          </a:prstGeom>
          <a:noFill/>
        </p:spPr>
        <p:txBody>
          <a:bodyPr wrap="square" rtlCol="0">
            <a:spAutoFit/>
          </a:bodyPr>
          <a:lstStyle/>
          <a:p>
            <a:pPr algn="ctr"/>
            <a:r>
              <a:rPr lang="en-US" sz="3600" dirty="0" smtClean="0">
                <a:solidFill>
                  <a:srgbClr val="FF0000"/>
                </a:solidFill>
              </a:rPr>
              <a:t>Questions ?</a:t>
            </a:r>
            <a:endParaRPr lang="en-US" sz="3600" dirty="0">
              <a:solidFill>
                <a:srgbClr val="FF0000"/>
              </a:solidFill>
            </a:endParaRPr>
          </a:p>
        </p:txBody>
      </p:sp>
      <p:sp>
        <p:nvSpPr>
          <p:cNvPr id="5" name="Title 5"/>
          <p:cNvSpPr txBox="1">
            <a:spLocks/>
          </p:cNvSpPr>
          <p:nvPr/>
        </p:nvSpPr>
        <p:spPr bwMode="auto">
          <a:xfrm>
            <a:off x="28575" y="914400"/>
            <a:ext cx="9067800" cy="2971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2000" b="0" i="0" u="none">
                <a:solidFill>
                  <a:schemeClr val="bg1"/>
                </a:solidFill>
                <a:latin typeface="+mj-lt"/>
                <a:ea typeface="+mj-ea"/>
                <a:cs typeface="+mj-cs"/>
              </a:defRPr>
            </a:lvl1pPr>
            <a:lvl2pPr algn="l" rtl="0" fontAlgn="base">
              <a:spcBef>
                <a:spcPct val="0"/>
              </a:spcBef>
              <a:spcAft>
                <a:spcPct val="0"/>
              </a:spcAft>
              <a:defRPr sz="2000">
                <a:solidFill>
                  <a:schemeClr val="bg1"/>
                </a:solidFill>
                <a:latin typeface="Times New Roman" pitchFamily="18" charset="0"/>
              </a:defRPr>
            </a:lvl2pPr>
            <a:lvl3pPr algn="l" rtl="0" fontAlgn="base">
              <a:spcBef>
                <a:spcPct val="0"/>
              </a:spcBef>
              <a:spcAft>
                <a:spcPct val="0"/>
              </a:spcAft>
              <a:defRPr sz="2000">
                <a:solidFill>
                  <a:schemeClr val="bg1"/>
                </a:solidFill>
                <a:latin typeface="Times New Roman" pitchFamily="18" charset="0"/>
              </a:defRPr>
            </a:lvl3pPr>
            <a:lvl4pPr algn="l" rtl="0" fontAlgn="base">
              <a:spcBef>
                <a:spcPct val="0"/>
              </a:spcBef>
              <a:spcAft>
                <a:spcPct val="0"/>
              </a:spcAft>
              <a:defRPr sz="2000">
                <a:solidFill>
                  <a:schemeClr val="bg1"/>
                </a:solidFill>
                <a:latin typeface="Times New Roman" pitchFamily="18" charset="0"/>
              </a:defRPr>
            </a:lvl4pPr>
            <a:lvl5pPr algn="l" rtl="0" fontAlgn="base">
              <a:spcBef>
                <a:spcPct val="0"/>
              </a:spcBef>
              <a:spcAft>
                <a:spcPct val="0"/>
              </a:spcAft>
              <a:defRPr sz="2000">
                <a:solidFill>
                  <a:schemeClr val="bg1"/>
                </a:solidFill>
                <a:latin typeface="Times New Roman" pitchFamily="18" charset="0"/>
              </a:defRPr>
            </a:lvl5pPr>
            <a:lvl6pPr marL="457200" algn="l" rtl="0" fontAlgn="base">
              <a:spcBef>
                <a:spcPct val="0"/>
              </a:spcBef>
              <a:spcAft>
                <a:spcPct val="0"/>
              </a:spcAft>
              <a:defRPr sz="2000">
                <a:solidFill>
                  <a:schemeClr val="bg1"/>
                </a:solidFill>
                <a:latin typeface="Times New Roman" pitchFamily="18" charset="0"/>
              </a:defRPr>
            </a:lvl6pPr>
            <a:lvl7pPr marL="914400" algn="l" rtl="0" fontAlgn="base">
              <a:spcBef>
                <a:spcPct val="0"/>
              </a:spcBef>
              <a:spcAft>
                <a:spcPct val="0"/>
              </a:spcAft>
              <a:defRPr sz="2000">
                <a:solidFill>
                  <a:schemeClr val="bg1"/>
                </a:solidFill>
                <a:latin typeface="Times New Roman" pitchFamily="18" charset="0"/>
              </a:defRPr>
            </a:lvl7pPr>
            <a:lvl8pPr marL="1371600" algn="l" rtl="0" fontAlgn="base">
              <a:spcBef>
                <a:spcPct val="0"/>
              </a:spcBef>
              <a:spcAft>
                <a:spcPct val="0"/>
              </a:spcAft>
              <a:defRPr sz="2000">
                <a:solidFill>
                  <a:schemeClr val="bg1"/>
                </a:solidFill>
                <a:latin typeface="Times New Roman" pitchFamily="18" charset="0"/>
              </a:defRPr>
            </a:lvl8pPr>
            <a:lvl9pPr marL="1828800" algn="l" rtl="0" fontAlgn="base">
              <a:spcBef>
                <a:spcPct val="0"/>
              </a:spcBef>
              <a:spcAft>
                <a:spcPct val="0"/>
              </a:spcAft>
              <a:defRPr sz="2000">
                <a:solidFill>
                  <a:schemeClr val="bg1"/>
                </a:solidFill>
                <a:latin typeface="Times New Roman" pitchFamily="18" charset="0"/>
              </a:defRPr>
            </a:lvl9pPr>
          </a:lstStyle>
          <a:p>
            <a:pPr algn="ctr"/>
            <a:r>
              <a:rPr lang="en-US" sz="3600" kern="0" smtClean="0">
                <a:solidFill>
                  <a:prstClr val="black"/>
                </a:solidFill>
                <a:latin typeface="Arial" panose="020B0604020202020204" pitchFamily="34" charset="0"/>
                <a:cs typeface="Arial" panose="020B0604020202020204" pitchFamily="34" charset="0"/>
              </a:rPr>
              <a:t>For additional information, please visit </a:t>
            </a:r>
            <a:r>
              <a:rPr lang="en-US" sz="2800" kern="0" smtClean="0">
                <a:solidFill>
                  <a:prstClr val="black"/>
                </a:solidFill>
                <a:latin typeface="Arial" panose="020B0604020202020204" pitchFamily="34" charset="0"/>
                <a:cs typeface="Arial" panose="020B0604020202020204" pitchFamily="34" charset="0"/>
              </a:rPr>
              <a:t>https://www.serdp-estcp.org/Program-Areas/Environmental-Restoration/Contaminated-Groundwater/Persistent-Contamination/ER-2419</a:t>
            </a:r>
            <a:endParaRPr lang="en-US" sz="1800" kern="0" dirty="0">
              <a:latin typeface="Arial" panose="020B0604020202020204" pitchFamily="34" charset="0"/>
              <a:cs typeface="Arial" panose="020B0604020202020204" pitchFamily="34" charset="0"/>
            </a:endParaRPr>
          </a:p>
        </p:txBody>
      </p:sp>
      <p:sp>
        <p:nvSpPr>
          <p:cNvPr id="6" name="Subtitle 6"/>
          <p:cNvSpPr txBox="1">
            <a:spLocks/>
          </p:cNvSpPr>
          <p:nvPr/>
        </p:nvSpPr>
        <p:spPr bwMode="auto">
          <a:xfrm>
            <a:off x="0" y="3810000"/>
            <a:ext cx="91440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algn="l" rtl="0" fontAlgn="base">
              <a:spcBef>
                <a:spcPct val="20000"/>
              </a:spcBef>
              <a:spcAft>
                <a:spcPct val="25000"/>
              </a:spcAft>
              <a:defRPr sz="3200">
                <a:solidFill>
                  <a:schemeClr val="tx1"/>
                </a:solidFill>
                <a:latin typeface="+mn-lt"/>
                <a:ea typeface="+mn-ea"/>
                <a:cs typeface="+mn-cs"/>
              </a:defRPr>
            </a:lvl1pPr>
            <a:lvl2pPr marL="400050" indent="-285750" algn="l" rtl="0" fontAlgn="base">
              <a:spcBef>
                <a:spcPct val="20000"/>
              </a:spcBef>
              <a:spcAft>
                <a:spcPct val="0"/>
              </a:spcAft>
              <a:buClr>
                <a:srgbClr val="CC0000"/>
              </a:buClr>
              <a:buSzPct val="90000"/>
              <a:buFont typeface="Wingdings" pitchFamily="2" charset="2"/>
              <a:buChar char="§"/>
              <a:defRPr sz="2400">
                <a:solidFill>
                  <a:schemeClr val="tx1"/>
                </a:solidFill>
                <a:latin typeface="+mn-lt"/>
              </a:defRPr>
            </a:lvl2pPr>
            <a:lvl3pPr marL="742950" indent="-228600" algn="l" rtl="0" fontAlgn="base">
              <a:spcBef>
                <a:spcPct val="40000"/>
              </a:spcBef>
              <a:spcAft>
                <a:spcPct val="0"/>
              </a:spcAft>
              <a:buChar char="•"/>
              <a:defRPr i="1">
                <a:solidFill>
                  <a:schemeClr val="tx1"/>
                </a:solidFill>
                <a:latin typeface="+mn-lt"/>
              </a:defRPr>
            </a:lvl3pPr>
            <a:lvl4pPr marL="1258888" indent="-228600" algn="l" rtl="0" fontAlgn="base">
              <a:spcBef>
                <a:spcPct val="40000"/>
              </a:spcBef>
              <a:spcAft>
                <a:spcPct val="0"/>
              </a:spcAft>
              <a:buChar char="–"/>
              <a:defRPr>
                <a:solidFill>
                  <a:schemeClr val="tx1"/>
                </a:solidFill>
                <a:latin typeface="+mn-lt"/>
              </a:defRPr>
            </a:lvl4pPr>
            <a:lvl5pPr marL="1422400" algn="l" rtl="0" fontAlgn="base">
              <a:spcBef>
                <a:spcPct val="20000"/>
              </a:spcBef>
              <a:spcAft>
                <a:spcPct val="0"/>
              </a:spcAft>
              <a:defRPr>
                <a:solidFill>
                  <a:schemeClr val="tx1"/>
                </a:solidFill>
                <a:latin typeface="+mn-lt"/>
              </a:defRPr>
            </a:lvl5pPr>
            <a:lvl6pPr marL="1879600" algn="l" rtl="0" fontAlgn="base">
              <a:spcBef>
                <a:spcPct val="20000"/>
              </a:spcBef>
              <a:spcAft>
                <a:spcPct val="0"/>
              </a:spcAft>
              <a:defRPr>
                <a:solidFill>
                  <a:schemeClr val="tx1"/>
                </a:solidFill>
                <a:latin typeface="+mn-lt"/>
              </a:defRPr>
            </a:lvl6pPr>
            <a:lvl7pPr marL="2336800" algn="l" rtl="0" fontAlgn="base">
              <a:spcBef>
                <a:spcPct val="20000"/>
              </a:spcBef>
              <a:spcAft>
                <a:spcPct val="0"/>
              </a:spcAft>
              <a:defRPr>
                <a:solidFill>
                  <a:schemeClr val="tx1"/>
                </a:solidFill>
                <a:latin typeface="+mn-lt"/>
              </a:defRPr>
            </a:lvl7pPr>
            <a:lvl8pPr marL="2794000" algn="l" rtl="0" fontAlgn="base">
              <a:spcBef>
                <a:spcPct val="20000"/>
              </a:spcBef>
              <a:spcAft>
                <a:spcPct val="0"/>
              </a:spcAft>
              <a:defRPr>
                <a:solidFill>
                  <a:schemeClr val="tx1"/>
                </a:solidFill>
                <a:latin typeface="+mn-lt"/>
              </a:defRPr>
            </a:lvl8pPr>
            <a:lvl9pPr marL="3251200" algn="l" rtl="0" fontAlgn="base">
              <a:spcBef>
                <a:spcPct val="20000"/>
              </a:spcBef>
              <a:spcAft>
                <a:spcPct val="0"/>
              </a:spcAft>
              <a:defRPr>
                <a:solidFill>
                  <a:schemeClr val="tx1"/>
                </a:solidFill>
                <a:latin typeface="+mn-lt"/>
              </a:defRPr>
            </a:lvl9pPr>
          </a:lstStyle>
          <a:p>
            <a:pPr algn="ctr"/>
            <a:r>
              <a:rPr lang="en-US" sz="2700" b="1" kern="0" dirty="0" smtClean="0">
                <a:latin typeface="Arial" panose="020B0604020202020204" pitchFamily="34" charset="0"/>
                <a:cs typeface="Arial" panose="020B0604020202020204" pitchFamily="34" charset="0"/>
              </a:rPr>
              <a:t>Speaker Contact Information</a:t>
            </a:r>
            <a:endParaRPr lang="en-US" sz="2700" kern="0" dirty="0" smtClean="0">
              <a:latin typeface="Arial" panose="020B0604020202020204" pitchFamily="34" charset="0"/>
              <a:cs typeface="Arial" panose="020B0604020202020204" pitchFamily="34" charset="0"/>
            </a:endParaRPr>
          </a:p>
          <a:p>
            <a:pPr algn="ctr"/>
            <a:r>
              <a:rPr lang="en-US" sz="2700" kern="0" dirty="0" smtClean="0">
                <a:latin typeface="Arial" panose="020B0604020202020204" pitchFamily="34" charset="0"/>
                <a:cs typeface="Arial" panose="020B0604020202020204" pitchFamily="34" charset="0"/>
              </a:rPr>
              <a:t>haley.a.schneider@ttu.edu</a:t>
            </a:r>
          </a:p>
        </p:txBody>
      </p:sp>
      <p:pic>
        <p:nvPicPr>
          <p:cNvPr id="7" name="Picture 6" descr="SERDP.jpg"/>
          <p:cNvPicPr>
            <a:picLocks noChangeAspect="1"/>
          </p:cNvPicPr>
          <p:nvPr/>
        </p:nvPicPr>
        <p:blipFill>
          <a:blip r:embed="rId2" cstate="print"/>
          <a:stretch>
            <a:fillRect/>
          </a:stretch>
        </p:blipFill>
        <p:spPr>
          <a:xfrm>
            <a:off x="980813" y="5247118"/>
            <a:ext cx="3560747" cy="106822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4713" y="5247118"/>
            <a:ext cx="3544390" cy="106822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74950" y="2422152"/>
            <a:ext cx="6400800" cy="1752600"/>
          </a:xfrm>
        </p:spPr>
        <p:txBody>
          <a:bodyPr/>
          <a:lstStyle/>
          <a:p>
            <a:pPr algn="ctr"/>
            <a:r>
              <a:rPr lang="en-US" dirty="0" smtClean="0"/>
              <a:t>Supporting Information</a:t>
            </a:r>
          </a:p>
          <a:p>
            <a:pPr algn="ctr"/>
            <a:endParaRPr lang="en-US" dirty="0" smtClean="0"/>
          </a:p>
          <a:p>
            <a:pPr algn="ctr"/>
            <a:r>
              <a:rPr lang="en-US" sz="2800" dirty="0" smtClean="0"/>
              <a:t>Velocity Laboratory Experiments</a:t>
            </a:r>
            <a:endParaRPr lang="en-US" sz="2800" baseline="-25000" dirty="0"/>
          </a:p>
        </p:txBody>
      </p:sp>
    </p:spTree>
    <p:extLst>
      <p:ext uri="{BB962C8B-B14F-4D97-AF65-F5344CB8AC3E}">
        <p14:creationId xmlns:p14="http://schemas.microsoft.com/office/powerpoint/2010/main" val="3695124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0124" y="323153"/>
            <a:ext cx="7843842" cy="719435"/>
          </a:xfrm>
          <a:prstGeom prst="rect">
            <a:avLst/>
          </a:prstGeom>
        </p:spPr>
        <p:txBody>
          <a:bodyPr/>
          <a:lstStyle>
            <a:lvl1pPr algn="l" rtl="0" fontAlgn="base">
              <a:spcBef>
                <a:spcPct val="0"/>
              </a:spcBef>
              <a:spcAft>
                <a:spcPct val="0"/>
              </a:spcAft>
              <a:defRPr sz="2000" b="0" i="0" u="none">
                <a:solidFill>
                  <a:schemeClr val="bg1"/>
                </a:solidFill>
                <a:latin typeface="+mj-lt"/>
                <a:ea typeface="+mj-ea"/>
                <a:cs typeface="+mj-cs"/>
              </a:defRPr>
            </a:lvl1pPr>
            <a:lvl2pPr algn="l" rtl="0" fontAlgn="base">
              <a:spcBef>
                <a:spcPct val="0"/>
              </a:spcBef>
              <a:spcAft>
                <a:spcPct val="0"/>
              </a:spcAft>
              <a:defRPr sz="2000">
                <a:solidFill>
                  <a:schemeClr val="bg1"/>
                </a:solidFill>
                <a:latin typeface="Times New Roman" pitchFamily="18" charset="0"/>
              </a:defRPr>
            </a:lvl2pPr>
            <a:lvl3pPr algn="l" rtl="0" fontAlgn="base">
              <a:spcBef>
                <a:spcPct val="0"/>
              </a:spcBef>
              <a:spcAft>
                <a:spcPct val="0"/>
              </a:spcAft>
              <a:defRPr sz="2000">
                <a:solidFill>
                  <a:schemeClr val="bg1"/>
                </a:solidFill>
                <a:latin typeface="Times New Roman" pitchFamily="18" charset="0"/>
              </a:defRPr>
            </a:lvl3pPr>
            <a:lvl4pPr algn="l" rtl="0" fontAlgn="base">
              <a:spcBef>
                <a:spcPct val="0"/>
              </a:spcBef>
              <a:spcAft>
                <a:spcPct val="0"/>
              </a:spcAft>
              <a:defRPr sz="2000">
                <a:solidFill>
                  <a:schemeClr val="bg1"/>
                </a:solidFill>
                <a:latin typeface="Times New Roman" pitchFamily="18" charset="0"/>
              </a:defRPr>
            </a:lvl4pPr>
            <a:lvl5pPr algn="l" rtl="0" fontAlgn="base">
              <a:spcBef>
                <a:spcPct val="0"/>
              </a:spcBef>
              <a:spcAft>
                <a:spcPct val="0"/>
              </a:spcAft>
              <a:defRPr sz="2000">
                <a:solidFill>
                  <a:schemeClr val="bg1"/>
                </a:solidFill>
                <a:latin typeface="Times New Roman" pitchFamily="18" charset="0"/>
              </a:defRPr>
            </a:lvl5pPr>
            <a:lvl6pPr marL="457200" algn="l" rtl="0" fontAlgn="base">
              <a:spcBef>
                <a:spcPct val="0"/>
              </a:spcBef>
              <a:spcAft>
                <a:spcPct val="0"/>
              </a:spcAft>
              <a:defRPr sz="2000">
                <a:solidFill>
                  <a:schemeClr val="bg1"/>
                </a:solidFill>
                <a:latin typeface="Times New Roman" pitchFamily="18" charset="0"/>
              </a:defRPr>
            </a:lvl6pPr>
            <a:lvl7pPr marL="914400" algn="l" rtl="0" fontAlgn="base">
              <a:spcBef>
                <a:spcPct val="0"/>
              </a:spcBef>
              <a:spcAft>
                <a:spcPct val="0"/>
              </a:spcAft>
              <a:defRPr sz="2000">
                <a:solidFill>
                  <a:schemeClr val="bg1"/>
                </a:solidFill>
                <a:latin typeface="Times New Roman" pitchFamily="18" charset="0"/>
              </a:defRPr>
            </a:lvl7pPr>
            <a:lvl8pPr marL="1371600" algn="l" rtl="0" fontAlgn="base">
              <a:spcBef>
                <a:spcPct val="0"/>
              </a:spcBef>
              <a:spcAft>
                <a:spcPct val="0"/>
              </a:spcAft>
              <a:defRPr sz="2000">
                <a:solidFill>
                  <a:schemeClr val="bg1"/>
                </a:solidFill>
                <a:latin typeface="Times New Roman" pitchFamily="18" charset="0"/>
              </a:defRPr>
            </a:lvl8pPr>
            <a:lvl9pPr marL="1828800" algn="l" rtl="0" fontAlgn="base">
              <a:spcBef>
                <a:spcPct val="0"/>
              </a:spcBef>
              <a:spcAft>
                <a:spcPct val="0"/>
              </a:spcAft>
              <a:defRPr sz="2000">
                <a:solidFill>
                  <a:schemeClr val="bg1"/>
                </a:solidFill>
                <a:latin typeface="Times New Roman" pitchFamily="18" charset="0"/>
              </a:defRPr>
            </a:lvl9pPr>
          </a:lstStyle>
          <a:p>
            <a:r>
              <a:rPr lang="en-US" sz="2800" kern="0" dirty="0" smtClean="0"/>
              <a:t>HRPP Velocity Cell Design and Rationale</a:t>
            </a:r>
            <a:endParaRPr lang="en-US" sz="2800" kern="0" dirty="0"/>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028" y="1215262"/>
            <a:ext cx="2440164" cy="1324660"/>
          </a:xfrm>
          <a:prstGeom prst="rect">
            <a:avLst/>
          </a:prstGeom>
          <a:ln w="25400">
            <a:noFill/>
          </a:ln>
        </p:spPr>
      </p:pic>
      <p:sp>
        <p:nvSpPr>
          <p:cNvPr id="24" name="TextBox 23"/>
          <p:cNvSpPr txBox="1"/>
          <p:nvPr/>
        </p:nvSpPr>
        <p:spPr>
          <a:xfrm>
            <a:off x="5384532" y="1264703"/>
            <a:ext cx="4100504" cy="1815882"/>
          </a:xfrm>
          <a:prstGeom prst="rect">
            <a:avLst/>
          </a:prstGeom>
          <a:noFill/>
        </p:spPr>
        <p:txBody>
          <a:bodyPr wrap="square" rtlCol="0">
            <a:spAutoFit/>
          </a:bodyPr>
          <a:lstStyle/>
          <a:p>
            <a:r>
              <a:rPr lang="en-US" sz="1600" dirty="0" smtClean="0"/>
              <a:t>C = measured tracer concentration at t</a:t>
            </a:r>
          </a:p>
          <a:p>
            <a:endParaRPr lang="en-US" sz="1600" dirty="0" smtClean="0"/>
          </a:p>
          <a:p>
            <a:r>
              <a:rPr lang="en-US" sz="1600" dirty="0" smtClean="0"/>
              <a:t>C</a:t>
            </a:r>
            <a:r>
              <a:rPr lang="en-US" sz="1600" baseline="-25000" dirty="0" smtClean="0"/>
              <a:t>0</a:t>
            </a:r>
            <a:r>
              <a:rPr lang="en-US" sz="1600" dirty="0" smtClean="0"/>
              <a:t> = initial tracer concentration</a:t>
            </a:r>
          </a:p>
          <a:p>
            <a:endParaRPr lang="en-US" sz="1600" dirty="0" smtClean="0"/>
          </a:p>
          <a:p>
            <a:r>
              <a:rPr lang="en-US" sz="1600" dirty="0"/>
              <a:t>t</a:t>
            </a:r>
            <a:r>
              <a:rPr lang="en-US" sz="1600" dirty="0" smtClean="0"/>
              <a:t> = time C is measured</a:t>
            </a:r>
          </a:p>
          <a:p>
            <a:endParaRPr lang="en-US" sz="1600" dirty="0" smtClean="0"/>
          </a:p>
          <a:p>
            <a:r>
              <a:rPr lang="en-US" sz="1600" dirty="0"/>
              <a:t>k</a:t>
            </a:r>
            <a:r>
              <a:rPr lang="en-US" sz="1600" baseline="-25000" dirty="0" smtClean="0"/>
              <a:t>m</a:t>
            </a:r>
            <a:r>
              <a:rPr lang="en-US" sz="1600" dirty="0" smtClean="0"/>
              <a:t> = unknown</a:t>
            </a:r>
            <a:endParaRPr lang="en-US" sz="1600" dirty="0"/>
          </a:p>
        </p:txBody>
      </p:sp>
      <p:grpSp>
        <p:nvGrpSpPr>
          <p:cNvPr id="64" name="Group 63"/>
          <p:cNvGrpSpPr/>
          <p:nvPr/>
        </p:nvGrpSpPr>
        <p:grpSpPr>
          <a:xfrm>
            <a:off x="4073174" y="3257468"/>
            <a:ext cx="4508242" cy="3417195"/>
            <a:chOff x="21029" y="3421729"/>
            <a:chExt cx="4508242" cy="3417195"/>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030" y="3421729"/>
              <a:ext cx="2017609" cy="444971"/>
            </a:xfrm>
            <a:prstGeom prst="rect">
              <a:avLst/>
            </a:prstGeom>
          </p:spPr>
        </p:pic>
        <p:grpSp>
          <p:nvGrpSpPr>
            <p:cNvPr id="22" name="Group 21"/>
            <p:cNvGrpSpPr/>
            <p:nvPr/>
          </p:nvGrpSpPr>
          <p:grpSpPr>
            <a:xfrm>
              <a:off x="21029" y="3915106"/>
              <a:ext cx="4508242" cy="2923818"/>
              <a:chOff x="3940757" y="3431780"/>
              <a:chExt cx="5022640" cy="329376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9333" y="3549387"/>
                <a:ext cx="3346994" cy="1194920"/>
              </a:xfrm>
              <a:prstGeom prst="rect">
                <a:avLst/>
              </a:prstGeom>
            </p:spPr>
          </p:pic>
          <p:pic>
            <p:nvPicPr>
              <p:cNvPr id="7" name="Picture 6" descr="velocity cross-section.PNG"/>
              <p:cNvPicPr>
                <a:picLocks noChangeAspect="1"/>
              </p:cNvPicPr>
              <p:nvPr/>
            </p:nvPicPr>
            <p:blipFill>
              <a:blip r:embed="rId5" cstate="print"/>
              <a:srcRect t="19750"/>
              <a:stretch>
                <a:fillRect/>
              </a:stretch>
            </p:blipFill>
            <p:spPr>
              <a:xfrm rot="10800000" flipV="1">
                <a:off x="3940757" y="5821719"/>
                <a:ext cx="5022640" cy="786213"/>
              </a:xfrm>
              <a:prstGeom prst="rect">
                <a:avLst/>
              </a:prstGeom>
            </p:spPr>
          </p:pic>
          <p:sp>
            <p:nvSpPr>
              <p:cNvPr id="8" name="Rectangle 7"/>
              <p:cNvSpPr/>
              <p:nvPr/>
            </p:nvSpPr>
            <p:spPr>
              <a:xfrm>
                <a:off x="6392254" y="5930781"/>
                <a:ext cx="991312" cy="79475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00941" y="3431780"/>
                <a:ext cx="3425385" cy="1576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flipH="1" flipV="1">
                <a:off x="5400941" y="5007836"/>
                <a:ext cx="991313" cy="922945"/>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383568" y="5007836"/>
                <a:ext cx="1442758" cy="909754"/>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26578" y="4219808"/>
                <a:ext cx="470019" cy="346719"/>
              </a:xfrm>
              <a:prstGeom prst="rect">
                <a:avLst/>
              </a:prstGeom>
              <a:noFill/>
            </p:spPr>
            <p:txBody>
              <a:bodyPr wrap="square" rtlCol="0">
                <a:spAutoFit/>
              </a:bodyPr>
              <a:lstStyle/>
              <a:p>
                <a:r>
                  <a:rPr lang="en-US" sz="1400" dirty="0" smtClean="0"/>
                  <a:t>F1</a:t>
                </a:r>
                <a:endParaRPr lang="en-US" sz="1400" dirty="0"/>
              </a:p>
            </p:txBody>
          </p:sp>
          <p:sp>
            <p:nvSpPr>
              <p:cNvPr id="19" name="TextBox 18"/>
              <p:cNvSpPr txBox="1"/>
              <p:nvPr/>
            </p:nvSpPr>
            <p:spPr>
              <a:xfrm>
                <a:off x="5835352" y="4219808"/>
                <a:ext cx="470019" cy="346719"/>
              </a:xfrm>
              <a:prstGeom prst="rect">
                <a:avLst/>
              </a:prstGeom>
              <a:noFill/>
            </p:spPr>
            <p:txBody>
              <a:bodyPr wrap="square" rtlCol="0">
                <a:spAutoFit/>
              </a:bodyPr>
              <a:lstStyle/>
              <a:p>
                <a:r>
                  <a:rPr lang="en-US" sz="1400" dirty="0" smtClean="0"/>
                  <a:t>F2</a:t>
                </a:r>
                <a:endParaRPr lang="en-US" sz="1400" dirty="0"/>
              </a:p>
            </p:txBody>
          </p:sp>
          <p:sp>
            <p:nvSpPr>
              <p:cNvPr id="20" name="TextBox 19"/>
              <p:cNvSpPr txBox="1"/>
              <p:nvPr/>
            </p:nvSpPr>
            <p:spPr>
              <a:xfrm>
                <a:off x="6258740" y="4219808"/>
                <a:ext cx="470019" cy="346719"/>
              </a:xfrm>
              <a:prstGeom prst="rect">
                <a:avLst/>
              </a:prstGeom>
              <a:noFill/>
            </p:spPr>
            <p:txBody>
              <a:bodyPr wrap="square" rtlCol="0">
                <a:spAutoFit/>
              </a:bodyPr>
              <a:lstStyle/>
              <a:p>
                <a:r>
                  <a:rPr lang="en-US" sz="1400" dirty="0" smtClean="0"/>
                  <a:t>F3</a:t>
                </a:r>
                <a:endParaRPr lang="en-US" sz="1400" dirty="0"/>
              </a:p>
            </p:txBody>
          </p:sp>
          <p:sp>
            <p:nvSpPr>
              <p:cNvPr id="21" name="TextBox 20"/>
              <p:cNvSpPr txBox="1"/>
              <p:nvPr/>
            </p:nvSpPr>
            <p:spPr>
              <a:xfrm>
                <a:off x="6705654" y="4204480"/>
                <a:ext cx="470019" cy="346719"/>
              </a:xfrm>
              <a:prstGeom prst="rect">
                <a:avLst/>
              </a:prstGeom>
              <a:noFill/>
            </p:spPr>
            <p:txBody>
              <a:bodyPr wrap="square" rtlCol="0">
                <a:spAutoFit/>
              </a:bodyPr>
              <a:lstStyle/>
              <a:p>
                <a:r>
                  <a:rPr lang="en-US" sz="1400" dirty="0" smtClean="0"/>
                  <a:t>F4</a:t>
                </a:r>
                <a:endParaRPr lang="en-US" sz="1400" dirty="0"/>
              </a:p>
            </p:txBody>
          </p:sp>
        </p:grpSp>
        <p:grpSp>
          <p:nvGrpSpPr>
            <p:cNvPr id="37" name="Group 36"/>
            <p:cNvGrpSpPr/>
            <p:nvPr/>
          </p:nvGrpSpPr>
          <p:grpSpPr>
            <a:xfrm>
              <a:off x="3473735" y="3560510"/>
              <a:ext cx="231274" cy="318376"/>
              <a:chOff x="3473735" y="3560510"/>
              <a:chExt cx="231274" cy="318376"/>
            </a:xfrm>
          </p:grpSpPr>
          <p:cxnSp>
            <p:nvCxnSpPr>
              <p:cNvPr id="26" name="Straight Arrow Connector 25"/>
              <p:cNvCxnSpPr/>
              <p:nvPr/>
            </p:nvCxnSpPr>
            <p:spPr>
              <a:xfrm>
                <a:off x="3688195" y="3560510"/>
                <a:ext cx="0" cy="318376"/>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473735" y="3575654"/>
                <a:ext cx="231274" cy="0"/>
              </a:xfrm>
              <a:prstGeom prst="line">
                <a:avLst/>
              </a:prstGeom>
              <a:ln w="41275"/>
            </p:spPr>
            <p:style>
              <a:lnRef idx="1">
                <a:schemeClr val="accent1"/>
              </a:lnRef>
              <a:fillRef idx="0">
                <a:schemeClr val="accent1"/>
              </a:fillRef>
              <a:effectRef idx="0">
                <a:schemeClr val="accent1"/>
              </a:effectRef>
              <a:fontRef idx="minor">
                <a:schemeClr val="tx1"/>
              </a:fontRef>
            </p:style>
          </p:cxnSp>
        </p:grpSp>
      </p:grpSp>
      <p:grpSp>
        <p:nvGrpSpPr>
          <p:cNvPr id="65" name="Group 64"/>
          <p:cNvGrpSpPr/>
          <p:nvPr/>
        </p:nvGrpSpPr>
        <p:grpSpPr>
          <a:xfrm>
            <a:off x="82311" y="3555437"/>
            <a:ext cx="3944130" cy="3188896"/>
            <a:chOff x="5111064" y="3468717"/>
            <a:chExt cx="3944130" cy="3188896"/>
          </a:xfrm>
        </p:grpSpPr>
        <p:grpSp>
          <p:nvGrpSpPr>
            <p:cNvPr id="38" name="Group 23"/>
            <p:cNvGrpSpPr/>
            <p:nvPr/>
          </p:nvGrpSpPr>
          <p:grpSpPr>
            <a:xfrm>
              <a:off x="5111064" y="4044681"/>
              <a:ext cx="3944130" cy="2612932"/>
              <a:chOff x="2469005" y="1730467"/>
              <a:chExt cx="3944130" cy="2612932"/>
            </a:xfrm>
          </p:grpSpPr>
          <p:pic>
            <p:nvPicPr>
              <p:cNvPr id="39" name="Picture 38" descr="example kmbr data fit.png"/>
              <p:cNvPicPr>
                <a:picLocks noChangeAspect="1"/>
              </p:cNvPicPr>
              <p:nvPr/>
            </p:nvPicPr>
            <p:blipFill>
              <a:blip r:embed="rId6" cstate="print"/>
              <a:srcRect t="8772"/>
              <a:stretch>
                <a:fillRect/>
              </a:stretch>
            </p:blipFill>
            <p:spPr>
              <a:xfrm>
                <a:off x="2469005" y="1730467"/>
                <a:ext cx="3944130" cy="2612932"/>
              </a:xfrm>
              <a:prstGeom prst="rect">
                <a:avLst/>
              </a:prstGeom>
            </p:spPr>
          </p:pic>
          <p:sp>
            <p:nvSpPr>
              <p:cNvPr id="40" name="Freeform 39"/>
              <p:cNvSpPr/>
              <p:nvPr/>
            </p:nvSpPr>
            <p:spPr>
              <a:xfrm>
                <a:off x="2905125" y="2038350"/>
                <a:ext cx="2590800" cy="1962150"/>
              </a:xfrm>
              <a:custGeom>
                <a:avLst/>
                <a:gdLst>
                  <a:gd name="connsiteX0" fmla="*/ 0 w 2590800"/>
                  <a:gd name="connsiteY0" fmla="*/ 1962150 h 1962150"/>
                  <a:gd name="connsiteX1" fmla="*/ 1028700 w 2590800"/>
                  <a:gd name="connsiteY1" fmla="*/ 590550 h 1962150"/>
                  <a:gd name="connsiteX2" fmla="*/ 2590800 w 2590800"/>
                  <a:gd name="connsiteY2" fmla="*/ 0 h 1962150"/>
                </a:gdLst>
                <a:ahLst/>
                <a:cxnLst>
                  <a:cxn ang="0">
                    <a:pos x="connsiteX0" y="connsiteY0"/>
                  </a:cxn>
                  <a:cxn ang="0">
                    <a:pos x="connsiteX1" y="connsiteY1"/>
                  </a:cxn>
                  <a:cxn ang="0">
                    <a:pos x="connsiteX2" y="connsiteY2"/>
                  </a:cxn>
                </a:cxnLst>
                <a:rect l="l" t="t" r="r" b="b"/>
                <a:pathLst>
                  <a:path w="2590800" h="1962150">
                    <a:moveTo>
                      <a:pt x="0" y="1962150"/>
                    </a:moveTo>
                    <a:cubicBezTo>
                      <a:pt x="298450" y="1439862"/>
                      <a:pt x="596900" y="917575"/>
                      <a:pt x="1028700" y="590550"/>
                    </a:cubicBezTo>
                    <a:cubicBezTo>
                      <a:pt x="1460500" y="263525"/>
                      <a:pt x="2173287" y="125413"/>
                      <a:pt x="25908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 name="Picture 40" descr="kmbr fit equation.PNG"/>
              <p:cNvPicPr>
                <a:picLocks noChangeAspect="1"/>
              </p:cNvPicPr>
              <p:nvPr/>
            </p:nvPicPr>
            <p:blipFill>
              <a:blip r:embed="rId7" cstate="print"/>
              <a:stretch>
                <a:fillRect/>
              </a:stretch>
            </p:blipFill>
            <p:spPr>
              <a:xfrm>
                <a:off x="4705262" y="3095574"/>
                <a:ext cx="1257476" cy="724001"/>
              </a:xfrm>
              <a:prstGeom prst="rect">
                <a:avLst/>
              </a:prstGeom>
            </p:spPr>
          </p:pic>
        </p:grpSp>
        <p:sp>
          <p:nvSpPr>
            <p:cNvPr id="42" name="TextBox 41"/>
            <p:cNvSpPr txBox="1"/>
            <p:nvPr/>
          </p:nvSpPr>
          <p:spPr>
            <a:xfrm>
              <a:off x="5590739" y="3468717"/>
              <a:ext cx="3114675" cy="584775"/>
            </a:xfrm>
            <a:prstGeom prst="rect">
              <a:avLst/>
            </a:prstGeom>
            <a:solidFill>
              <a:schemeClr val="bg1"/>
            </a:solidFill>
          </p:spPr>
          <p:txBody>
            <a:bodyPr wrap="square" rtlCol="0">
              <a:spAutoFit/>
            </a:bodyPr>
            <a:lstStyle/>
            <a:p>
              <a:pPr algn="ctr"/>
              <a:r>
                <a:rPr lang="en-US" sz="1600" dirty="0" smtClean="0"/>
                <a:t>Plot C/Co vs. F and fit equation for k</a:t>
              </a:r>
              <a:r>
                <a:rPr lang="en-US" sz="1600" baseline="-25000" dirty="0" smtClean="0"/>
                <a:t>m</a:t>
              </a:r>
              <a:endParaRPr lang="en-US" sz="1600" baseline="-25000" dirty="0"/>
            </a:p>
          </p:txBody>
        </p:sp>
      </p:grpSp>
      <p:sp>
        <p:nvSpPr>
          <p:cNvPr id="43" name="TextBox 42"/>
          <p:cNvSpPr txBox="1"/>
          <p:nvPr/>
        </p:nvSpPr>
        <p:spPr>
          <a:xfrm>
            <a:off x="-5825" y="1147721"/>
            <a:ext cx="2728069" cy="1384995"/>
          </a:xfrm>
          <a:prstGeom prst="rect">
            <a:avLst/>
          </a:prstGeom>
          <a:noFill/>
          <a:ln w="28575">
            <a:solidFill>
              <a:schemeClr val="accent1"/>
            </a:solidFill>
          </a:ln>
        </p:spPr>
        <p:txBody>
          <a:bodyPr wrap="square" rtlCol="0">
            <a:spAutoFit/>
          </a:bodyPr>
          <a:lstStyle/>
          <a:p>
            <a:r>
              <a:rPr lang="en-US" u="sng" dirty="0" smtClean="0"/>
              <a:t>Key Point:</a:t>
            </a:r>
          </a:p>
          <a:p>
            <a:endParaRPr lang="en-US" u="sng" dirty="0" smtClean="0"/>
          </a:p>
          <a:p>
            <a:r>
              <a:rPr lang="en-US" sz="1600" dirty="0" smtClean="0"/>
              <a:t>Use multiple F factors to create a data curve from a single time point</a:t>
            </a:r>
            <a:endParaRPr lang="en-US" sz="1600" dirty="0"/>
          </a:p>
        </p:txBody>
      </p:sp>
    </p:spTree>
    <p:extLst>
      <p:ext uri="{BB962C8B-B14F-4D97-AF65-F5344CB8AC3E}">
        <p14:creationId xmlns:p14="http://schemas.microsoft.com/office/powerpoint/2010/main" val="3827556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400"/>
            <a:ext cx="8315057" cy="1143000"/>
          </a:xfrm>
        </p:spPr>
        <p:txBody>
          <a:bodyPr/>
          <a:lstStyle/>
          <a:p>
            <a:r>
              <a:rPr lang="en-US" sz="2400" dirty="0" smtClean="0"/>
              <a:t>Effects of groundwater velocity on k</a:t>
            </a:r>
            <a:r>
              <a:rPr lang="en-US" sz="2400" baseline="-25000" dirty="0" smtClean="0"/>
              <a:t>m</a:t>
            </a:r>
            <a:r>
              <a:rPr lang="en-US" sz="2400" dirty="0" smtClean="0"/>
              <a:t> – Experimental Approach</a:t>
            </a:r>
            <a:endParaRPr lang="en-US" sz="24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1149404"/>
            <a:ext cx="6068272" cy="4058216"/>
          </a:xfrm>
          <a:prstGeom prst="rect">
            <a:avLst/>
          </a:prstGeom>
        </p:spPr>
      </p:pic>
      <p:sp>
        <p:nvSpPr>
          <p:cNvPr id="5" name="TextBox 4"/>
          <p:cNvSpPr txBox="1"/>
          <p:nvPr/>
        </p:nvSpPr>
        <p:spPr>
          <a:xfrm>
            <a:off x="6130456" y="1765196"/>
            <a:ext cx="3013544" cy="4031873"/>
          </a:xfrm>
          <a:prstGeom prst="rect">
            <a:avLst/>
          </a:prstGeom>
          <a:noFill/>
        </p:spPr>
        <p:txBody>
          <a:bodyPr wrap="square" rtlCol="0">
            <a:spAutoFit/>
          </a:bodyPr>
          <a:lstStyle/>
          <a:p>
            <a:pPr marL="342900" indent="-342900">
              <a:buFont typeface="+mj-lt"/>
              <a:buAutoNum type="arabicPeriod"/>
            </a:pPr>
            <a:r>
              <a:rPr lang="en-US" sz="1600" dirty="0" smtClean="0"/>
              <a:t>Equilibrate laboratory flow box with 100 mg/L Cl</a:t>
            </a:r>
            <a:r>
              <a:rPr lang="en-US" sz="1600" baseline="30000" dirty="0" smtClean="0"/>
              <a:t>-</a:t>
            </a:r>
            <a:r>
              <a:rPr lang="en-US" sz="1600" dirty="0" smtClean="0"/>
              <a:t> solution</a:t>
            </a:r>
          </a:p>
          <a:p>
            <a:pPr marL="342900" indent="-342900">
              <a:buFont typeface="+mj-lt"/>
              <a:buAutoNum type="arabicPeriod"/>
            </a:pPr>
            <a:endParaRPr lang="en-US" sz="1600" dirty="0" smtClean="0"/>
          </a:p>
          <a:p>
            <a:pPr marL="342900" indent="-342900">
              <a:buFont typeface="+mj-lt"/>
              <a:buAutoNum type="arabicPeriod"/>
            </a:pPr>
            <a:r>
              <a:rPr lang="en-US" sz="1600" dirty="0" smtClean="0"/>
              <a:t>Fill HRPP cells with 100 mg/L Br</a:t>
            </a:r>
            <a:r>
              <a:rPr lang="en-US" sz="1600" baseline="30000" dirty="0" smtClean="0"/>
              <a:t>-</a:t>
            </a:r>
            <a:r>
              <a:rPr lang="en-US" sz="1600" dirty="0" smtClean="0"/>
              <a:t> solution</a:t>
            </a:r>
          </a:p>
          <a:p>
            <a:pPr marL="342900" indent="-342900">
              <a:buFont typeface="+mj-lt"/>
              <a:buAutoNum type="arabicPeriod"/>
            </a:pPr>
            <a:endParaRPr lang="en-US" sz="1600" dirty="0" smtClean="0"/>
          </a:p>
          <a:p>
            <a:pPr marL="342900" indent="-342900">
              <a:buFont typeface="+mj-lt"/>
              <a:buAutoNum type="arabicPeriod"/>
            </a:pPr>
            <a:r>
              <a:rPr lang="en-US" sz="1600" dirty="0" smtClean="0"/>
              <a:t>Insert HRPP into flow box</a:t>
            </a:r>
          </a:p>
          <a:p>
            <a:pPr marL="342900" indent="-342900">
              <a:buFont typeface="+mj-lt"/>
              <a:buAutoNum type="arabicPeriod"/>
            </a:pPr>
            <a:endParaRPr lang="en-US" sz="1600" dirty="0" smtClean="0"/>
          </a:p>
          <a:p>
            <a:pPr marL="342900" indent="-342900">
              <a:buFont typeface="+mj-lt"/>
              <a:buAutoNum type="arabicPeriod"/>
            </a:pPr>
            <a:r>
              <a:rPr lang="en-US" sz="1600" dirty="0" smtClean="0"/>
              <a:t>Remove HRPP after predetermined number of days and measure Br</a:t>
            </a:r>
            <a:r>
              <a:rPr lang="en-US" sz="1600" baseline="30000" dirty="0" smtClean="0"/>
              <a:t>-</a:t>
            </a:r>
          </a:p>
          <a:p>
            <a:pPr marL="342900" indent="-342900">
              <a:buFont typeface="+mj-lt"/>
              <a:buAutoNum type="arabicPeriod"/>
            </a:pPr>
            <a:endParaRPr lang="en-US" sz="1600" dirty="0" smtClean="0"/>
          </a:p>
          <a:p>
            <a:pPr marL="342900" indent="-342900">
              <a:buFont typeface="+mj-lt"/>
              <a:buAutoNum type="arabicPeriod"/>
            </a:pPr>
            <a:r>
              <a:rPr lang="en-US" sz="1600" dirty="0" smtClean="0"/>
              <a:t>Change velocity through flow box and repeat 1-4</a:t>
            </a:r>
          </a:p>
          <a:p>
            <a:pPr marL="342900" indent="-342900">
              <a:buFont typeface="+mj-lt"/>
              <a:buAutoNum type="arabicPeriod"/>
            </a:pPr>
            <a:endParaRPr lang="en-US" sz="1600" dirty="0"/>
          </a:p>
        </p:txBody>
      </p:sp>
      <p:sp>
        <p:nvSpPr>
          <p:cNvPr id="6" name="TextBox 5"/>
          <p:cNvSpPr txBox="1"/>
          <p:nvPr/>
        </p:nvSpPr>
        <p:spPr>
          <a:xfrm>
            <a:off x="5931670" y="1158245"/>
            <a:ext cx="3347499" cy="646331"/>
          </a:xfrm>
          <a:prstGeom prst="rect">
            <a:avLst/>
          </a:prstGeom>
          <a:noFill/>
        </p:spPr>
        <p:txBody>
          <a:bodyPr wrap="square" rtlCol="0">
            <a:spAutoFit/>
          </a:bodyPr>
          <a:lstStyle/>
          <a:p>
            <a:pPr algn="ctr"/>
            <a:r>
              <a:rPr lang="en-US" dirty="0" smtClean="0">
                <a:solidFill>
                  <a:schemeClr val="accent1"/>
                </a:solidFill>
              </a:rPr>
              <a:t>Specialized HRPP’s with only velocity cell sets</a:t>
            </a:r>
            <a:endParaRPr lang="en-US" dirty="0">
              <a:solidFill>
                <a:schemeClr val="accent1"/>
              </a:solidFill>
            </a:endParaRPr>
          </a:p>
        </p:txBody>
      </p:sp>
      <p:pic>
        <p:nvPicPr>
          <p:cNvPr id="17" name="Picture 16" descr="velocity HRPP assembly.png"/>
          <p:cNvPicPr>
            <a:picLocks noChangeAspect="1"/>
          </p:cNvPicPr>
          <p:nvPr/>
        </p:nvPicPr>
        <p:blipFill>
          <a:blip r:embed="rId3" cstate="print"/>
          <a:stretch>
            <a:fillRect/>
          </a:stretch>
        </p:blipFill>
        <p:spPr>
          <a:xfrm>
            <a:off x="972230" y="5182168"/>
            <a:ext cx="4239194" cy="1675832"/>
          </a:xfrm>
          <a:prstGeom prst="rect">
            <a:avLst/>
          </a:prstGeom>
        </p:spPr>
      </p:pic>
    </p:spTree>
    <p:extLst>
      <p:ext uri="{BB962C8B-B14F-4D97-AF65-F5344CB8AC3E}">
        <p14:creationId xmlns:p14="http://schemas.microsoft.com/office/powerpoint/2010/main" val="16116309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9525" y="1895476"/>
            <a:ext cx="1924050" cy="3267074"/>
            <a:chOff x="2362200" y="1447800"/>
            <a:chExt cx="2667000" cy="4677428"/>
          </a:xfrm>
        </p:grpSpPr>
        <p:pic>
          <p:nvPicPr>
            <p:cNvPr id="7" name="Picture 6" descr="velocity cross-section.PNG"/>
            <p:cNvPicPr>
              <a:picLocks noChangeAspect="1"/>
            </p:cNvPicPr>
            <p:nvPr/>
          </p:nvPicPr>
          <p:blipFill>
            <a:blip r:embed="rId2" cstate="print"/>
            <a:srcRect t="19750"/>
            <a:stretch>
              <a:fillRect/>
            </a:stretch>
          </p:blipFill>
          <p:spPr>
            <a:xfrm rot="16200000">
              <a:off x="2009502" y="3476898"/>
              <a:ext cx="4677428" cy="619232"/>
            </a:xfrm>
            <a:prstGeom prst="rect">
              <a:avLst/>
            </a:prstGeom>
          </p:spPr>
        </p:pic>
        <p:cxnSp>
          <p:nvCxnSpPr>
            <p:cNvPr id="8" name="Straight Arrow Connector 7"/>
            <p:cNvCxnSpPr/>
            <p:nvPr/>
          </p:nvCxnSpPr>
          <p:spPr>
            <a:xfrm flipH="1">
              <a:off x="3810000" y="3124200"/>
              <a:ext cx="609600" cy="0"/>
            </a:xfrm>
            <a:prstGeom prst="straightConnector1">
              <a:avLst/>
            </a:prstGeom>
            <a:ln w="19050">
              <a:solidFill>
                <a:schemeClr val="accent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810000" y="3276600"/>
              <a:ext cx="609600" cy="0"/>
            </a:xfrm>
            <a:prstGeom prst="straightConnector1">
              <a:avLst/>
            </a:prstGeom>
            <a:ln w="19050">
              <a:solidFill>
                <a:schemeClr val="accent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10000" y="3429000"/>
              <a:ext cx="609600" cy="0"/>
            </a:xfrm>
            <a:prstGeom prst="straightConnector1">
              <a:avLst/>
            </a:prstGeom>
            <a:ln w="19050">
              <a:solidFill>
                <a:schemeClr val="accent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810000" y="3581400"/>
              <a:ext cx="609600" cy="0"/>
            </a:xfrm>
            <a:prstGeom prst="straightConnector1">
              <a:avLst/>
            </a:prstGeom>
            <a:ln w="19050">
              <a:solidFill>
                <a:schemeClr val="accent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62200" y="2685871"/>
              <a:ext cx="1524000" cy="1207557"/>
            </a:xfrm>
            <a:prstGeom prst="rect">
              <a:avLst/>
            </a:prstGeom>
            <a:noFill/>
          </p:spPr>
          <p:txBody>
            <a:bodyPr wrap="square" rtlCol="0">
              <a:spAutoFit/>
            </a:bodyPr>
            <a:lstStyle/>
            <a:p>
              <a:r>
                <a:rPr lang="en-US" sz="1200" dirty="0" smtClean="0"/>
                <a:t>Measure Br- concentration after HRPP is extracted</a:t>
              </a:r>
              <a:endParaRPr lang="en-US" sz="1200" dirty="0"/>
            </a:p>
          </p:txBody>
        </p:sp>
        <p:sp>
          <p:nvSpPr>
            <p:cNvPr id="13" name="TextBox 12"/>
            <p:cNvSpPr txBox="1"/>
            <p:nvPr/>
          </p:nvSpPr>
          <p:spPr>
            <a:xfrm>
              <a:off x="4648200" y="3212068"/>
              <a:ext cx="381000" cy="484703"/>
            </a:xfrm>
            <a:prstGeom prst="rect">
              <a:avLst/>
            </a:prstGeom>
            <a:noFill/>
          </p:spPr>
          <p:txBody>
            <a:bodyPr wrap="square" rtlCol="0">
              <a:spAutoFit/>
            </a:bodyPr>
            <a:lstStyle/>
            <a:p>
              <a:r>
                <a:rPr lang="en-US" sz="1600" b="1" dirty="0" smtClean="0">
                  <a:solidFill>
                    <a:schemeClr val="accent2">
                      <a:lumMod val="50000"/>
                      <a:lumOff val="50000"/>
                    </a:schemeClr>
                  </a:solidFill>
                </a:rPr>
                <a:t>1</a:t>
              </a:r>
              <a:endParaRPr lang="en-US" sz="1600" b="1" dirty="0">
                <a:solidFill>
                  <a:schemeClr val="accent2">
                    <a:lumMod val="50000"/>
                    <a:lumOff val="50000"/>
                  </a:schemeClr>
                </a:solidFill>
              </a:endParaRPr>
            </a:p>
          </p:txBody>
        </p:sp>
        <p:sp>
          <p:nvSpPr>
            <p:cNvPr id="14" name="TextBox 13"/>
            <p:cNvSpPr txBox="1"/>
            <p:nvPr/>
          </p:nvSpPr>
          <p:spPr>
            <a:xfrm>
              <a:off x="4648200" y="4038600"/>
              <a:ext cx="381000" cy="484703"/>
            </a:xfrm>
            <a:prstGeom prst="rect">
              <a:avLst/>
            </a:prstGeom>
            <a:noFill/>
          </p:spPr>
          <p:txBody>
            <a:bodyPr wrap="square" rtlCol="0">
              <a:spAutoFit/>
            </a:bodyPr>
            <a:lstStyle/>
            <a:p>
              <a:r>
                <a:rPr lang="en-US" sz="1600" b="1" dirty="0" smtClean="0">
                  <a:solidFill>
                    <a:schemeClr val="accent2">
                      <a:lumMod val="50000"/>
                      <a:lumOff val="50000"/>
                    </a:schemeClr>
                  </a:solidFill>
                </a:rPr>
                <a:t>2</a:t>
              </a:r>
              <a:endParaRPr lang="en-US" sz="1600" b="1" dirty="0">
                <a:solidFill>
                  <a:schemeClr val="accent2">
                    <a:lumMod val="50000"/>
                    <a:lumOff val="50000"/>
                  </a:schemeClr>
                </a:solidFill>
              </a:endParaRPr>
            </a:p>
          </p:txBody>
        </p:sp>
        <p:sp>
          <p:nvSpPr>
            <p:cNvPr id="15" name="TextBox 14"/>
            <p:cNvSpPr txBox="1"/>
            <p:nvPr/>
          </p:nvSpPr>
          <p:spPr>
            <a:xfrm>
              <a:off x="4648200" y="4953000"/>
              <a:ext cx="381000" cy="484703"/>
            </a:xfrm>
            <a:prstGeom prst="rect">
              <a:avLst/>
            </a:prstGeom>
            <a:noFill/>
          </p:spPr>
          <p:txBody>
            <a:bodyPr wrap="square" rtlCol="0">
              <a:spAutoFit/>
            </a:bodyPr>
            <a:lstStyle/>
            <a:p>
              <a:r>
                <a:rPr lang="en-US" sz="1600" b="1" dirty="0" smtClean="0">
                  <a:solidFill>
                    <a:schemeClr val="accent2">
                      <a:lumMod val="50000"/>
                      <a:lumOff val="50000"/>
                    </a:schemeClr>
                  </a:solidFill>
                </a:rPr>
                <a:t>3</a:t>
              </a:r>
              <a:endParaRPr lang="en-US" sz="1600" b="1" dirty="0">
                <a:solidFill>
                  <a:schemeClr val="accent2">
                    <a:lumMod val="50000"/>
                    <a:lumOff val="50000"/>
                  </a:schemeClr>
                </a:solidFill>
              </a:endParaRPr>
            </a:p>
          </p:txBody>
        </p:sp>
      </p:grpSp>
      <p:grpSp>
        <p:nvGrpSpPr>
          <p:cNvPr id="3" name="Group 23"/>
          <p:cNvGrpSpPr/>
          <p:nvPr/>
        </p:nvGrpSpPr>
        <p:grpSpPr>
          <a:xfrm>
            <a:off x="2554730" y="1971675"/>
            <a:ext cx="3944130" cy="2612932"/>
            <a:chOff x="2469005" y="1730467"/>
            <a:chExt cx="3944130" cy="2612932"/>
          </a:xfrm>
        </p:grpSpPr>
        <p:pic>
          <p:nvPicPr>
            <p:cNvPr id="17" name="Picture 16" descr="example kmbr data fit.png"/>
            <p:cNvPicPr>
              <a:picLocks noChangeAspect="1"/>
            </p:cNvPicPr>
            <p:nvPr/>
          </p:nvPicPr>
          <p:blipFill>
            <a:blip r:embed="rId3" cstate="print"/>
            <a:srcRect t="8772"/>
            <a:stretch>
              <a:fillRect/>
            </a:stretch>
          </p:blipFill>
          <p:spPr>
            <a:xfrm>
              <a:off x="2469005" y="1730467"/>
              <a:ext cx="3944130" cy="2612932"/>
            </a:xfrm>
            <a:prstGeom prst="rect">
              <a:avLst/>
            </a:prstGeom>
          </p:spPr>
        </p:pic>
        <p:sp>
          <p:nvSpPr>
            <p:cNvPr id="20" name="Freeform 19"/>
            <p:cNvSpPr/>
            <p:nvPr/>
          </p:nvSpPr>
          <p:spPr>
            <a:xfrm>
              <a:off x="2905125" y="2038350"/>
              <a:ext cx="2590800" cy="1962150"/>
            </a:xfrm>
            <a:custGeom>
              <a:avLst/>
              <a:gdLst>
                <a:gd name="connsiteX0" fmla="*/ 0 w 2590800"/>
                <a:gd name="connsiteY0" fmla="*/ 1962150 h 1962150"/>
                <a:gd name="connsiteX1" fmla="*/ 1028700 w 2590800"/>
                <a:gd name="connsiteY1" fmla="*/ 590550 h 1962150"/>
                <a:gd name="connsiteX2" fmla="*/ 2590800 w 2590800"/>
                <a:gd name="connsiteY2" fmla="*/ 0 h 1962150"/>
              </a:gdLst>
              <a:ahLst/>
              <a:cxnLst>
                <a:cxn ang="0">
                  <a:pos x="connsiteX0" y="connsiteY0"/>
                </a:cxn>
                <a:cxn ang="0">
                  <a:pos x="connsiteX1" y="connsiteY1"/>
                </a:cxn>
                <a:cxn ang="0">
                  <a:pos x="connsiteX2" y="connsiteY2"/>
                </a:cxn>
              </a:cxnLst>
              <a:rect l="l" t="t" r="r" b="b"/>
              <a:pathLst>
                <a:path w="2590800" h="1962150">
                  <a:moveTo>
                    <a:pt x="0" y="1962150"/>
                  </a:moveTo>
                  <a:cubicBezTo>
                    <a:pt x="298450" y="1439862"/>
                    <a:pt x="596900" y="917575"/>
                    <a:pt x="1028700" y="590550"/>
                  </a:cubicBezTo>
                  <a:cubicBezTo>
                    <a:pt x="1460500" y="263525"/>
                    <a:pt x="2173287" y="125413"/>
                    <a:pt x="25908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2" name="Picture 21" descr="kmbr fit equation.PNG"/>
            <p:cNvPicPr>
              <a:picLocks noChangeAspect="1"/>
            </p:cNvPicPr>
            <p:nvPr/>
          </p:nvPicPr>
          <p:blipFill>
            <a:blip r:embed="rId4" cstate="print"/>
            <a:stretch>
              <a:fillRect/>
            </a:stretch>
          </p:blipFill>
          <p:spPr>
            <a:xfrm>
              <a:off x="4705262" y="3095574"/>
              <a:ext cx="1257476" cy="724001"/>
            </a:xfrm>
            <a:prstGeom prst="rect">
              <a:avLst/>
            </a:prstGeom>
          </p:spPr>
        </p:pic>
      </p:grpSp>
      <p:sp>
        <p:nvSpPr>
          <p:cNvPr id="23" name="TextBox 22"/>
          <p:cNvSpPr txBox="1"/>
          <p:nvPr/>
        </p:nvSpPr>
        <p:spPr>
          <a:xfrm>
            <a:off x="3009900" y="1392087"/>
            <a:ext cx="3114675" cy="584775"/>
          </a:xfrm>
          <a:prstGeom prst="rect">
            <a:avLst/>
          </a:prstGeom>
          <a:solidFill>
            <a:schemeClr val="bg1"/>
          </a:solidFill>
        </p:spPr>
        <p:txBody>
          <a:bodyPr wrap="square" rtlCol="0">
            <a:spAutoFit/>
          </a:bodyPr>
          <a:lstStyle/>
          <a:p>
            <a:pPr algn="ctr"/>
            <a:r>
              <a:rPr lang="en-US" sz="1600" dirty="0" smtClean="0"/>
              <a:t>Plot C/Co vs. F and fit equation for k</a:t>
            </a:r>
            <a:r>
              <a:rPr lang="en-US" sz="1600" baseline="-25000" dirty="0" smtClean="0"/>
              <a:t>m</a:t>
            </a:r>
            <a:endParaRPr lang="en-US" sz="1600" baseline="-25000" dirty="0"/>
          </a:p>
        </p:txBody>
      </p:sp>
      <p:cxnSp>
        <p:nvCxnSpPr>
          <p:cNvPr id="26" name="Straight Arrow Connector 25"/>
          <p:cNvCxnSpPr/>
          <p:nvPr/>
        </p:nvCxnSpPr>
        <p:spPr>
          <a:xfrm>
            <a:off x="1971675" y="2953864"/>
            <a:ext cx="485775"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315075" y="3714750"/>
            <a:ext cx="485775"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772276" y="3200400"/>
            <a:ext cx="2295524" cy="1323439"/>
          </a:xfrm>
          <a:prstGeom prst="rect">
            <a:avLst/>
          </a:prstGeom>
          <a:noFill/>
        </p:spPr>
        <p:txBody>
          <a:bodyPr wrap="square" rtlCol="0">
            <a:spAutoFit/>
          </a:bodyPr>
          <a:lstStyle/>
          <a:p>
            <a:pPr algn="ctr"/>
            <a:r>
              <a:rPr lang="en-US" sz="2000" dirty="0" smtClean="0"/>
              <a:t>Do this for each of the 3 replicates and take average k</a:t>
            </a:r>
            <a:r>
              <a:rPr lang="en-US" sz="2000" baseline="-25000" dirty="0" smtClean="0"/>
              <a:t>m</a:t>
            </a:r>
            <a:endParaRPr lang="en-US" sz="2000" baseline="-25000" dirty="0"/>
          </a:p>
        </p:txBody>
      </p:sp>
      <p:sp>
        <p:nvSpPr>
          <p:cNvPr id="25" name="TextBox 24"/>
          <p:cNvSpPr txBox="1">
            <a:spLocks noRot="1" noChangeAspect="1" noMove="1" noResize="1" noEditPoints="1" noAdjustHandles="1" noChangeArrowheads="1" noChangeShapeType="1" noTextEdit="1"/>
          </p:cNvSpPr>
          <p:nvPr/>
        </p:nvSpPr>
        <p:spPr>
          <a:xfrm>
            <a:off x="184511" y="5835244"/>
            <a:ext cx="2006511" cy="432939"/>
          </a:xfrm>
          <a:prstGeom prst="rect">
            <a:avLst/>
          </a:prstGeom>
          <a:blipFill rotWithShape="0">
            <a:blip r:embed="rId5" cstate="print"/>
            <a:stretch>
              <a:fillRect l="-6991" t="-4225" r="-2128" b="-18310"/>
            </a:stretch>
          </a:blipFill>
        </p:spPr>
        <p:txBody>
          <a:bodyPr/>
          <a:lstStyle/>
          <a:p>
            <a:r>
              <a:rPr lang="en-US">
                <a:noFill/>
              </a:rPr>
              <a:t> </a:t>
            </a:r>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9900" y="5378617"/>
            <a:ext cx="1004715" cy="1200439"/>
          </a:xfrm>
          <a:prstGeom prst="rect">
            <a:avLst/>
          </a:prstGeom>
          <a:ln w="38100">
            <a:solidFill>
              <a:schemeClr val="accent1">
                <a:shade val="95000"/>
                <a:satMod val="105000"/>
              </a:schemeClr>
            </a:solidFill>
          </a:ln>
        </p:spPr>
      </p:pic>
      <p:cxnSp>
        <p:nvCxnSpPr>
          <p:cNvPr id="30" name="Straight Connector 29"/>
          <p:cNvCxnSpPr/>
          <p:nvPr/>
        </p:nvCxnSpPr>
        <p:spPr>
          <a:xfrm>
            <a:off x="1174847" y="4164294"/>
            <a:ext cx="1533847" cy="2426287"/>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708030" y="3536830"/>
            <a:ext cx="2035834" cy="184605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209353" y="3520852"/>
            <a:ext cx="508880" cy="6836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795394" y="5734373"/>
            <a:ext cx="2830668" cy="646331"/>
          </a:xfrm>
          <a:prstGeom prst="rect">
            <a:avLst/>
          </a:prstGeom>
          <a:noFill/>
        </p:spPr>
        <p:txBody>
          <a:bodyPr wrap="square" rtlCol="0">
            <a:spAutoFit/>
          </a:bodyPr>
          <a:lstStyle/>
          <a:p>
            <a:pPr algn="ctr"/>
            <a:r>
              <a:rPr lang="en-US" dirty="0" smtClean="0"/>
              <a:t>4 different F values per set of cells</a:t>
            </a:r>
            <a:endParaRPr lang="en-US" dirty="0"/>
          </a:p>
        </p:txBody>
      </p:sp>
      <p:sp>
        <p:nvSpPr>
          <p:cNvPr id="38" name="TextBox 37"/>
          <p:cNvSpPr txBox="1"/>
          <p:nvPr/>
        </p:nvSpPr>
        <p:spPr>
          <a:xfrm>
            <a:off x="3069454" y="5475194"/>
            <a:ext cx="357809" cy="246221"/>
          </a:xfrm>
          <a:prstGeom prst="rect">
            <a:avLst/>
          </a:prstGeom>
          <a:noFill/>
        </p:spPr>
        <p:txBody>
          <a:bodyPr wrap="square" rtlCol="0">
            <a:spAutoFit/>
          </a:bodyPr>
          <a:lstStyle/>
          <a:p>
            <a:r>
              <a:rPr lang="en-US" sz="1000" dirty="0" smtClean="0"/>
              <a:t>20</a:t>
            </a:r>
            <a:endParaRPr lang="en-US" sz="1000" dirty="0"/>
          </a:p>
        </p:txBody>
      </p:sp>
      <p:sp>
        <p:nvSpPr>
          <p:cNvPr id="39" name="TextBox 38"/>
          <p:cNvSpPr txBox="1"/>
          <p:nvPr/>
        </p:nvSpPr>
        <p:spPr>
          <a:xfrm>
            <a:off x="3028238" y="5717121"/>
            <a:ext cx="357809" cy="246221"/>
          </a:xfrm>
          <a:prstGeom prst="rect">
            <a:avLst/>
          </a:prstGeom>
          <a:noFill/>
        </p:spPr>
        <p:txBody>
          <a:bodyPr wrap="square" rtlCol="0">
            <a:spAutoFit/>
          </a:bodyPr>
          <a:lstStyle/>
          <a:p>
            <a:r>
              <a:rPr lang="en-US" sz="1000" dirty="0"/>
              <a:t>1</a:t>
            </a:r>
            <a:r>
              <a:rPr lang="en-US" sz="1000" dirty="0" smtClean="0"/>
              <a:t>0</a:t>
            </a:r>
            <a:endParaRPr lang="en-US" sz="1000" dirty="0"/>
          </a:p>
        </p:txBody>
      </p:sp>
      <p:sp>
        <p:nvSpPr>
          <p:cNvPr id="40" name="TextBox 39"/>
          <p:cNvSpPr txBox="1"/>
          <p:nvPr/>
        </p:nvSpPr>
        <p:spPr>
          <a:xfrm>
            <a:off x="2987022" y="5959048"/>
            <a:ext cx="357809" cy="246221"/>
          </a:xfrm>
          <a:prstGeom prst="rect">
            <a:avLst/>
          </a:prstGeom>
          <a:noFill/>
        </p:spPr>
        <p:txBody>
          <a:bodyPr wrap="square" rtlCol="0">
            <a:spAutoFit/>
          </a:bodyPr>
          <a:lstStyle/>
          <a:p>
            <a:r>
              <a:rPr lang="en-US" sz="1000" dirty="0" smtClean="0"/>
              <a:t>5</a:t>
            </a:r>
            <a:endParaRPr lang="en-US" sz="1000" dirty="0"/>
          </a:p>
        </p:txBody>
      </p:sp>
      <p:sp>
        <p:nvSpPr>
          <p:cNvPr id="41" name="TextBox 40"/>
          <p:cNvSpPr txBox="1"/>
          <p:nvPr/>
        </p:nvSpPr>
        <p:spPr>
          <a:xfrm>
            <a:off x="2979070" y="6200975"/>
            <a:ext cx="235229" cy="246221"/>
          </a:xfrm>
          <a:prstGeom prst="rect">
            <a:avLst/>
          </a:prstGeom>
          <a:noFill/>
        </p:spPr>
        <p:txBody>
          <a:bodyPr wrap="square" rtlCol="0">
            <a:spAutoFit/>
          </a:bodyPr>
          <a:lstStyle/>
          <a:p>
            <a:r>
              <a:rPr lang="en-US" sz="1000" dirty="0" smtClean="0"/>
              <a:t>1</a:t>
            </a:r>
            <a:endParaRPr lang="en-US" sz="1000" dirty="0"/>
          </a:p>
        </p:txBody>
      </p:sp>
      <p:sp>
        <p:nvSpPr>
          <p:cNvPr id="33" name="Title 1"/>
          <p:cNvSpPr txBox="1">
            <a:spLocks/>
          </p:cNvSpPr>
          <p:nvPr/>
        </p:nvSpPr>
        <p:spPr bwMode="auto">
          <a:xfrm>
            <a:off x="21142" y="7709"/>
            <a:ext cx="831505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000" b="0" i="0" u="none">
                <a:solidFill>
                  <a:schemeClr val="bg1"/>
                </a:solidFill>
                <a:latin typeface="+mj-lt"/>
                <a:ea typeface="+mj-ea"/>
                <a:cs typeface="+mj-cs"/>
              </a:defRPr>
            </a:lvl1pPr>
            <a:lvl2pPr algn="l" rtl="0" fontAlgn="base">
              <a:spcBef>
                <a:spcPct val="0"/>
              </a:spcBef>
              <a:spcAft>
                <a:spcPct val="0"/>
              </a:spcAft>
              <a:defRPr sz="2000">
                <a:solidFill>
                  <a:schemeClr val="bg1"/>
                </a:solidFill>
                <a:latin typeface="Times New Roman" pitchFamily="18" charset="0"/>
              </a:defRPr>
            </a:lvl2pPr>
            <a:lvl3pPr algn="l" rtl="0" fontAlgn="base">
              <a:spcBef>
                <a:spcPct val="0"/>
              </a:spcBef>
              <a:spcAft>
                <a:spcPct val="0"/>
              </a:spcAft>
              <a:defRPr sz="2000">
                <a:solidFill>
                  <a:schemeClr val="bg1"/>
                </a:solidFill>
                <a:latin typeface="Times New Roman" pitchFamily="18" charset="0"/>
              </a:defRPr>
            </a:lvl3pPr>
            <a:lvl4pPr algn="l" rtl="0" fontAlgn="base">
              <a:spcBef>
                <a:spcPct val="0"/>
              </a:spcBef>
              <a:spcAft>
                <a:spcPct val="0"/>
              </a:spcAft>
              <a:defRPr sz="2000">
                <a:solidFill>
                  <a:schemeClr val="bg1"/>
                </a:solidFill>
                <a:latin typeface="Times New Roman" pitchFamily="18" charset="0"/>
              </a:defRPr>
            </a:lvl4pPr>
            <a:lvl5pPr algn="l" rtl="0" fontAlgn="base">
              <a:spcBef>
                <a:spcPct val="0"/>
              </a:spcBef>
              <a:spcAft>
                <a:spcPct val="0"/>
              </a:spcAft>
              <a:defRPr sz="2000">
                <a:solidFill>
                  <a:schemeClr val="bg1"/>
                </a:solidFill>
                <a:latin typeface="Times New Roman" pitchFamily="18" charset="0"/>
              </a:defRPr>
            </a:lvl5pPr>
            <a:lvl6pPr marL="457200" algn="l" rtl="0" fontAlgn="base">
              <a:spcBef>
                <a:spcPct val="0"/>
              </a:spcBef>
              <a:spcAft>
                <a:spcPct val="0"/>
              </a:spcAft>
              <a:defRPr sz="2000">
                <a:solidFill>
                  <a:schemeClr val="bg1"/>
                </a:solidFill>
                <a:latin typeface="Times New Roman" pitchFamily="18" charset="0"/>
              </a:defRPr>
            </a:lvl6pPr>
            <a:lvl7pPr marL="914400" algn="l" rtl="0" fontAlgn="base">
              <a:spcBef>
                <a:spcPct val="0"/>
              </a:spcBef>
              <a:spcAft>
                <a:spcPct val="0"/>
              </a:spcAft>
              <a:defRPr sz="2000">
                <a:solidFill>
                  <a:schemeClr val="bg1"/>
                </a:solidFill>
                <a:latin typeface="Times New Roman" pitchFamily="18" charset="0"/>
              </a:defRPr>
            </a:lvl7pPr>
            <a:lvl8pPr marL="1371600" algn="l" rtl="0" fontAlgn="base">
              <a:spcBef>
                <a:spcPct val="0"/>
              </a:spcBef>
              <a:spcAft>
                <a:spcPct val="0"/>
              </a:spcAft>
              <a:defRPr sz="2000">
                <a:solidFill>
                  <a:schemeClr val="bg1"/>
                </a:solidFill>
                <a:latin typeface="Times New Roman" pitchFamily="18" charset="0"/>
              </a:defRPr>
            </a:lvl8pPr>
            <a:lvl9pPr marL="1828800" algn="l" rtl="0" fontAlgn="base">
              <a:spcBef>
                <a:spcPct val="0"/>
              </a:spcBef>
              <a:spcAft>
                <a:spcPct val="0"/>
              </a:spcAft>
              <a:defRPr sz="2000">
                <a:solidFill>
                  <a:schemeClr val="bg1"/>
                </a:solidFill>
                <a:latin typeface="Times New Roman" pitchFamily="18" charset="0"/>
              </a:defRPr>
            </a:lvl9pPr>
          </a:lstStyle>
          <a:p>
            <a:r>
              <a:rPr lang="en-US" sz="2800" kern="0" dirty="0" smtClean="0"/>
              <a:t>Effects of groundwater velocity on k</a:t>
            </a:r>
            <a:r>
              <a:rPr lang="en-US" sz="2800" kern="0" baseline="-25000" dirty="0" smtClean="0"/>
              <a:t>m</a:t>
            </a:r>
            <a:r>
              <a:rPr lang="en-US" sz="2800" kern="0" dirty="0" smtClean="0"/>
              <a:t> – Data Analysis</a:t>
            </a:r>
            <a:endParaRPr lang="en-US" sz="2800" kern="0" dirty="0"/>
          </a:p>
        </p:txBody>
      </p:sp>
    </p:spTree>
    <p:extLst>
      <p:ext uri="{BB962C8B-B14F-4D97-AF65-F5344CB8AC3E}">
        <p14:creationId xmlns:p14="http://schemas.microsoft.com/office/powerpoint/2010/main" val="13448894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85" y="-25400"/>
            <a:ext cx="7515225" cy="1143000"/>
          </a:xfrm>
        </p:spPr>
        <p:txBody>
          <a:bodyPr/>
          <a:lstStyle/>
          <a:p>
            <a:r>
              <a:rPr lang="en-US" sz="2800" dirty="0" smtClean="0"/>
              <a:t>Effect of Velocity on k</a:t>
            </a:r>
            <a:r>
              <a:rPr lang="en-US" sz="2800" baseline="-25000" dirty="0" smtClean="0"/>
              <a:t>m</a:t>
            </a:r>
            <a:r>
              <a:rPr lang="en-US" sz="2800" dirty="0" smtClean="0"/>
              <a:t> - Results</a:t>
            </a:r>
            <a:endParaRPr lang="en-US" sz="2800" baseline="-25000" dirty="0"/>
          </a:p>
        </p:txBody>
      </p:sp>
      <p:grpSp>
        <p:nvGrpSpPr>
          <p:cNvPr id="9" name="Group 8"/>
          <p:cNvGrpSpPr/>
          <p:nvPr/>
        </p:nvGrpSpPr>
        <p:grpSpPr>
          <a:xfrm>
            <a:off x="0" y="1819275"/>
            <a:ext cx="5324475" cy="3200400"/>
            <a:chOff x="9525" y="1421560"/>
            <a:chExt cx="5277375" cy="3230232"/>
          </a:xfrm>
        </p:grpSpPr>
        <p:pic>
          <p:nvPicPr>
            <p:cNvPr id="4" name="Picture 3" descr="km vs. time 1,10,100.png"/>
            <p:cNvPicPr>
              <a:picLocks noChangeAspect="1"/>
            </p:cNvPicPr>
            <p:nvPr/>
          </p:nvPicPr>
          <p:blipFill>
            <a:blip r:embed="rId2" cstate="print"/>
            <a:srcRect t="7845"/>
            <a:stretch>
              <a:fillRect/>
            </a:stretch>
          </p:blipFill>
          <p:spPr>
            <a:xfrm>
              <a:off x="9525" y="1421560"/>
              <a:ext cx="5277375" cy="3230232"/>
            </a:xfrm>
            <a:prstGeom prst="rect">
              <a:avLst/>
            </a:prstGeom>
          </p:spPr>
        </p:pic>
        <p:cxnSp>
          <p:nvCxnSpPr>
            <p:cNvPr id="6" name="Straight Connector 5"/>
            <p:cNvCxnSpPr/>
            <p:nvPr/>
          </p:nvCxnSpPr>
          <p:spPr>
            <a:xfrm flipV="1">
              <a:off x="523875" y="3714750"/>
              <a:ext cx="3838575" cy="95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95300" y="3343275"/>
              <a:ext cx="3838575" cy="952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504825" y="2181225"/>
              <a:ext cx="3838575" cy="9525"/>
            </a:xfrm>
            <a:prstGeom prst="line">
              <a:avLst/>
            </a:prstGeom>
            <a:ln w="127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6134100" y="1383149"/>
            <a:ext cx="2562225" cy="1169551"/>
          </a:xfrm>
          <a:prstGeom prst="rect">
            <a:avLst/>
          </a:prstGeom>
          <a:noFill/>
          <a:ln w="19050">
            <a:solidFill>
              <a:schemeClr val="accent1"/>
            </a:solidFill>
          </a:ln>
        </p:spPr>
        <p:txBody>
          <a:bodyPr wrap="square" rtlCol="0">
            <a:spAutoFit/>
          </a:bodyPr>
          <a:lstStyle/>
          <a:p>
            <a:r>
              <a:rPr lang="en-US" sz="1400" u="sng" dirty="0" smtClean="0"/>
              <a:t>Key points:</a:t>
            </a:r>
          </a:p>
          <a:p>
            <a:endParaRPr lang="en-US" sz="1400" dirty="0" smtClean="0"/>
          </a:p>
          <a:p>
            <a:pPr marL="342900" indent="-342900">
              <a:buFont typeface="+mj-lt"/>
              <a:buAutoNum type="arabicPeriod"/>
            </a:pPr>
            <a:r>
              <a:rPr lang="en-US" sz="1400" dirty="0" smtClean="0"/>
              <a:t>k</a:t>
            </a:r>
            <a:r>
              <a:rPr lang="en-US" sz="1400" baseline="-25000" dirty="0" smtClean="0"/>
              <a:t>m</a:t>
            </a:r>
            <a:r>
              <a:rPr lang="en-US" sz="1400" dirty="0" smtClean="0"/>
              <a:t> increases with velocity</a:t>
            </a:r>
          </a:p>
          <a:p>
            <a:pPr marL="342900" indent="-342900">
              <a:buFont typeface="+mj-lt"/>
              <a:buAutoNum type="arabicPeriod"/>
            </a:pPr>
            <a:endParaRPr lang="en-US" sz="1400" dirty="0" smtClean="0"/>
          </a:p>
          <a:p>
            <a:pPr marL="342900" indent="-342900">
              <a:buFont typeface="+mj-lt"/>
              <a:buAutoNum type="arabicPeriod"/>
            </a:pPr>
            <a:r>
              <a:rPr lang="en-US" sz="1400" dirty="0" smtClean="0"/>
              <a:t>k</a:t>
            </a:r>
            <a:r>
              <a:rPr lang="en-US" sz="1400" baseline="-25000" dirty="0" smtClean="0"/>
              <a:t>m</a:t>
            </a:r>
            <a:r>
              <a:rPr lang="en-US" sz="1400" dirty="0" smtClean="0"/>
              <a:t> is independent of time</a:t>
            </a:r>
            <a:endParaRPr lang="en-US" sz="1400" dirty="0"/>
          </a:p>
        </p:txBody>
      </p:sp>
      <p:sp>
        <p:nvSpPr>
          <p:cNvPr id="14" name="TextBox 13"/>
          <p:cNvSpPr txBox="1"/>
          <p:nvPr/>
        </p:nvSpPr>
        <p:spPr>
          <a:xfrm>
            <a:off x="123824" y="1247775"/>
            <a:ext cx="4676775" cy="646331"/>
          </a:xfrm>
          <a:prstGeom prst="rect">
            <a:avLst/>
          </a:prstGeom>
          <a:noFill/>
        </p:spPr>
        <p:txBody>
          <a:bodyPr wrap="square" rtlCol="0">
            <a:spAutoFit/>
          </a:bodyPr>
          <a:lstStyle/>
          <a:p>
            <a:pPr algn="ctr"/>
            <a:r>
              <a:rPr lang="en-US" dirty="0" smtClean="0">
                <a:solidFill>
                  <a:schemeClr val="accent2">
                    <a:lumMod val="75000"/>
                    <a:lumOff val="25000"/>
                  </a:schemeClr>
                </a:solidFill>
              </a:rPr>
              <a:t>Averaged replicate k</a:t>
            </a:r>
            <a:r>
              <a:rPr lang="en-US" baseline="-25000" dirty="0" smtClean="0">
                <a:solidFill>
                  <a:schemeClr val="accent2">
                    <a:lumMod val="75000"/>
                    <a:lumOff val="25000"/>
                  </a:schemeClr>
                </a:solidFill>
              </a:rPr>
              <a:t>m</a:t>
            </a:r>
            <a:r>
              <a:rPr lang="en-US" dirty="0" smtClean="0">
                <a:solidFill>
                  <a:schemeClr val="accent2">
                    <a:lumMod val="75000"/>
                    <a:lumOff val="25000"/>
                  </a:schemeClr>
                </a:solidFill>
              </a:rPr>
              <a:t> measurements – </a:t>
            </a:r>
          </a:p>
          <a:p>
            <a:pPr algn="ctr"/>
            <a:r>
              <a:rPr lang="en-US" dirty="0" smtClean="0">
                <a:solidFill>
                  <a:schemeClr val="accent2">
                    <a:lumMod val="75000"/>
                    <a:lumOff val="25000"/>
                  </a:schemeClr>
                </a:solidFill>
              </a:rPr>
              <a:t>3 velocities at multiple time points</a:t>
            </a:r>
            <a:endParaRPr lang="en-US" dirty="0">
              <a:solidFill>
                <a:schemeClr val="accent2">
                  <a:lumMod val="75000"/>
                  <a:lumOff val="25000"/>
                </a:schemeClr>
              </a:solidFill>
            </a:endParaRPr>
          </a:p>
        </p:txBody>
      </p:sp>
      <p:sp>
        <p:nvSpPr>
          <p:cNvPr id="15" name="TextBox 14"/>
          <p:cNvSpPr txBox="1"/>
          <p:nvPr/>
        </p:nvSpPr>
        <p:spPr>
          <a:xfrm>
            <a:off x="4610100" y="2933700"/>
            <a:ext cx="4524375" cy="646331"/>
          </a:xfrm>
          <a:prstGeom prst="rect">
            <a:avLst/>
          </a:prstGeom>
          <a:noFill/>
        </p:spPr>
        <p:txBody>
          <a:bodyPr wrap="square" rtlCol="0">
            <a:spAutoFit/>
          </a:bodyPr>
          <a:lstStyle/>
          <a:p>
            <a:pPr algn="ctr"/>
            <a:r>
              <a:rPr lang="en-US" dirty="0" smtClean="0">
                <a:solidFill>
                  <a:schemeClr val="accent2">
                    <a:lumMod val="75000"/>
                    <a:lumOff val="25000"/>
                  </a:schemeClr>
                </a:solidFill>
              </a:rPr>
              <a:t>Averaged replicate k</a:t>
            </a:r>
            <a:r>
              <a:rPr lang="en-US" baseline="-25000" dirty="0" smtClean="0">
                <a:solidFill>
                  <a:schemeClr val="accent2">
                    <a:lumMod val="75000"/>
                    <a:lumOff val="25000"/>
                  </a:schemeClr>
                </a:solidFill>
              </a:rPr>
              <a:t>m</a:t>
            </a:r>
            <a:r>
              <a:rPr lang="en-US" dirty="0" smtClean="0">
                <a:solidFill>
                  <a:schemeClr val="accent2">
                    <a:lumMod val="75000"/>
                    <a:lumOff val="25000"/>
                  </a:schemeClr>
                </a:solidFill>
              </a:rPr>
              <a:t> measurements –</a:t>
            </a:r>
          </a:p>
          <a:p>
            <a:pPr algn="ctr"/>
            <a:r>
              <a:rPr lang="en-US" dirty="0" smtClean="0">
                <a:solidFill>
                  <a:schemeClr val="accent2">
                    <a:lumMod val="75000"/>
                    <a:lumOff val="25000"/>
                  </a:schemeClr>
                </a:solidFill>
              </a:rPr>
              <a:t>multiple velocities and time points</a:t>
            </a:r>
            <a:endParaRPr lang="en-US" dirty="0">
              <a:solidFill>
                <a:schemeClr val="accent2">
                  <a:lumMod val="75000"/>
                  <a:lumOff val="25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100" y="3640461"/>
            <a:ext cx="4524375" cy="320575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25400"/>
            <a:ext cx="8315057" cy="1143000"/>
          </a:xfrm>
        </p:spPr>
        <p:txBody>
          <a:bodyPr/>
          <a:lstStyle/>
          <a:p>
            <a:r>
              <a:rPr lang="en-US" sz="2400" dirty="0" smtClean="0"/>
              <a:t>Effects of orientation to flow on k</a:t>
            </a:r>
            <a:r>
              <a:rPr lang="en-US" sz="2400" baseline="-25000" dirty="0" smtClean="0"/>
              <a:t>m</a:t>
            </a:r>
            <a:r>
              <a:rPr lang="en-US" sz="2400" dirty="0" smtClean="0"/>
              <a:t> – Experimental Approach</a:t>
            </a:r>
            <a:endParaRPr lang="en-US" sz="2400" dirty="0"/>
          </a:p>
        </p:txBody>
      </p:sp>
      <p:grpSp>
        <p:nvGrpSpPr>
          <p:cNvPr id="9" name="Group 8"/>
          <p:cNvGrpSpPr/>
          <p:nvPr/>
        </p:nvGrpSpPr>
        <p:grpSpPr>
          <a:xfrm>
            <a:off x="752700" y="1309847"/>
            <a:ext cx="7639270" cy="4367792"/>
            <a:chOff x="1504730" y="1566221"/>
            <a:chExt cx="7639270" cy="4367792"/>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030" y="2089441"/>
              <a:ext cx="2903874" cy="3456779"/>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917"/>
            <a:stretch/>
          </p:blipFill>
          <p:spPr>
            <a:xfrm>
              <a:off x="4587741" y="1875797"/>
              <a:ext cx="4556259" cy="4058216"/>
            </a:xfrm>
            <a:prstGeom prst="rect">
              <a:avLst/>
            </a:prstGeom>
          </p:spPr>
        </p:pic>
        <p:sp>
          <p:nvSpPr>
            <p:cNvPr id="6" name="TextBox 5"/>
            <p:cNvSpPr txBox="1"/>
            <p:nvPr/>
          </p:nvSpPr>
          <p:spPr>
            <a:xfrm>
              <a:off x="1504730" y="1614187"/>
              <a:ext cx="1201356" cy="523220"/>
            </a:xfrm>
            <a:prstGeom prst="rect">
              <a:avLst/>
            </a:prstGeom>
            <a:noFill/>
          </p:spPr>
          <p:txBody>
            <a:bodyPr wrap="square" rtlCol="0">
              <a:spAutoFit/>
            </a:bodyPr>
            <a:lstStyle/>
            <a:p>
              <a:pPr algn="ctr"/>
              <a:r>
                <a:rPr lang="en-US" sz="1400" dirty="0" smtClean="0"/>
                <a:t>Original orientation</a:t>
              </a:r>
              <a:endParaRPr lang="en-US" sz="1400" dirty="0"/>
            </a:p>
          </p:txBody>
        </p:sp>
        <p:sp>
          <p:nvSpPr>
            <p:cNvPr id="7" name="TextBox 6"/>
            <p:cNvSpPr txBox="1"/>
            <p:nvPr/>
          </p:nvSpPr>
          <p:spPr>
            <a:xfrm>
              <a:off x="2583474" y="1566221"/>
              <a:ext cx="850985" cy="523220"/>
            </a:xfrm>
            <a:prstGeom prst="rect">
              <a:avLst/>
            </a:prstGeom>
            <a:noFill/>
          </p:spPr>
          <p:txBody>
            <a:bodyPr wrap="square" rtlCol="0">
              <a:spAutoFit/>
            </a:bodyPr>
            <a:lstStyle/>
            <a:p>
              <a:pPr algn="ctr"/>
              <a:r>
                <a:rPr lang="en-US" sz="1400" dirty="0" smtClean="0"/>
                <a:t>90</a:t>
              </a:r>
              <a:r>
                <a:rPr lang="en-US" sz="1400" baseline="30000" dirty="0" smtClean="0"/>
                <a:t>o</a:t>
              </a:r>
              <a:r>
                <a:rPr lang="en-US" sz="1400" dirty="0" smtClean="0"/>
                <a:t> rotation</a:t>
              </a:r>
              <a:endParaRPr lang="en-US" sz="1400" dirty="0"/>
            </a:p>
          </p:txBody>
        </p:sp>
        <p:sp>
          <p:nvSpPr>
            <p:cNvPr id="8" name="TextBox 7"/>
            <p:cNvSpPr txBox="1"/>
            <p:nvPr/>
          </p:nvSpPr>
          <p:spPr>
            <a:xfrm>
              <a:off x="3732035" y="1614187"/>
              <a:ext cx="850985" cy="523220"/>
            </a:xfrm>
            <a:prstGeom prst="rect">
              <a:avLst/>
            </a:prstGeom>
            <a:noFill/>
          </p:spPr>
          <p:txBody>
            <a:bodyPr wrap="square" rtlCol="0">
              <a:spAutoFit/>
            </a:bodyPr>
            <a:lstStyle/>
            <a:p>
              <a:pPr algn="ctr"/>
              <a:r>
                <a:rPr lang="en-US" sz="1400" dirty="0" smtClean="0"/>
                <a:t>180</a:t>
              </a:r>
              <a:r>
                <a:rPr lang="en-US" sz="1400" baseline="30000" dirty="0" smtClean="0"/>
                <a:t>o</a:t>
              </a:r>
              <a:r>
                <a:rPr lang="en-US" sz="1400" dirty="0" smtClean="0"/>
                <a:t> rotation</a:t>
              </a:r>
              <a:endParaRPr lang="en-US" sz="1400" dirty="0"/>
            </a:p>
          </p:txBody>
        </p:sp>
      </p:grpSp>
      <p:sp>
        <p:nvSpPr>
          <p:cNvPr id="10" name="TextBox 9"/>
          <p:cNvSpPr txBox="1"/>
          <p:nvPr/>
        </p:nvSpPr>
        <p:spPr>
          <a:xfrm>
            <a:off x="589661" y="6041877"/>
            <a:ext cx="8007406" cy="369332"/>
          </a:xfrm>
          <a:prstGeom prst="rect">
            <a:avLst/>
          </a:prstGeom>
          <a:noFill/>
        </p:spPr>
        <p:txBody>
          <a:bodyPr wrap="square" rtlCol="0">
            <a:spAutoFit/>
          </a:bodyPr>
          <a:lstStyle/>
          <a:p>
            <a:r>
              <a:rPr lang="en-US" dirty="0" smtClean="0">
                <a:solidFill>
                  <a:schemeClr val="accent1"/>
                </a:solidFill>
              </a:rPr>
              <a:t>Repeat velocity experiments in lab flow cells with HRPP rotated 90</a:t>
            </a:r>
            <a:r>
              <a:rPr lang="en-US" baseline="30000" dirty="0" smtClean="0">
                <a:solidFill>
                  <a:schemeClr val="accent1"/>
                </a:solidFill>
              </a:rPr>
              <a:t>o</a:t>
            </a:r>
            <a:r>
              <a:rPr lang="en-US" dirty="0" smtClean="0">
                <a:solidFill>
                  <a:schemeClr val="accent1"/>
                </a:solidFill>
              </a:rPr>
              <a:t> and 180</a:t>
            </a:r>
            <a:r>
              <a:rPr lang="en-US" baseline="30000" dirty="0" smtClean="0">
                <a:solidFill>
                  <a:schemeClr val="accent1"/>
                </a:solidFill>
              </a:rPr>
              <a:t>o</a:t>
            </a:r>
            <a:endParaRPr lang="en-US" baseline="30000" dirty="0">
              <a:solidFill>
                <a:schemeClr val="accent1"/>
              </a:solidFill>
            </a:endParaRPr>
          </a:p>
        </p:txBody>
      </p:sp>
      <p:sp>
        <p:nvSpPr>
          <p:cNvPr id="11" name="TextBox 10"/>
          <p:cNvSpPr txBox="1"/>
          <p:nvPr/>
        </p:nvSpPr>
        <p:spPr>
          <a:xfrm>
            <a:off x="248917" y="2644024"/>
            <a:ext cx="681487" cy="369332"/>
          </a:xfrm>
          <a:prstGeom prst="rect">
            <a:avLst/>
          </a:prstGeom>
          <a:noFill/>
        </p:spPr>
        <p:txBody>
          <a:bodyPr wrap="square" rtlCol="0">
            <a:spAutoFit/>
          </a:bodyPr>
          <a:lstStyle/>
          <a:p>
            <a:r>
              <a:rPr lang="en-US" dirty="0" smtClean="0">
                <a:solidFill>
                  <a:schemeClr val="accent2">
                    <a:lumMod val="50000"/>
                    <a:lumOff val="50000"/>
                  </a:schemeClr>
                </a:solidFill>
              </a:rPr>
              <a:t>Flow</a:t>
            </a:r>
            <a:endParaRPr lang="en-US" dirty="0">
              <a:solidFill>
                <a:schemeClr val="accent2">
                  <a:lumMod val="50000"/>
                  <a:lumOff val="50000"/>
                </a:schemeClr>
              </a:solidFill>
            </a:endParaRPr>
          </a:p>
        </p:txBody>
      </p:sp>
    </p:spTree>
    <p:extLst>
      <p:ext uri="{BB962C8B-B14F-4D97-AF65-F5344CB8AC3E}">
        <p14:creationId xmlns:p14="http://schemas.microsoft.com/office/powerpoint/2010/main" val="17065439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368" y="-25400"/>
            <a:ext cx="8315057" cy="1143000"/>
          </a:xfrm>
        </p:spPr>
        <p:txBody>
          <a:bodyPr/>
          <a:lstStyle/>
          <a:p>
            <a:r>
              <a:rPr lang="en-US" sz="2800" dirty="0" smtClean="0"/>
              <a:t>Effects of orientation to flow on k</a:t>
            </a:r>
            <a:r>
              <a:rPr lang="en-US" sz="2800" baseline="-25000" dirty="0" smtClean="0"/>
              <a:t>m</a:t>
            </a:r>
            <a:r>
              <a:rPr lang="en-US" sz="2800" dirty="0" smtClean="0"/>
              <a:t> – Results</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0123" y="2148729"/>
            <a:ext cx="5703877" cy="4123884"/>
          </a:xfrm>
          <a:prstGeom prst="rect">
            <a:avLst/>
          </a:prstGeom>
        </p:spPr>
      </p:pic>
      <p:sp>
        <p:nvSpPr>
          <p:cNvPr id="6" name="TextBox 5"/>
          <p:cNvSpPr txBox="1"/>
          <p:nvPr/>
        </p:nvSpPr>
        <p:spPr>
          <a:xfrm>
            <a:off x="4178893" y="1513436"/>
            <a:ext cx="4965107" cy="646331"/>
          </a:xfrm>
          <a:prstGeom prst="rect">
            <a:avLst/>
          </a:prstGeom>
          <a:noFill/>
        </p:spPr>
        <p:txBody>
          <a:bodyPr wrap="square" rtlCol="0">
            <a:spAutoFit/>
          </a:bodyPr>
          <a:lstStyle/>
          <a:p>
            <a:pPr algn="ctr"/>
            <a:r>
              <a:rPr lang="en-US" dirty="0"/>
              <a:t>k</a:t>
            </a:r>
            <a:r>
              <a:rPr lang="en-US" baseline="-25000" dirty="0" smtClean="0"/>
              <a:t>m</a:t>
            </a:r>
            <a:r>
              <a:rPr lang="en-US" dirty="0" smtClean="0"/>
              <a:t> for 90</a:t>
            </a:r>
            <a:r>
              <a:rPr lang="en-US" baseline="30000" dirty="0" smtClean="0"/>
              <a:t>o</a:t>
            </a:r>
            <a:r>
              <a:rPr lang="en-US" dirty="0" smtClean="0"/>
              <a:t> and 180</a:t>
            </a:r>
            <a:r>
              <a:rPr lang="en-US" baseline="30000" dirty="0" smtClean="0"/>
              <a:t>o</a:t>
            </a:r>
            <a:r>
              <a:rPr lang="en-US" dirty="0" smtClean="0"/>
              <a:t> rotated HRPP compared to original orientation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90" y="2225936"/>
            <a:ext cx="2903874" cy="3456779"/>
          </a:xfrm>
          <a:prstGeom prst="rect">
            <a:avLst/>
          </a:prstGeom>
        </p:spPr>
      </p:pic>
      <p:sp>
        <p:nvSpPr>
          <p:cNvPr id="8" name="TextBox 7"/>
          <p:cNvSpPr txBox="1"/>
          <p:nvPr/>
        </p:nvSpPr>
        <p:spPr>
          <a:xfrm>
            <a:off x="463585" y="1776560"/>
            <a:ext cx="1201356" cy="523220"/>
          </a:xfrm>
          <a:prstGeom prst="rect">
            <a:avLst/>
          </a:prstGeom>
          <a:noFill/>
        </p:spPr>
        <p:txBody>
          <a:bodyPr wrap="square" rtlCol="0">
            <a:spAutoFit/>
          </a:bodyPr>
          <a:lstStyle/>
          <a:p>
            <a:pPr algn="ctr"/>
            <a:r>
              <a:rPr lang="en-US" sz="1400" dirty="0" smtClean="0"/>
              <a:t>Original orientation</a:t>
            </a:r>
            <a:endParaRPr lang="en-US" sz="1400" dirty="0"/>
          </a:p>
        </p:txBody>
      </p:sp>
      <p:sp>
        <p:nvSpPr>
          <p:cNvPr id="9" name="TextBox 8"/>
          <p:cNvSpPr txBox="1"/>
          <p:nvPr/>
        </p:nvSpPr>
        <p:spPr>
          <a:xfrm>
            <a:off x="1525077" y="1728594"/>
            <a:ext cx="850985" cy="523220"/>
          </a:xfrm>
          <a:prstGeom prst="rect">
            <a:avLst/>
          </a:prstGeom>
          <a:noFill/>
        </p:spPr>
        <p:txBody>
          <a:bodyPr wrap="square" rtlCol="0">
            <a:spAutoFit/>
          </a:bodyPr>
          <a:lstStyle/>
          <a:p>
            <a:pPr algn="ctr"/>
            <a:r>
              <a:rPr lang="en-US" sz="1400" dirty="0" smtClean="0"/>
              <a:t>90</a:t>
            </a:r>
            <a:r>
              <a:rPr lang="en-US" sz="1400" baseline="30000" dirty="0" smtClean="0"/>
              <a:t>o</a:t>
            </a:r>
            <a:r>
              <a:rPr lang="en-US" sz="1400" dirty="0" smtClean="0"/>
              <a:t> rotation</a:t>
            </a:r>
            <a:endParaRPr lang="en-US" sz="1400" dirty="0"/>
          </a:p>
        </p:txBody>
      </p:sp>
      <p:sp>
        <p:nvSpPr>
          <p:cNvPr id="10" name="TextBox 9"/>
          <p:cNvSpPr txBox="1"/>
          <p:nvPr/>
        </p:nvSpPr>
        <p:spPr>
          <a:xfrm>
            <a:off x="2725394" y="1776560"/>
            <a:ext cx="850985" cy="523220"/>
          </a:xfrm>
          <a:prstGeom prst="rect">
            <a:avLst/>
          </a:prstGeom>
          <a:noFill/>
        </p:spPr>
        <p:txBody>
          <a:bodyPr wrap="square" rtlCol="0">
            <a:spAutoFit/>
          </a:bodyPr>
          <a:lstStyle/>
          <a:p>
            <a:pPr algn="ctr"/>
            <a:r>
              <a:rPr lang="en-US" sz="1400" dirty="0" smtClean="0"/>
              <a:t>180</a:t>
            </a:r>
            <a:r>
              <a:rPr lang="en-US" sz="1400" baseline="30000" dirty="0" smtClean="0"/>
              <a:t>o</a:t>
            </a:r>
            <a:r>
              <a:rPr lang="en-US" sz="1400" dirty="0" smtClean="0"/>
              <a:t> rotation</a:t>
            </a:r>
            <a:endParaRPr lang="en-US" sz="1400" dirty="0"/>
          </a:p>
        </p:txBody>
      </p:sp>
      <p:sp>
        <p:nvSpPr>
          <p:cNvPr id="2" name="TextBox 1"/>
          <p:cNvSpPr txBox="1"/>
          <p:nvPr/>
        </p:nvSpPr>
        <p:spPr>
          <a:xfrm>
            <a:off x="166244" y="3038784"/>
            <a:ext cx="681487" cy="369332"/>
          </a:xfrm>
          <a:prstGeom prst="rect">
            <a:avLst/>
          </a:prstGeom>
          <a:noFill/>
        </p:spPr>
        <p:txBody>
          <a:bodyPr wrap="square" rtlCol="0">
            <a:spAutoFit/>
          </a:bodyPr>
          <a:lstStyle/>
          <a:p>
            <a:r>
              <a:rPr lang="en-US" dirty="0" smtClean="0">
                <a:solidFill>
                  <a:schemeClr val="accent2">
                    <a:lumMod val="50000"/>
                    <a:lumOff val="50000"/>
                  </a:schemeClr>
                </a:solidFill>
              </a:rPr>
              <a:t>Flow</a:t>
            </a:r>
            <a:endParaRPr lang="en-US" dirty="0">
              <a:solidFill>
                <a:schemeClr val="accent2">
                  <a:lumMod val="50000"/>
                  <a:lumOff val="50000"/>
                </a:schemeClr>
              </a:solidFill>
            </a:endParaRPr>
          </a:p>
        </p:txBody>
      </p:sp>
      <p:sp>
        <p:nvSpPr>
          <p:cNvPr id="11" name="TextBox 10"/>
          <p:cNvSpPr txBox="1"/>
          <p:nvPr/>
        </p:nvSpPr>
        <p:spPr>
          <a:xfrm>
            <a:off x="133696" y="6237053"/>
            <a:ext cx="5898126" cy="369332"/>
          </a:xfrm>
          <a:prstGeom prst="rect">
            <a:avLst/>
          </a:prstGeom>
          <a:noFill/>
        </p:spPr>
        <p:txBody>
          <a:bodyPr wrap="square" rtlCol="0">
            <a:spAutoFit/>
          </a:bodyPr>
          <a:lstStyle/>
          <a:p>
            <a:r>
              <a:rPr lang="en-US" dirty="0" smtClean="0">
                <a:solidFill>
                  <a:srgbClr val="C00000"/>
                </a:solidFill>
              </a:rPr>
              <a:t>Long enough equilibration times to reach steady state</a:t>
            </a:r>
            <a:endParaRPr lang="en-US" dirty="0">
              <a:solidFill>
                <a:srgbClr val="C00000"/>
              </a:solidFill>
            </a:endParaRPr>
          </a:p>
        </p:txBody>
      </p:sp>
    </p:spTree>
    <p:extLst>
      <p:ext uri="{BB962C8B-B14F-4D97-AF65-F5344CB8AC3E}">
        <p14:creationId xmlns:p14="http://schemas.microsoft.com/office/powerpoint/2010/main" val="1026606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74950" y="2422152"/>
            <a:ext cx="6400800" cy="1752600"/>
          </a:xfrm>
        </p:spPr>
        <p:txBody>
          <a:bodyPr/>
          <a:lstStyle/>
          <a:p>
            <a:pPr algn="ctr"/>
            <a:r>
              <a:rPr lang="en-US" dirty="0" smtClean="0"/>
              <a:t>Supporting Information</a:t>
            </a:r>
          </a:p>
          <a:p>
            <a:pPr algn="ctr"/>
            <a:endParaRPr lang="en-US" dirty="0" smtClean="0"/>
          </a:p>
          <a:p>
            <a:pPr algn="ctr"/>
            <a:r>
              <a:rPr lang="en-US" sz="2800" dirty="0" smtClean="0"/>
              <a:t>3D Numerical </a:t>
            </a:r>
            <a:r>
              <a:rPr lang="en-US" sz="2800" dirty="0"/>
              <a:t>M</a:t>
            </a:r>
            <a:r>
              <a:rPr lang="en-US" sz="2800" dirty="0" smtClean="0"/>
              <a:t>odel</a:t>
            </a:r>
            <a:endParaRPr lang="en-US" sz="2800" baseline="-25000" dirty="0"/>
          </a:p>
        </p:txBody>
      </p:sp>
    </p:spTree>
    <p:extLst>
      <p:ext uri="{BB962C8B-B14F-4D97-AF65-F5344CB8AC3E}">
        <p14:creationId xmlns:p14="http://schemas.microsoft.com/office/powerpoint/2010/main" val="1649557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00730"/>
            <a:ext cx="3783106" cy="3763878"/>
          </a:xfrm>
          <a:prstGeom prst="rect">
            <a:avLst/>
          </a:prstGeom>
        </p:spPr>
      </p:pic>
      <p:pic>
        <p:nvPicPr>
          <p:cNvPr id="3" name="Picture 2"/>
          <p:cNvPicPr>
            <a:picLocks noChangeAspect="1"/>
          </p:cNvPicPr>
          <p:nvPr/>
        </p:nvPicPr>
        <p:blipFill>
          <a:blip r:embed="rId3"/>
          <a:stretch>
            <a:fillRect/>
          </a:stretch>
        </p:blipFill>
        <p:spPr>
          <a:xfrm>
            <a:off x="3423514" y="3271759"/>
            <a:ext cx="5632703" cy="3586242"/>
          </a:xfrm>
          <a:prstGeom prst="rect">
            <a:avLst/>
          </a:prstGeom>
        </p:spPr>
      </p:pic>
      <p:sp>
        <p:nvSpPr>
          <p:cNvPr id="4" name="Title 1"/>
          <p:cNvSpPr txBox="1">
            <a:spLocks/>
          </p:cNvSpPr>
          <p:nvPr/>
        </p:nvSpPr>
        <p:spPr>
          <a:xfrm>
            <a:off x="134205" y="267208"/>
            <a:ext cx="8315057" cy="566725"/>
          </a:xfrm>
          <a:prstGeom prst="rect">
            <a:avLst/>
          </a:prstGeom>
        </p:spPr>
        <p:txBody>
          <a:bodyPr/>
          <a:lstStyle>
            <a:lvl1pPr algn="l" rtl="0" fontAlgn="base">
              <a:spcBef>
                <a:spcPct val="0"/>
              </a:spcBef>
              <a:spcAft>
                <a:spcPct val="0"/>
              </a:spcAft>
              <a:defRPr sz="2000" b="0" i="0" u="none">
                <a:solidFill>
                  <a:schemeClr val="bg1"/>
                </a:solidFill>
                <a:latin typeface="+mj-lt"/>
                <a:ea typeface="+mj-ea"/>
                <a:cs typeface="+mj-cs"/>
              </a:defRPr>
            </a:lvl1pPr>
            <a:lvl2pPr algn="l" rtl="0" fontAlgn="base">
              <a:spcBef>
                <a:spcPct val="0"/>
              </a:spcBef>
              <a:spcAft>
                <a:spcPct val="0"/>
              </a:spcAft>
              <a:defRPr sz="2000">
                <a:solidFill>
                  <a:schemeClr val="bg1"/>
                </a:solidFill>
                <a:latin typeface="Times New Roman" pitchFamily="18" charset="0"/>
              </a:defRPr>
            </a:lvl2pPr>
            <a:lvl3pPr algn="l" rtl="0" fontAlgn="base">
              <a:spcBef>
                <a:spcPct val="0"/>
              </a:spcBef>
              <a:spcAft>
                <a:spcPct val="0"/>
              </a:spcAft>
              <a:defRPr sz="2000">
                <a:solidFill>
                  <a:schemeClr val="bg1"/>
                </a:solidFill>
                <a:latin typeface="Times New Roman" pitchFamily="18" charset="0"/>
              </a:defRPr>
            </a:lvl3pPr>
            <a:lvl4pPr algn="l" rtl="0" fontAlgn="base">
              <a:spcBef>
                <a:spcPct val="0"/>
              </a:spcBef>
              <a:spcAft>
                <a:spcPct val="0"/>
              </a:spcAft>
              <a:defRPr sz="2000">
                <a:solidFill>
                  <a:schemeClr val="bg1"/>
                </a:solidFill>
                <a:latin typeface="Times New Roman" pitchFamily="18" charset="0"/>
              </a:defRPr>
            </a:lvl4pPr>
            <a:lvl5pPr algn="l" rtl="0" fontAlgn="base">
              <a:spcBef>
                <a:spcPct val="0"/>
              </a:spcBef>
              <a:spcAft>
                <a:spcPct val="0"/>
              </a:spcAft>
              <a:defRPr sz="2000">
                <a:solidFill>
                  <a:schemeClr val="bg1"/>
                </a:solidFill>
                <a:latin typeface="Times New Roman" pitchFamily="18" charset="0"/>
              </a:defRPr>
            </a:lvl5pPr>
            <a:lvl6pPr marL="457200" algn="l" rtl="0" fontAlgn="base">
              <a:spcBef>
                <a:spcPct val="0"/>
              </a:spcBef>
              <a:spcAft>
                <a:spcPct val="0"/>
              </a:spcAft>
              <a:defRPr sz="2000">
                <a:solidFill>
                  <a:schemeClr val="bg1"/>
                </a:solidFill>
                <a:latin typeface="Times New Roman" pitchFamily="18" charset="0"/>
              </a:defRPr>
            </a:lvl6pPr>
            <a:lvl7pPr marL="914400" algn="l" rtl="0" fontAlgn="base">
              <a:spcBef>
                <a:spcPct val="0"/>
              </a:spcBef>
              <a:spcAft>
                <a:spcPct val="0"/>
              </a:spcAft>
              <a:defRPr sz="2000">
                <a:solidFill>
                  <a:schemeClr val="bg1"/>
                </a:solidFill>
                <a:latin typeface="Times New Roman" pitchFamily="18" charset="0"/>
              </a:defRPr>
            </a:lvl7pPr>
            <a:lvl8pPr marL="1371600" algn="l" rtl="0" fontAlgn="base">
              <a:spcBef>
                <a:spcPct val="0"/>
              </a:spcBef>
              <a:spcAft>
                <a:spcPct val="0"/>
              </a:spcAft>
              <a:defRPr sz="2000">
                <a:solidFill>
                  <a:schemeClr val="bg1"/>
                </a:solidFill>
                <a:latin typeface="Times New Roman" pitchFamily="18" charset="0"/>
              </a:defRPr>
            </a:lvl8pPr>
            <a:lvl9pPr marL="1828800" algn="l" rtl="0" fontAlgn="base">
              <a:spcBef>
                <a:spcPct val="0"/>
              </a:spcBef>
              <a:spcAft>
                <a:spcPct val="0"/>
              </a:spcAft>
              <a:defRPr sz="2000">
                <a:solidFill>
                  <a:schemeClr val="bg1"/>
                </a:solidFill>
                <a:latin typeface="Times New Roman" pitchFamily="18" charset="0"/>
              </a:defRPr>
            </a:lvl9pPr>
          </a:lstStyle>
          <a:p>
            <a:r>
              <a:rPr lang="en-US" sz="2800" kern="0" dirty="0" smtClean="0"/>
              <a:t>Model Domain and Soil Cell Mass Balance</a:t>
            </a:r>
            <a:endParaRPr lang="en-US" sz="2800" kern="0" dirty="0"/>
          </a:p>
        </p:txBody>
      </p:sp>
    </p:spTree>
    <p:extLst>
      <p:ext uri="{BB962C8B-B14F-4D97-AF65-F5344CB8AC3E}">
        <p14:creationId xmlns:p14="http://schemas.microsoft.com/office/powerpoint/2010/main" val="68255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39" t="12160" r="941"/>
          <a:stretch/>
        </p:blipFill>
        <p:spPr>
          <a:xfrm>
            <a:off x="0" y="1159484"/>
            <a:ext cx="8568163" cy="5137806"/>
          </a:xfrm>
          <a:prstGeom prst="rect">
            <a:avLst/>
          </a:prstGeom>
        </p:spPr>
      </p:pic>
      <p:sp>
        <p:nvSpPr>
          <p:cNvPr id="33" name="Rectangle 32"/>
          <p:cNvSpPr/>
          <p:nvPr/>
        </p:nvSpPr>
        <p:spPr>
          <a:xfrm>
            <a:off x="6092771" y="2398785"/>
            <a:ext cx="221764" cy="1953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cxnSp>
        <p:nvCxnSpPr>
          <p:cNvPr id="34" name="Straight Connector 33"/>
          <p:cNvCxnSpPr/>
          <p:nvPr/>
        </p:nvCxnSpPr>
        <p:spPr>
          <a:xfrm flipH="1">
            <a:off x="4880641" y="2602127"/>
            <a:ext cx="1205951" cy="2990561"/>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366180" y="2548839"/>
            <a:ext cx="948359" cy="305981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4206" y="5584940"/>
            <a:ext cx="513616" cy="468194"/>
          </a:xfrm>
          <a:prstGeom prst="rect">
            <a:avLst/>
          </a:prstGeom>
          <a:ln w="28575">
            <a:solidFill>
              <a:srgbClr val="C00000"/>
            </a:solidFill>
          </a:ln>
        </p:spPr>
      </p:pic>
      <p:sp>
        <p:nvSpPr>
          <p:cNvPr id="53" name="Rectangle 52"/>
          <p:cNvSpPr/>
          <p:nvPr/>
        </p:nvSpPr>
        <p:spPr>
          <a:xfrm>
            <a:off x="4305072" y="3287789"/>
            <a:ext cx="451590" cy="39782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pic>
        <p:nvPicPr>
          <p:cNvPr id="55" name="Picture 54" descr="kmcl fit equation.PNG"/>
          <p:cNvPicPr>
            <a:picLocks noChangeAspect="1"/>
          </p:cNvPicPr>
          <p:nvPr/>
        </p:nvPicPr>
        <p:blipFill>
          <a:blip r:embed="rId4" cstate="print"/>
          <a:stretch>
            <a:fillRect/>
          </a:stretch>
        </p:blipFill>
        <p:spPr>
          <a:xfrm>
            <a:off x="1129362" y="1408535"/>
            <a:ext cx="2116777" cy="510947"/>
          </a:xfrm>
          <a:prstGeom prst="rect">
            <a:avLst/>
          </a:prstGeom>
        </p:spPr>
      </p:pic>
      <p:grpSp>
        <p:nvGrpSpPr>
          <p:cNvPr id="83" name="Group 82"/>
          <p:cNvGrpSpPr/>
          <p:nvPr/>
        </p:nvGrpSpPr>
        <p:grpSpPr>
          <a:xfrm>
            <a:off x="3243027" y="1189788"/>
            <a:ext cx="1556744" cy="1896104"/>
            <a:chOff x="3181749" y="1143518"/>
            <a:chExt cx="1556744" cy="1896104"/>
          </a:xfrm>
        </p:grpSpPr>
        <p:pic>
          <p:nvPicPr>
            <p:cNvPr id="40" name="Picture 39" descr="cell equilibration.PNG"/>
            <p:cNvPicPr>
              <a:picLocks noChangeAspect="1"/>
            </p:cNvPicPr>
            <p:nvPr/>
          </p:nvPicPr>
          <p:blipFill>
            <a:blip r:embed="rId5" cstate="print"/>
            <a:stretch>
              <a:fillRect/>
            </a:stretch>
          </p:blipFill>
          <p:spPr>
            <a:xfrm>
              <a:off x="3181749" y="1143518"/>
              <a:ext cx="1556744" cy="1896104"/>
            </a:xfrm>
            <a:prstGeom prst="rect">
              <a:avLst/>
            </a:prstGeom>
          </p:spPr>
        </p:pic>
        <p:cxnSp>
          <p:nvCxnSpPr>
            <p:cNvPr id="76" name="Straight Connector 75"/>
            <p:cNvCxnSpPr>
              <a:cxnSpLocks/>
            </p:cNvCxnSpPr>
            <p:nvPr/>
          </p:nvCxnSpPr>
          <p:spPr>
            <a:xfrm flipH="1">
              <a:off x="3952870" y="1176176"/>
              <a:ext cx="7251" cy="1676675"/>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56" name="Straight Connector 55"/>
          <p:cNvCxnSpPr/>
          <p:nvPr/>
        </p:nvCxnSpPr>
        <p:spPr>
          <a:xfrm>
            <a:off x="3261907" y="3044979"/>
            <a:ext cx="1049242" cy="24281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p:cNvCxnSpPr>
          <p:nvPr/>
        </p:nvCxnSpPr>
        <p:spPr>
          <a:xfrm>
            <a:off x="4756662" y="2887571"/>
            <a:ext cx="2" cy="40021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4" name="Title 1"/>
          <p:cNvSpPr>
            <a:spLocks noGrp="1"/>
          </p:cNvSpPr>
          <p:nvPr>
            <p:ph type="title"/>
          </p:nvPr>
        </p:nvSpPr>
        <p:spPr>
          <a:xfrm>
            <a:off x="363194" y="-6927"/>
            <a:ext cx="8229600" cy="1129573"/>
          </a:xfrm>
        </p:spPr>
        <p:txBody>
          <a:bodyPr/>
          <a:lstStyle/>
          <a:p>
            <a:r>
              <a:rPr lang="en-US" sz="3200" dirty="0">
                <a:latin typeface="Arial" panose="020B0604020202020204" pitchFamily="34" charset="0"/>
                <a:cs typeface="Arial" panose="020B0604020202020204" pitchFamily="34" charset="0"/>
              </a:rPr>
              <a:t>HRPP Functionality</a:t>
            </a:r>
          </a:p>
        </p:txBody>
      </p:sp>
      <p:sp>
        <p:nvSpPr>
          <p:cNvPr id="85" name="TextBox 84"/>
          <p:cNvSpPr txBox="1"/>
          <p:nvPr/>
        </p:nvSpPr>
        <p:spPr>
          <a:xfrm>
            <a:off x="4273323" y="6085577"/>
            <a:ext cx="1351504" cy="738664"/>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Fill HRPP cell with bio-sep beads</a:t>
            </a:r>
          </a:p>
        </p:txBody>
      </p:sp>
      <p:sp>
        <p:nvSpPr>
          <p:cNvPr id="52" name="Rectangle 51"/>
          <p:cNvSpPr/>
          <p:nvPr/>
        </p:nvSpPr>
        <p:spPr>
          <a:xfrm rot="19804737">
            <a:off x="6378028" y="1901423"/>
            <a:ext cx="792889" cy="5334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anose="020B0604020202020204" pitchFamily="34" charset="0"/>
              <a:cs typeface="Arial" panose="020B0604020202020204" pitchFamily="34" charset="0"/>
            </a:endParaRPr>
          </a:p>
        </p:txBody>
      </p:sp>
      <p:cxnSp>
        <p:nvCxnSpPr>
          <p:cNvPr id="60" name="Straight Connector 59"/>
          <p:cNvCxnSpPr/>
          <p:nvPr/>
        </p:nvCxnSpPr>
        <p:spPr>
          <a:xfrm flipH="1">
            <a:off x="3261907" y="2879196"/>
            <a:ext cx="1" cy="165783"/>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9952" y="2920512"/>
            <a:ext cx="2806753" cy="2037529"/>
          </a:xfrm>
          <a:prstGeom prst="rect">
            <a:avLst/>
          </a:prstGeom>
        </p:spPr>
      </p:pic>
      <p:cxnSp>
        <p:nvCxnSpPr>
          <p:cNvPr id="57" name="Straight Connector 56"/>
          <p:cNvCxnSpPr/>
          <p:nvPr/>
        </p:nvCxnSpPr>
        <p:spPr>
          <a:xfrm>
            <a:off x="7238168" y="2188674"/>
            <a:ext cx="1775089" cy="76508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543226" y="2579814"/>
            <a:ext cx="278404" cy="4158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3046736" y="4532063"/>
            <a:ext cx="5253615" cy="2368666"/>
            <a:chOff x="63838" y="909390"/>
            <a:chExt cx="5888434" cy="2654881"/>
          </a:xfrm>
        </p:grpSpPr>
        <p:pic>
          <p:nvPicPr>
            <p:cNvPr id="5" name="Picture 4"/>
            <p:cNvPicPr>
              <a:picLocks noChangeAspect="1" noChangeArrowheads="1"/>
            </p:cNvPicPr>
            <p:nvPr/>
          </p:nvPicPr>
          <p:blipFill>
            <a:blip r:embed="rId7" cstate="screen"/>
            <a:srcRect/>
            <a:stretch>
              <a:fillRect/>
            </a:stretch>
          </p:blipFill>
          <p:spPr bwMode="auto">
            <a:xfrm>
              <a:off x="63838" y="1701147"/>
              <a:ext cx="1129467" cy="1670990"/>
            </a:xfrm>
            <a:prstGeom prst="rect">
              <a:avLst/>
            </a:prstGeom>
            <a:noFill/>
            <a:ln w="9525">
              <a:solidFill>
                <a:schemeClr val="bg1"/>
              </a:solidFill>
              <a:miter lim="800000"/>
              <a:headEnd/>
              <a:tailEnd/>
            </a:ln>
          </p:spPr>
        </p:pic>
        <p:sp>
          <p:nvSpPr>
            <p:cNvPr id="6" name="TextBox 5"/>
            <p:cNvSpPr txBox="1"/>
            <p:nvPr/>
          </p:nvSpPr>
          <p:spPr>
            <a:xfrm>
              <a:off x="66439" y="909390"/>
              <a:ext cx="2030021" cy="8279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Bio-sep beads</a:t>
              </a:r>
            </a:p>
            <a:p>
              <a:pPr algn="ctr"/>
              <a:r>
                <a:rPr lang="en-US" sz="1400" dirty="0">
                  <a:latin typeface="Arial" panose="020B0604020202020204" pitchFamily="34" charset="0"/>
                  <a:cs typeface="Arial" panose="020B0604020202020204" pitchFamily="34" charset="0"/>
                </a:rPr>
                <a:t> (pictured with standard </a:t>
              </a:r>
              <a:r>
                <a:rPr lang="en-US" sz="1400" dirty="0" err="1">
                  <a:latin typeface="Arial" panose="020B0604020202020204" pitchFamily="34" charset="0"/>
                  <a:cs typeface="Arial" panose="020B0604020202020204" pitchFamily="34" charset="0"/>
                </a:rPr>
                <a:t>biotrap</a:t>
              </a:r>
              <a:r>
                <a:rPr lang="en-US" sz="1400" dirty="0">
                  <a:latin typeface="Arial" panose="020B0604020202020204" pitchFamily="34" charset="0"/>
                  <a:cs typeface="Arial" panose="020B0604020202020204" pitchFamily="34" charset="0"/>
                </a:rPr>
                <a:t>)</a:t>
              </a:r>
            </a:p>
          </p:txBody>
        </p:sp>
        <p:grpSp>
          <p:nvGrpSpPr>
            <p:cNvPr id="7" name="Group 6"/>
            <p:cNvGrpSpPr/>
            <p:nvPr/>
          </p:nvGrpSpPr>
          <p:grpSpPr>
            <a:xfrm>
              <a:off x="3509324" y="1800005"/>
              <a:ext cx="295290" cy="382139"/>
              <a:chOff x="4198420" y="3198570"/>
              <a:chExt cx="652886" cy="844910"/>
            </a:xfrm>
          </p:grpSpPr>
          <p:sp>
            <p:nvSpPr>
              <p:cNvPr id="8" name="Oval 7"/>
              <p:cNvSpPr/>
              <p:nvPr/>
            </p:nvSpPr>
            <p:spPr>
              <a:xfrm>
                <a:off x="4505658" y="3390595"/>
                <a:ext cx="345645" cy="345644"/>
              </a:xfrm>
              <a:prstGeom prst="ellipse">
                <a:avLst/>
              </a:prstGeom>
              <a:solidFill>
                <a:schemeClr val="tx1"/>
              </a:solid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9" name="Oval 8"/>
              <p:cNvSpPr/>
              <p:nvPr/>
            </p:nvSpPr>
            <p:spPr>
              <a:xfrm>
                <a:off x="4275231" y="3198570"/>
                <a:ext cx="345645" cy="345644"/>
              </a:xfrm>
              <a:prstGeom prst="ellipse">
                <a:avLst/>
              </a:prstGeom>
              <a:solidFill>
                <a:schemeClr val="tx1"/>
              </a:solid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0" name="Oval 9"/>
              <p:cNvSpPr/>
              <p:nvPr/>
            </p:nvSpPr>
            <p:spPr>
              <a:xfrm>
                <a:off x="4505661" y="3697836"/>
                <a:ext cx="345645" cy="345644"/>
              </a:xfrm>
              <a:prstGeom prst="ellipse">
                <a:avLst/>
              </a:prstGeom>
              <a:solidFill>
                <a:schemeClr val="tx1"/>
              </a:solid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1" name="Oval 10"/>
              <p:cNvSpPr/>
              <p:nvPr/>
            </p:nvSpPr>
            <p:spPr>
              <a:xfrm>
                <a:off x="4198420" y="3544214"/>
                <a:ext cx="345645" cy="345644"/>
              </a:xfrm>
              <a:prstGeom prst="ellipse">
                <a:avLst/>
              </a:prstGeom>
              <a:solidFill>
                <a:schemeClr val="tx1"/>
              </a:solid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grpSp>
          <p:nvGrpSpPr>
            <p:cNvPr id="12" name="Group 11"/>
            <p:cNvGrpSpPr/>
            <p:nvPr/>
          </p:nvGrpSpPr>
          <p:grpSpPr>
            <a:xfrm>
              <a:off x="3548394" y="2621392"/>
              <a:ext cx="276427" cy="357726"/>
              <a:chOff x="4261244" y="3198570"/>
              <a:chExt cx="652887" cy="844910"/>
            </a:xfrm>
          </p:grpSpPr>
          <p:sp>
            <p:nvSpPr>
              <p:cNvPr id="13" name="Oval 12"/>
              <p:cNvSpPr/>
              <p:nvPr/>
            </p:nvSpPr>
            <p:spPr>
              <a:xfrm>
                <a:off x="4568487" y="3390596"/>
                <a:ext cx="345644" cy="345645"/>
              </a:xfrm>
              <a:prstGeom prst="ellipse">
                <a:avLst/>
              </a:prstGeom>
              <a:solidFill>
                <a:schemeClr val="tx1"/>
              </a:solidFill>
              <a:ln w="28575">
                <a:solidFill>
                  <a:srgbClr val="CC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4" name="Oval 13"/>
              <p:cNvSpPr/>
              <p:nvPr/>
            </p:nvSpPr>
            <p:spPr>
              <a:xfrm>
                <a:off x="4338055" y="3198570"/>
                <a:ext cx="345645" cy="345645"/>
              </a:xfrm>
              <a:prstGeom prst="ellipse">
                <a:avLst/>
              </a:prstGeom>
              <a:solidFill>
                <a:schemeClr val="tx1"/>
              </a:solidFill>
              <a:ln w="285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5" name="Oval 14"/>
              <p:cNvSpPr/>
              <p:nvPr/>
            </p:nvSpPr>
            <p:spPr>
              <a:xfrm>
                <a:off x="4568487" y="3697835"/>
                <a:ext cx="345644" cy="345645"/>
              </a:xfrm>
              <a:prstGeom prst="ellipse">
                <a:avLst/>
              </a:prstGeom>
              <a:solidFill>
                <a:schemeClr val="tx1"/>
              </a:solidFill>
              <a:ln w="28575">
                <a:solidFill>
                  <a:srgbClr val="C9E8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16" name="Oval 15"/>
              <p:cNvSpPr/>
              <p:nvPr/>
            </p:nvSpPr>
            <p:spPr>
              <a:xfrm>
                <a:off x="4261244" y="3544215"/>
                <a:ext cx="345644" cy="345645"/>
              </a:xfrm>
              <a:prstGeom prst="ellipse">
                <a:avLst/>
              </a:prstGeom>
              <a:solidFill>
                <a:schemeClr val="tx1"/>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grpSp>
        <p:cxnSp>
          <p:nvCxnSpPr>
            <p:cNvPr id="17" name="Straight Arrow Connector 16"/>
            <p:cNvCxnSpPr/>
            <p:nvPr/>
          </p:nvCxnSpPr>
          <p:spPr>
            <a:xfrm flipV="1">
              <a:off x="1280133" y="2372276"/>
              <a:ext cx="609061" cy="16354"/>
            </a:xfrm>
            <a:prstGeom prst="straightConnector1">
              <a:avLst/>
            </a:prstGeom>
            <a:ln w="44450">
              <a:solidFill>
                <a:schemeClr val="accent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833180" y="1982244"/>
              <a:ext cx="544396" cy="133824"/>
            </a:xfrm>
            <a:prstGeom prst="straightConnector1">
              <a:avLst/>
            </a:prstGeom>
            <a:ln w="44450">
              <a:solidFill>
                <a:schemeClr val="accent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874988" y="2676793"/>
              <a:ext cx="502588" cy="139730"/>
            </a:xfrm>
            <a:prstGeom prst="straightConnector1">
              <a:avLst/>
            </a:prstGeom>
            <a:ln w="44450">
              <a:solidFill>
                <a:schemeClr val="accent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060837" y="1982244"/>
              <a:ext cx="576263" cy="338"/>
            </a:xfrm>
            <a:prstGeom prst="straightConnector1">
              <a:avLst/>
            </a:prstGeom>
            <a:ln w="44450">
              <a:solidFill>
                <a:schemeClr val="accent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28848" y="2977828"/>
              <a:ext cx="1744435" cy="586443"/>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Contaminants adsorb to beads</a:t>
              </a:r>
            </a:p>
          </p:txBody>
        </p:sp>
        <p:sp>
          <p:nvSpPr>
            <p:cNvPr id="24" name="TextBox 23"/>
            <p:cNvSpPr txBox="1"/>
            <p:nvPr/>
          </p:nvSpPr>
          <p:spPr>
            <a:xfrm>
              <a:off x="4495317" y="1698537"/>
              <a:ext cx="1444486" cy="586443"/>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Quant Array Analysis</a:t>
              </a:r>
            </a:p>
          </p:txBody>
        </p:sp>
        <p:sp>
          <p:nvSpPr>
            <p:cNvPr id="25" name="TextBox 24"/>
            <p:cNvSpPr txBox="1"/>
            <p:nvPr/>
          </p:nvSpPr>
          <p:spPr>
            <a:xfrm>
              <a:off x="4487874" y="2486964"/>
              <a:ext cx="1464398" cy="1069395"/>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Compound Specific Isotope Analysis</a:t>
              </a:r>
            </a:p>
          </p:txBody>
        </p:sp>
        <p:cxnSp>
          <p:nvCxnSpPr>
            <p:cNvPr id="31" name="Straight Arrow Connector 30"/>
            <p:cNvCxnSpPr/>
            <p:nvPr/>
          </p:nvCxnSpPr>
          <p:spPr>
            <a:xfrm>
              <a:off x="4060837" y="2762200"/>
              <a:ext cx="576263" cy="338"/>
            </a:xfrm>
            <a:prstGeom prst="straightConnector1">
              <a:avLst/>
            </a:prstGeom>
            <a:ln w="44450">
              <a:solidFill>
                <a:schemeClr val="accent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121353" y="994798"/>
              <a:ext cx="1154807" cy="8279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Microbes attach to beads</a:t>
              </a:r>
            </a:p>
          </p:txBody>
        </p:sp>
      </p:grpSp>
      <p:pic>
        <p:nvPicPr>
          <p:cNvPr id="37" name="Picture 3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267" y="2513169"/>
            <a:ext cx="1813755" cy="741389"/>
          </a:xfrm>
          <a:prstGeom prst="rect">
            <a:avLst/>
          </a:prstGeom>
        </p:spPr>
      </p:pic>
      <p:sp>
        <p:nvSpPr>
          <p:cNvPr id="97" name="TextBox 96"/>
          <p:cNvSpPr txBox="1"/>
          <p:nvPr/>
        </p:nvSpPr>
        <p:spPr>
          <a:xfrm>
            <a:off x="64167" y="2198039"/>
            <a:ext cx="1143000"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Steel Mesh</a:t>
            </a:r>
            <a:endParaRPr lang="en-US" sz="1400" dirty="0">
              <a:latin typeface="Arial" panose="020B0604020202020204" pitchFamily="34" charset="0"/>
              <a:cs typeface="Arial" panose="020B0604020202020204" pitchFamily="34" charset="0"/>
            </a:endParaRPr>
          </a:p>
        </p:txBody>
      </p:sp>
      <p:sp>
        <p:nvSpPr>
          <p:cNvPr id="98" name="TextBox 97"/>
          <p:cNvSpPr txBox="1"/>
          <p:nvPr/>
        </p:nvSpPr>
        <p:spPr>
          <a:xfrm>
            <a:off x="126600" y="2513169"/>
            <a:ext cx="823392"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Viton</a:t>
            </a:r>
            <a:endParaRPr lang="en-US" sz="1400" dirty="0">
              <a:latin typeface="Arial" panose="020B0604020202020204" pitchFamily="34" charset="0"/>
              <a:cs typeface="Arial" panose="020B0604020202020204" pitchFamily="34" charset="0"/>
            </a:endParaRPr>
          </a:p>
        </p:txBody>
      </p:sp>
      <p:sp>
        <p:nvSpPr>
          <p:cNvPr id="99" name="TextBox 98"/>
          <p:cNvSpPr txBox="1"/>
          <p:nvPr/>
        </p:nvSpPr>
        <p:spPr>
          <a:xfrm>
            <a:off x="-33204" y="2846047"/>
            <a:ext cx="1143000"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Nylon Mesh</a:t>
            </a:r>
            <a:endParaRPr lang="en-US" sz="1400" dirty="0">
              <a:latin typeface="Arial" panose="020B0604020202020204" pitchFamily="34" charset="0"/>
              <a:cs typeface="Arial" panose="020B0604020202020204" pitchFamily="34" charset="0"/>
            </a:endParaRPr>
          </a:p>
        </p:txBody>
      </p:sp>
      <p:sp>
        <p:nvSpPr>
          <p:cNvPr id="100" name="TextBox 99"/>
          <p:cNvSpPr txBox="1"/>
          <p:nvPr/>
        </p:nvSpPr>
        <p:spPr>
          <a:xfrm>
            <a:off x="0" y="3178926"/>
            <a:ext cx="1143000" cy="307777"/>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Membrane</a:t>
            </a:r>
            <a:endParaRPr lang="en-US" sz="1400" dirty="0">
              <a:latin typeface="Arial" panose="020B0604020202020204" pitchFamily="34" charset="0"/>
              <a:cs typeface="Arial" panose="020B0604020202020204" pitchFamily="34" charset="0"/>
            </a:endParaRPr>
          </a:p>
        </p:txBody>
      </p:sp>
      <p:cxnSp>
        <p:nvCxnSpPr>
          <p:cNvPr id="101" name="Straight Connector 100"/>
          <p:cNvCxnSpPr/>
          <p:nvPr/>
        </p:nvCxnSpPr>
        <p:spPr>
          <a:xfrm>
            <a:off x="1021409" y="2448025"/>
            <a:ext cx="377760" cy="21903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765240" y="2687909"/>
            <a:ext cx="506926" cy="26584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012251" y="3020899"/>
            <a:ext cx="355800" cy="3364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1012251" y="3186639"/>
            <a:ext cx="304099" cy="15865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599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86764" y="1681118"/>
            <a:ext cx="6446630" cy="4434387"/>
          </a:xfrm>
          <a:prstGeom prst="rect">
            <a:avLst/>
          </a:prstGeom>
        </p:spPr>
      </p:pic>
      <p:sp>
        <p:nvSpPr>
          <p:cNvPr id="10" name="Title 1"/>
          <p:cNvSpPr txBox="1">
            <a:spLocks/>
          </p:cNvSpPr>
          <p:nvPr/>
        </p:nvSpPr>
        <p:spPr>
          <a:xfrm>
            <a:off x="134205" y="267208"/>
            <a:ext cx="8315057" cy="566725"/>
          </a:xfrm>
          <a:prstGeom prst="rect">
            <a:avLst/>
          </a:prstGeom>
        </p:spPr>
        <p:txBody>
          <a:bodyPr/>
          <a:lstStyle>
            <a:lvl1pPr algn="l" rtl="0" fontAlgn="base">
              <a:spcBef>
                <a:spcPct val="0"/>
              </a:spcBef>
              <a:spcAft>
                <a:spcPct val="0"/>
              </a:spcAft>
              <a:defRPr sz="2000" b="0" i="0" u="none">
                <a:solidFill>
                  <a:schemeClr val="bg1"/>
                </a:solidFill>
                <a:latin typeface="+mj-lt"/>
                <a:ea typeface="+mj-ea"/>
                <a:cs typeface="+mj-cs"/>
              </a:defRPr>
            </a:lvl1pPr>
            <a:lvl2pPr algn="l" rtl="0" fontAlgn="base">
              <a:spcBef>
                <a:spcPct val="0"/>
              </a:spcBef>
              <a:spcAft>
                <a:spcPct val="0"/>
              </a:spcAft>
              <a:defRPr sz="2000">
                <a:solidFill>
                  <a:schemeClr val="bg1"/>
                </a:solidFill>
                <a:latin typeface="Times New Roman" pitchFamily="18" charset="0"/>
              </a:defRPr>
            </a:lvl2pPr>
            <a:lvl3pPr algn="l" rtl="0" fontAlgn="base">
              <a:spcBef>
                <a:spcPct val="0"/>
              </a:spcBef>
              <a:spcAft>
                <a:spcPct val="0"/>
              </a:spcAft>
              <a:defRPr sz="2000">
                <a:solidFill>
                  <a:schemeClr val="bg1"/>
                </a:solidFill>
                <a:latin typeface="Times New Roman" pitchFamily="18" charset="0"/>
              </a:defRPr>
            </a:lvl3pPr>
            <a:lvl4pPr algn="l" rtl="0" fontAlgn="base">
              <a:spcBef>
                <a:spcPct val="0"/>
              </a:spcBef>
              <a:spcAft>
                <a:spcPct val="0"/>
              </a:spcAft>
              <a:defRPr sz="2000">
                <a:solidFill>
                  <a:schemeClr val="bg1"/>
                </a:solidFill>
                <a:latin typeface="Times New Roman" pitchFamily="18" charset="0"/>
              </a:defRPr>
            </a:lvl4pPr>
            <a:lvl5pPr algn="l" rtl="0" fontAlgn="base">
              <a:spcBef>
                <a:spcPct val="0"/>
              </a:spcBef>
              <a:spcAft>
                <a:spcPct val="0"/>
              </a:spcAft>
              <a:defRPr sz="2000">
                <a:solidFill>
                  <a:schemeClr val="bg1"/>
                </a:solidFill>
                <a:latin typeface="Times New Roman" pitchFamily="18" charset="0"/>
              </a:defRPr>
            </a:lvl5pPr>
            <a:lvl6pPr marL="457200" algn="l" rtl="0" fontAlgn="base">
              <a:spcBef>
                <a:spcPct val="0"/>
              </a:spcBef>
              <a:spcAft>
                <a:spcPct val="0"/>
              </a:spcAft>
              <a:defRPr sz="2000">
                <a:solidFill>
                  <a:schemeClr val="bg1"/>
                </a:solidFill>
                <a:latin typeface="Times New Roman" pitchFamily="18" charset="0"/>
              </a:defRPr>
            </a:lvl6pPr>
            <a:lvl7pPr marL="914400" algn="l" rtl="0" fontAlgn="base">
              <a:spcBef>
                <a:spcPct val="0"/>
              </a:spcBef>
              <a:spcAft>
                <a:spcPct val="0"/>
              </a:spcAft>
              <a:defRPr sz="2000">
                <a:solidFill>
                  <a:schemeClr val="bg1"/>
                </a:solidFill>
                <a:latin typeface="Times New Roman" pitchFamily="18" charset="0"/>
              </a:defRPr>
            </a:lvl7pPr>
            <a:lvl8pPr marL="1371600" algn="l" rtl="0" fontAlgn="base">
              <a:spcBef>
                <a:spcPct val="0"/>
              </a:spcBef>
              <a:spcAft>
                <a:spcPct val="0"/>
              </a:spcAft>
              <a:defRPr sz="2000">
                <a:solidFill>
                  <a:schemeClr val="bg1"/>
                </a:solidFill>
                <a:latin typeface="Times New Roman" pitchFamily="18" charset="0"/>
              </a:defRPr>
            </a:lvl8pPr>
            <a:lvl9pPr marL="1828800" algn="l" rtl="0" fontAlgn="base">
              <a:spcBef>
                <a:spcPct val="0"/>
              </a:spcBef>
              <a:spcAft>
                <a:spcPct val="0"/>
              </a:spcAft>
              <a:defRPr sz="2000">
                <a:solidFill>
                  <a:schemeClr val="bg1"/>
                </a:solidFill>
                <a:latin typeface="Times New Roman" pitchFamily="18" charset="0"/>
              </a:defRPr>
            </a:lvl9pPr>
          </a:lstStyle>
          <a:p>
            <a:r>
              <a:rPr lang="en-US" sz="2800" kern="0" dirty="0" smtClean="0"/>
              <a:t>Model Results – Range of Aquifer Porosities</a:t>
            </a:r>
            <a:endParaRPr lang="en-US" sz="2800" kern="0" dirty="0"/>
          </a:p>
        </p:txBody>
      </p:sp>
    </p:spTree>
    <p:extLst>
      <p:ext uri="{BB962C8B-B14F-4D97-AF65-F5344CB8AC3E}">
        <p14:creationId xmlns:p14="http://schemas.microsoft.com/office/powerpoint/2010/main" val="1133496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7983" y="-25400"/>
            <a:ext cx="7515225" cy="1143000"/>
          </a:xfrm>
        </p:spPr>
        <p:txBody>
          <a:bodyPr>
            <a:normAutofit/>
          </a:bodyPr>
          <a:lstStyle/>
          <a:p>
            <a:r>
              <a:rPr lang="en-US" sz="3200" dirty="0">
                <a:latin typeface="Arial" panose="020B0604020202020204" pitchFamily="34" charset="0"/>
                <a:cs typeface="Arial" panose="020B0604020202020204" pitchFamily="34" charset="0"/>
              </a:rPr>
              <a:t>Equilibrium Porewater Sampling</a:t>
            </a:r>
          </a:p>
        </p:txBody>
      </p:sp>
      <p:grpSp>
        <p:nvGrpSpPr>
          <p:cNvPr id="136" name="Group 135"/>
          <p:cNvGrpSpPr/>
          <p:nvPr/>
        </p:nvGrpSpPr>
        <p:grpSpPr>
          <a:xfrm>
            <a:off x="84607" y="1187865"/>
            <a:ext cx="2944223" cy="5669118"/>
            <a:chOff x="6838950" y="1066350"/>
            <a:chExt cx="2524125" cy="5705475"/>
          </a:xfrm>
        </p:grpSpPr>
        <p:sp>
          <p:nvSpPr>
            <p:cNvPr id="106" name="Rectangle 105"/>
            <p:cNvSpPr/>
            <p:nvPr/>
          </p:nvSpPr>
          <p:spPr>
            <a:xfrm>
              <a:off x="6838950" y="1066350"/>
              <a:ext cx="2524125" cy="5705475"/>
            </a:xfrm>
            <a:prstGeom prst="rect">
              <a:avLst/>
            </a:prstGeom>
            <a:blipFill>
              <a:blip r:embed="rId2" cstate="print">
                <a:extLst>
                  <a:ext uri="{BEBA8EAE-BF5A-486C-A8C5-ECC9F3942E4B}">
                    <a14:imgProps xmlns:a14="http://schemas.microsoft.com/office/drawing/2010/main">
                      <a14:imgLayer r:embed="rId3">
                        <a14:imgEffect>
                          <a14:brightnessContrast bright="45000" contrast="-28000"/>
                        </a14:imgEffect>
                      </a14:imgLayer>
                    </a14:imgProps>
                  </a:ext>
                </a:extLst>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9" name="TextBox 128"/>
            <p:cNvSpPr txBox="1"/>
            <p:nvPr/>
          </p:nvSpPr>
          <p:spPr>
            <a:xfrm>
              <a:off x="7685200" y="1402447"/>
              <a:ext cx="1321175" cy="730936"/>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Equilibrium Cells</a:t>
              </a:r>
            </a:p>
          </p:txBody>
        </p:sp>
      </p:grpSp>
      <p:cxnSp>
        <p:nvCxnSpPr>
          <p:cNvPr id="125" name="Straight Connector 124"/>
          <p:cNvCxnSpPr/>
          <p:nvPr/>
        </p:nvCxnSpPr>
        <p:spPr>
          <a:xfrm flipH="1">
            <a:off x="937687" y="2185147"/>
            <a:ext cx="2316501" cy="145714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flipV="1">
            <a:off x="928161" y="3984335"/>
            <a:ext cx="2308096" cy="10682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38" name="Picture 137"/>
          <p:cNvPicPr>
            <a:picLocks noChangeAspect="1"/>
          </p:cNvPicPr>
          <p:nvPr/>
        </p:nvPicPr>
        <p:blipFill rotWithShape="1">
          <a:blip r:embed="rId4">
            <a:extLst>
              <a:ext uri="{28A0092B-C50C-407E-A947-70E740481C1C}">
                <a14:useLocalDpi xmlns:a14="http://schemas.microsoft.com/office/drawing/2010/main" val="0"/>
              </a:ext>
            </a:extLst>
          </a:blip>
          <a:srcRect l="4136" t="15547" r="4136" b="17216"/>
          <a:stretch/>
        </p:blipFill>
        <p:spPr>
          <a:xfrm rot="16200000">
            <a:off x="-2150760" y="3838664"/>
            <a:ext cx="5725221" cy="313456"/>
          </a:xfrm>
          <a:prstGeom prst="rect">
            <a:avLst/>
          </a:prstGeom>
        </p:spPr>
      </p:pic>
      <p:sp>
        <p:nvSpPr>
          <p:cNvPr id="2" name="Rectangle 1"/>
          <p:cNvSpPr/>
          <p:nvPr/>
        </p:nvSpPr>
        <p:spPr>
          <a:xfrm>
            <a:off x="549786" y="3649890"/>
            <a:ext cx="370922" cy="3344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8" name="Straight Arrow Connector 7"/>
          <p:cNvCxnSpPr/>
          <p:nvPr/>
        </p:nvCxnSpPr>
        <p:spPr>
          <a:xfrm flipH="1">
            <a:off x="752339" y="1690571"/>
            <a:ext cx="50608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245222" y="1818712"/>
            <a:ext cx="3079470" cy="3742043"/>
            <a:chOff x="3818963" y="1869863"/>
            <a:chExt cx="3079470" cy="3742043"/>
          </a:xfrm>
        </p:grpSpPr>
        <p:sp>
          <p:nvSpPr>
            <p:cNvPr id="10" name="Rectangle 9"/>
            <p:cNvSpPr/>
            <p:nvPr/>
          </p:nvSpPr>
          <p:spPr>
            <a:xfrm>
              <a:off x="3818963" y="2236298"/>
              <a:ext cx="1207996" cy="2867427"/>
            </a:xfrm>
            <a:prstGeom prst="rect">
              <a:avLst/>
            </a:prstGeom>
            <a:solidFill>
              <a:schemeClr val="accent6">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5" name="Rectangle 144"/>
            <p:cNvSpPr/>
            <p:nvPr/>
          </p:nvSpPr>
          <p:spPr>
            <a:xfrm>
              <a:off x="5026959" y="1869863"/>
              <a:ext cx="1795182" cy="3742043"/>
            </a:xfrm>
            <a:prstGeom prst="rect">
              <a:avLst/>
            </a:prstGeom>
            <a:blipFill>
              <a:blip r:embed="rId5">
                <a:extLst>
                  <a:ext uri="{BEBA8EAE-BF5A-486C-A8C5-ECC9F3942E4B}">
                    <a14:imgProps xmlns:a14="http://schemas.microsoft.com/office/drawing/2010/main">
                      <a14:imgLayer r:embed="rId3">
                        <a14:imgEffect>
                          <a14:brightnessContrast bright="45000" contrast="-28000"/>
                        </a14:imgEffect>
                      </a14:imgLayer>
                    </a14:imgProps>
                  </a:ext>
                </a:extLst>
              </a:blip>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TextBox 13"/>
            <p:cNvSpPr txBox="1"/>
            <p:nvPr/>
          </p:nvSpPr>
          <p:spPr>
            <a:xfrm>
              <a:off x="5029189" y="2031267"/>
              <a:ext cx="731847" cy="369332"/>
            </a:xfrm>
            <a:prstGeom prst="rect">
              <a:avLst/>
            </a:prstGeom>
            <a:noFill/>
          </p:spPr>
          <p:txBody>
            <a:bodyPr wrap="square" rtlCol="0">
              <a:spAutoFit/>
            </a:bodyPr>
            <a:lstStyle/>
            <a:p>
              <a:pPr algn="ctr"/>
              <a:r>
                <a:rPr lang="en-US" b="1" dirty="0">
                  <a:solidFill>
                    <a:srgbClr val="00B050"/>
                  </a:solidFill>
                  <a:latin typeface="Arial" panose="020B0604020202020204" pitchFamily="34" charset="0"/>
                  <a:cs typeface="Arial" panose="020B0604020202020204" pitchFamily="34" charset="0"/>
                </a:rPr>
                <a:t>TCE</a:t>
              </a:r>
            </a:p>
          </p:txBody>
        </p:sp>
        <p:sp>
          <p:nvSpPr>
            <p:cNvPr id="150" name="TextBox 149"/>
            <p:cNvSpPr txBox="1"/>
            <p:nvPr/>
          </p:nvSpPr>
          <p:spPr>
            <a:xfrm>
              <a:off x="5216051" y="3560486"/>
              <a:ext cx="722917" cy="369332"/>
            </a:xfrm>
            <a:prstGeom prst="rect">
              <a:avLst/>
            </a:prstGeom>
            <a:noFill/>
          </p:spPr>
          <p:txBody>
            <a:bodyPr wrap="square" rtlCol="0">
              <a:spAutoFit/>
            </a:bodyPr>
            <a:lstStyle/>
            <a:p>
              <a:pPr algn="ctr"/>
              <a:r>
                <a:rPr lang="en-US" b="1" dirty="0">
                  <a:solidFill>
                    <a:srgbClr val="F8972C"/>
                  </a:solidFill>
                  <a:latin typeface="Arial" panose="020B0604020202020204" pitchFamily="34" charset="0"/>
                  <a:cs typeface="Arial" panose="020B0604020202020204" pitchFamily="34" charset="0"/>
                </a:rPr>
                <a:t>SO</a:t>
              </a:r>
              <a:r>
                <a:rPr lang="en-US" b="1" baseline="-25000" dirty="0">
                  <a:solidFill>
                    <a:srgbClr val="F8972C"/>
                  </a:solidFill>
                  <a:latin typeface="Arial" panose="020B0604020202020204" pitchFamily="34" charset="0"/>
                  <a:cs typeface="Arial" panose="020B0604020202020204" pitchFamily="34" charset="0"/>
                </a:rPr>
                <a:t>4</a:t>
              </a:r>
              <a:endParaRPr lang="en-US" b="1" baseline="30000" dirty="0">
                <a:solidFill>
                  <a:srgbClr val="F8972C"/>
                </a:solidFill>
                <a:latin typeface="Arial" panose="020B0604020202020204" pitchFamily="34" charset="0"/>
                <a:cs typeface="Arial" panose="020B0604020202020204" pitchFamily="34" charset="0"/>
              </a:endParaRPr>
            </a:p>
          </p:txBody>
        </p:sp>
        <p:sp>
          <p:nvSpPr>
            <p:cNvPr id="151" name="TextBox 150"/>
            <p:cNvSpPr txBox="1"/>
            <p:nvPr/>
          </p:nvSpPr>
          <p:spPr>
            <a:xfrm>
              <a:off x="5134529" y="4188269"/>
              <a:ext cx="731847" cy="369332"/>
            </a:xfrm>
            <a:prstGeom prst="rect">
              <a:avLst/>
            </a:prstGeom>
            <a:noFill/>
          </p:spPr>
          <p:txBody>
            <a:bodyPr wrap="square" rtlCol="0">
              <a:spAutoFit/>
            </a:bodyPr>
            <a:lstStyle/>
            <a:p>
              <a:pPr algn="ctr"/>
              <a:r>
                <a:rPr lang="en-US" b="1" dirty="0">
                  <a:solidFill>
                    <a:srgbClr val="00B050"/>
                  </a:solidFill>
                  <a:latin typeface="Arial" panose="020B0604020202020204" pitchFamily="34" charset="0"/>
                  <a:cs typeface="Arial" panose="020B0604020202020204" pitchFamily="34" charset="0"/>
                </a:rPr>
                <a:t>TCE</a:t>
              </a:r>
            </a:p>
          </p:txBody>
        </p:sp>
        <p:sp>
          <p:nvSpPr>
            <p:cNvPr id="152" name="TextBox 151"/>
            <p:cNvSpPr txBox="1"/>
            <p:nvPr/>
          </p:nvSpPr>
          <p:spPr>
            <a:xfrm>
              <a:off x="5119257" y="5222909"/>
              <a:ext cx="752121" cy="369332"/>
            </a:xfrm>
            <a:prstGeom prst="rect">
              <a:avLst/>
            </a:prstGeom>
            <a:noFill/>
          </p:spPr>
          <p:txBody>
            <a:bodyPr wrap="square" rtlCol="0">
              <a:spAutoFit/>
            </a:bodyPr>
            <a:lstStyle/>
            <a:p>
              <a:pPr algn="ctr"/>
              <a:r>
                <a:rPr lang="en-US" b="1" dirty="0">
                  <a:solidFill>
                    <a:srgbClr val="F8972C"/>
                  </a:solidFill>
                  <a:latin typeface="Arial" panose="020B0604020202020204" pitchFamily="34" charset="0"/>
                  <a:cs typeface="Arial" panose="020B0604020202020204" pitchFamily="34" charset="0"/>
                </a:rPr>
                <a:t>SO</a:t>
              </a:r>
              <a:r>
                <a:rPr lang="en-US" b="1" baseline="-25000" dirty="0">
                  <a:solidFill>
                    <a:srgbClr val="F8972C"/>
                  </a:solidFill>
                  <a:latin typeface="Arial" panose="020B0604020202020204" pitchFamily="34" charset="0"/>
                  <a:cs typeface="Arial" panose="020B0604020202020204" pitchFamily="34" charset="0"/>
                </a:rPr>
                <a:t>4</a:t>
              </a:r>
              <a:endParaRPr lang="en-US" b="1" baseline="30000" dirty="0">
                <a:solidFill>
                  <a:srgbClr val="F8972C"/>
                </a:solidFill>
                <a:latin typeface="Arial" panose="020B0604020202020204" pitchFamily="34" charset="0"/>
                <a:cs typeface="Arial" panose="020B0604020202020204" pitchFamily="34" charset="0"/>
              </a:endParaRPr>
            </a:p>
          </p:txBody>
        </p:sp>
        <p:cxnSp>
          <p:nvCxnSpPr>
            <p:cNvPr id="12" name="Straight Connector 11"/>
            <p:cNvCxnSpPr/>
            <p:nvPr/>
          </p:nvCxnSpPr>
          <p:spPr>
            <a:xfrm>
              <a:off x="5035924" y="2222857"/>
              <a:ext cx="0" cy="288086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6078621" y="2587836"/>
              <a:ext cx="731847" cy="369332"/>
            </a:xfrm>
            <a:prstGeom prst="rect">
              <a:avLst/>
            </a:prstGeom>
            <a:noFill/>
          </p:spPr>
          <p:txBody>
            <a:bodyPr wrap="square" rtlCol="0">
              <a:spAutoFit/>
            </a:bodyPr>
            <a:lstStyle/>
            <a:p>
              <a:pPr algn="ctr"/>
              <a:r>
                <a:rPr lang="en-US" b="1" dirty="0">
                  <a:solidFill>
                    <a:srgbClr val="00B050"/>
                  </a:solidFill>
                  <a:latin typeface="Arial" panose="020B0604020202020204" pitchFamily="34" charset="0"/>
                  <a:cs typeface="Arial" panose="020B0604020202020204" pitchFamily="34" charset="0"/>
                </a:rPr>
                <a:t>PCE</a:t>
              </a:r>
            </a:p>
          </p:txBody>
        </p:sp>
        <p:sp>
          <p:nvSpPr>
            <p:cNvPr id="159" name="TextBox 158"/>
            <p:cNvSpPr txBox="1"/>
            <p:nvPr/>
          </p:nvSpPr>
          <p:spPr>
            <a:xfrm>
              <a:off x="6166586" y="4949835"/>
              <a:ext cx="731847" cy="369332"/>
            </a:xfrm>
            <a:prstGeom prst="rect">
              <a:avLst/>
            </a:prstGeom>
            <a:noFill/>
          </p:spPr>
          <p:txBody>
            <a:bodyPr wrap="square" rtlCol="0">
              <a:spAutoFit/>
            </a:bodyPr>
            <a:lstStyle/>
            <a:p>
              <a:pPr algn="ctr"/>
              <a:r>
                <a:rPr lang="en-US" b="1" dirty="0">
                  <a:solidFill>
                    <a:srgbClr val="00B050"/>
                  </a:solidFill>
                  <a:latin typeface="Arial" panose="020B0604020202020204" pitchFamily="34" charset="0"/>
                  <a:cs typeface="Arial" panose="020B0604020202020204" pitchFamily="34" charset="0"/>
                </a:rPr>
                <a:t>PCE</a:t>
              </a:r>
            </a:p>
          </p:txBody>
        </p:sp>
        <p:sp>
          <p:nvSpPr>
            <p:cNvPr id="161" name="TextBox 160"/>
            <p:cNvSpPr txBox="1"/>
            <p:nvPr/>
          </p:nvSpPr>
          <p:spPr>
            <a:xfrm>
              <a:off x="5248826" y="4705589"/>
              <a:ext cx="728129" cy="369332"/>
            </a:xfrm>
            <a:prstGeom prst="rect">
              <a:avLst/>
            </a:prstGeom>
            <a:noFill/>
          </p:spPr>
          <p:txBody>
            <a:bodyPr wrap="square" rtlCol="0">
              <a:spAutoFit/>
            </a:bodyPr>
            <a:lstStyle/>
            <a:p>
              <a:pPr algn="ctr"/>
              <a:r>
                <a:rPr lang="en-US" b="1" dirty="0">
                  <a:solidFill>
                    <a:srgbClr val="0070C0"/>
                  </a:solidFill>
                  <a:latin typeface="Arial" panose="020B0604020202020204" pitchFamily="34" charset="0"/>
                  <a:cs typeface="Arial" panose="020B0604020202020204" pitchFamily="34" charset="0"/>
                </a:rPr>
                <a:t>PO</a:t>
              </a:r>
              <a:r>
                <a:rPr lang="en-US" b="1" baseline="-25000" dirty="0">
                  <a:solidFill>
                    <a:srgbClr val="0070C0"/>
                  </a:solidFill>
                  <a:latin typeface="Arial" panose="020B0604020202020204" pitchFamily="34" charset="0"/>
                  <a:cs typeface="Arial" panose="020B0604020202020204" pitchFamily="34" charset="0"/>
                </a:rPr>
                <a:t>4</a:t>
              </a:r>
              <a:endParaRPr lang="en-US" b="1" baseline="30000" dirty="0">
                <a:solidFill>
                  <a:srgbClr val="0070C0"/>
                </a:solidFill>
                <a:latin typeface="Arial" panose="020B0604020202020204" pitchFamily="34" charset="0"/>
                <a:cs typeface="Arial" panose="020B0604020202020204" pitchFamily="34" charset="0"/>
              </a:endParaRPr>
            </a:p>
          </p:txBody>
        </p:sp>
        <p:sp>
          <p:nvSpPr>
            <p:cNvPr id="162" name="TextBox 161"/>
            <p:cNvSpPr txBox="1"/>
            <p:nvPr/>
          </p:nvSpPr>
          <p:spPr>
            <a:xfrm>
              <a:off x="5865709" y="3086801"/>
              <a:ext cx="728129" cy="369332"/>
            </a:xfrm>
            <a:prstGeom prst="rect">
              <a:avLst/>
            </a:prstGeom>
            <a:noFill/>
          </p:spPr>
          <p:txBody>
            <a:bodyPr wrap="square" rtlCol="0">
              <a:spAutoFit/>
            </a:bodyPr>
            <a:lstStyle/>
            <a:p>
              <a:pPr algn="ctr"/>
              <a:r>
                <a:rPr lang="en-US" b="1" dirty="0">
                  <a:solidFill>
                    <a:srgbClr val="0070C0"/>
                  </a:solidFill>
                  <a:latin typeface="Arial" panose="020B0604020202020204" pitchFamily="34" charset="0"/>
                  <a:cs typeface="Arial" panose="020B0604020202020204" pitchFamily="34" charset="0"/>
                </a:rPr>
                <a:t>PO</a:t>
              </a:r>
              <a:r>
                <a:rPr lang="en-US" b="1" baseline="-25000" dirty="0">
                  <a:solidFill>
                    <a:srgbClr val="0070C0"/>
                  </a:solidFill>
                  <a:latin typeface="Arial" panose="020B0604020202020204" pitchFamily="34" charset="0"/>
                  <a:cs typeface="Arial" panose="020B0604020202020204" pitchFamily="34" charset="0"/>
                </a:rPr>
                <a:t>4</a:t>
              </a:r>
              <a:endParaRPr lang="en-US" b="1" baseline="30000" dirty="0">
                <a:solidFill>
                  <a:srgbClr val="0070C0"/>
                </a:solidFill>
                <a:latin typeface="Arial" panose="020B0604020202020204" pitchFamily="34" charset="0"/>
                <a:cs typeface="Arial" panose="020B0604020202020204" pitchFamily="34" charset="0"/>
              </a:endParaRPr>
            </a:p>
          </p:txBody>
        </p:sp>
        <p:sp>
          <p:nvSpPr>
            <p:cNvPr id="163" name="TextBox 162"/>
            <p:cNvSpPr txBox="1"/>
            <p:nvPr/>
          </p:nvSpPr>
          <p:spPr>
            <a:xfrm>
              <a:off x="5319987" y="2534061"/>
              <a:ext cx="485665" cy="369332"/>
            </a:xfrm>
            <a:prstGeom prst="rect">
              <a:avLst/>
            </a:prstGeom>
            <a:noFill/>
          </p:spPr>
          <p:txBody>
            <a:bodyPr wrap="square" rtlCol="0">
              <a:spAutoFit/>
            </a:bodyPr>
            <a:lstStyle/>
            <a:p>
              <a:pPr algn="ctr"/>
              <a:r>
                <a:rPr lang="en-US" b="1" dirty="0">
                  <a:solidFill>
                    <a:srgbClr val="7030A0"/>
                  </a:solidFill>
                  <a:latin typeface="Arial" panose="020B0604020202020204" pitchFamily="34" charset="0"/>
                  <a:cs typeface="Arial" panose="020B0604020202020204" pitchFamily="34" charset="0"/>
                </a:rPr>
                <a:t>Cl</a:t>
              </a:r>
              <a:endParaRPr lang="en-US" b="1" baseline="30000" dirty="0">
                <a:solidFill>
                  <a:srgbClr val="7030A0"/>
                </a:solidFill>
                <a:latin typeface="Arial" panose="020B0604020202020204" pitchFamily="34" charset="0"/>
                <a:cs typeface="Arial" panose="020B0604020202020204" pitchFamily="34" charset="0"/>
              </a:endParaRPr>
            </a:p>
          </p:txBody>
        </p:sp>
        <p:sp>
          <p:nvSpPr>
            <p:cNvPr id="164" name="TextBox 163"/>
            <p:cNvSpPr txBox="1"/>
            <p:nvPr/>
          </p:nvSpPr>
          <p:spPr>
            <a:xfrm>
              <a:off x="6048365" y="4342157"/>
              <a:ext cx="485665" cy="369332"/>
            </a:xfrm>
            <a:prstGeom prst="rect">
              <a:avLst/>
            </a:prstGeom>
            <a:noFill/>
          </p:spPr>
          <p:txBody>
            <a:bodyPr wrap="square" rtlCol="0">
              <a:spAutoFit/>
            </a:bodyPr>
            <a:lstStyle/>
            <a:p>
              <a:pPr algn="ctr"/>
              <a:r>
                <a:rPr lang="en-US" b="1" dirty="0">
                  <a:solidFill>
                    <a:srgbClr val="7030A0"/>
                  </a:solidFill>
                  <a:latin typeface="Arial" panose="020B0604020202020204" pitchFamily="34" charset="0"/>
                  <a:cs typeface="Arial" panose="020B0604020202020204" pitchFamily="34" charset="0"/>
                </a:rPr>
                <a:t>Cl</a:t>
              </a:r>
              <a:endParaRPr lang="en-US" b="1" baseline="30000" dirty="0">
                <a:solidFill>
                  <a:srgbClr val="7030A0"/>
                </a:solidFill>
                <a:latin typeface="Arial" panose="020B0604020202020204" pitchFamily="34" charset="0"/>
                <a:cs typeface="Arial" panose="020B0604020202020204" pitchFamily="34" charset="0"/>
              </a:endParaRPr>
            </a:p>
          </p:txBody>
        </p:sp>
        <p:sp>
          <p:nvSpPr>
            <p:cNvPr id="165" name="TextBox 164"/>
            <p:cNvSpPr txBox="1"/>
            <p:nvPr/>
          </p:nvSpPr>
          <p:spPr>
            <a:xfrm>
              <a:off x="5072613" y="3012132"/>
              <a:ext cx="913319" cy="369332"/>
            </a:xfrm>
            <a:prstGeom prst="rect">
              <a:avLst/>
            </a:prstGeom>
            <a:noFill/>
          </p:spPr>
          <p:txBody>
            <a:bodyPr wrap="square" rtlCol="0">
              <a:spAutoFit/>
            </a:bodyPr>
            <a:lstStyle/>
            <a:p>
              <a:pPr algn="ctr"/>
              <a:r>
                <a:rPr lang="en-US" b="1" dirty="0" err="1">
                  <a:solidFill>
                    <a:srgbClr val="00B050"/>
                  </a:solidFill>
                  <a:latin typeface="Arial" panose="020B0604020202020204" pitchFamily="34" charset="0"/>
                  <a:cs typeface="Arial" panose="020B0604020202020204" pitchFamily="34" charset="0"/>
                </a:rPr>
                <a:t>TeCA</a:t>
              </a:r>
              <a:endParaRPr lang="en-US" b="1" dirty="0">
                <a:solidFill>
                  <a:srgbClr val="00B050"/>
                </a:solidFill>
                <a:latin typeface="Arial" panose="020B0604020202020204" pitchFamily="34" charset="0"/>
                <a:cs typeface="Arial" panose="020B0604020202020204" pitchFamily="34" charset="0"/>
              </a:endParaRPr>
            </a:p>
          </p:txBody>
        </p:sp>
        <p:sp>
          <p:nvSpPr>
            <p:cNvPr id="166" name="TextBox 165"/>
            <p:cNvSpPr txBox="1"/>
            <p:nvPr/>
          </p:nvSpPr>
          <p:spPr>
            <a:xfrm>
              <a:off x="5965300" y="3888367"/>
              <a:ext cx="913319" cy="369332"/>
            </a:xfrm>
            <a:prstGeom prst="rect">
              <a:avLst/>
            </a:prstGeom>
            <a:noFill/>
          </p:spPr>
          <p:txBody>
            <a:bodyPr wrap="square" rtlCol="0">
              <a:spAutoFit/>
            </a:bodyPr>
            <a:lstStyle/>
            <a:p>
              <a:pPr algn="ctr"/>
              <a:r>
                <a:rPr lang="en-US" b="1" dirty="0" err="1">
                  <a:solidFill>
                    <a:srgbClr val="00B050"/>
                  </a:solidFill>
                  <a:latin typeface="Arial" panose="020B0604020202020204" pitchFamily="34" charset="0"/>
                  <a:cs typeface="Arial" panose="020B0604020202020204" pitchFamily="34" charset="0"/>
                </a:rPr>
                <a:t>TeCA</a:t>
              </a:r>
              <a:endParaRPr lang="en-US" b="1" dirty="0">
                <a:solidFill>
                  <a:srgbClr val="00B050"/>
                </a:solidFill>
                <a:latin typeface="Arial" panose="020B0604020202020204" pitchFamily="34" charset="0"/>
                <a:cs typeface="Arial" panose="020B0604020202020204" pitchFamily="34" charset="0"/>
              </a:endParaRPr>
            </a:p>
          </p:txBody>
        </p:sp>
        <p:cxnSp>
          <p:nvCxnSpPr>
            <p:cNvPr id="167" name="Straight Arrow Connector 166"/>
            <p:cNvCxnSpPr/>
            <p:nvPr/>
          </p:nvCxnSpPr>
          <p:spPr>
            <a:xfrm flipH="1">
              <a:off x="4696812" y="2687949"/>
              <a:ext cx="506086"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4696812" y="3398999"/>
              <a:ext cx="506086"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H="1">
              <a:off x="4723237" y="3995480"/>
              <a:ext cx="506086" cy="0"/>
            </a:xfrm>
            <a:prstGeom prst="straightConnector1">
              <a:avLst/>
            </a:prstGeom>
            <a:ln w="57150">
              <a:solidFill>
                <a:srgbClr val="F8972C"/>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a:off x="4723237" y="4656120"/>
              <a:ext cx="506086"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6813193" y="1842933"/>
            <a:ext cx="2141632" cy="1938992"/>
          </a:xfrm>
          <a:prstGeom prst="rect">
            <a:avLst/>
          </a:prstGeom>
          <a:noFill/>
        </p:spPr>
        <p:txBody>
          <a:bodyPr wrap="square" rtlCol="0">
            <a:spAutoFit/>
          </a:bodyPr>
          <a:lstStyle/>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~3 weeks (tunable</a:t>
            </a:r>
            <a:r>
              <a:rPr lang="en-US" sz="2400"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dirty="0">
                <a:latin typeface="Arial" panose="020B0604020202020204" pitchFamily="34" charset="0"/>
                <a:cs typeface="Arial" panose="020B0604020202020204" pitchFamily="34" charset="0"/>
              </a:rPr>
              <a:t>Any soluble </a:t>
            </a:r>
            <a:r>
              <a:rPr lang="en-US" sz="2400" dirty="0" smtClean="0">
                <a:latin typeface="Arial" panose="020B0604020202020204" pitchFamily="34" charset="0"/>
                <a:cs typeface="Arial" panose="020B0604020202020204" pitchFamily="34" charset="0"/>
              </a:rPr>
              <a:t>species</a:t>
            </a:r>
            <a:endParaRPr lang="en-US" sz="2400" dirty="0">
              <a:latin typeface="Arial" panose="020B0604020202020204" pitchFamily="34" charset="0"/>
              <a:cs typeface="Arial" panose="020B0604020202020204" pitchFamily="34" charset="0"/>
            </a:endParaRPr>
          </a:p>
        </p:txBody>
      </p:sp>
      <p:sp>
        <p:nvSpPr>
          <p:cNvPr id="23" name="TextBox 22"/>
          <p:cNvSpPr txBox="1"/>
          <p:nvPr/>
        </p:nvSpPr>
        <p:spPr>
          <a:xfrm>
            <a:off x="3248566" y="3293202"/>
            <a:ext cx="1080436" cy="646331"/>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Sampler Cell</a:t>
            </a:r>
          </a:p>
        </p:txBody>
      </p:sp>
      <p:sp>
        <p:nvSpPr>
          <p:cNvPr id="174" name="TextBox 173"/>
          <p:cNvSpPr txBox="1"/>
          <p:nvPr/>
        </p:nvSpPr>
        <p:spPr>
          <a:xfrm>
            <a:off x="2912456" y="5452641"/>
            <a:ext cx="1295498" cy="369332"/>
          </a:xfrm>
          <a:prstGeom prst="rect">
            <a:avLst/>
          </a:prstGeom>
          <a:noFill/>
        </p:spPr>
        <p:txBody>
          <a:bodyPr wrap="square" rtlCol="0">
            <a:spAutoFit/>
          </a:bodyPr>
          <a:lstStyle/>
          <a:p>
            <a:pPr algn="ctr"/>
            <a:r>
              <a:rPr lang="en-US" dirty="0">
                <a:solidFill>
                  <a:srgbClr val="FF0000"/>
                </a:solidFill>
                <a:latin typeface="Arial" panose="020B0604020202020204" pitchFamily="34" charset="0"/>
                <a:cs typeface="Arial" panose="020B0604020202020204" pitchFamily="34" charset="0"/>
              </a:rPr>
              <a:t>Membrane</a:t>
            </a:r>
          </a:p>
        </p:txBody>
      </p:sp>
      <p:cxnSp>
        <p:nvCxnSpPr>
          <p:cNvPr id="175" name="Straight Connector 174"/>
          <p:cNvCxnSpPr/>
          <p:nvPr/>
        </p:nvCxnSpPr>
        <p:spPr>
          <a:xfrm flipH="1">
            <a:off x="3742766" y="5034627"/>
            <a:ext cx="710452" cy="477911"/>
          </a:xfrm>
          <a:prstGeom prst="line">
            <a:avLst/>
          </a:prstGeom>
          <a:ln w="2540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37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280198" y="1149668"/>
            <a:ext cx="4599782"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Plot C/Co vs. V/A and fit equation for k</a:t>
            </a:r>
            <a:r>
              <a:rPr lang="en-US" sz="1600" baseline="-25000" dirty="0">
                <a:latin typeface="Arial" panose="020B0604020202020204" pitchFamily="34" charset="0"/>
                <a:cs typeface="Arial" panose="020B0604020202020204" pitchFamily="34" charset="0"/>
              </a:rPr>
              <a:t>m</a:t>
            </a:r>
          </a:p>
        </p:txBody>
      </p:sp>
      <p:sp>
        <p:nvSpPr>
          <p:cNvPr id="7" name="Title 6"/>
          <p:cNvSpPr>
            <a:spLocks noGrp="1"/>
          </p:cNvSpPr>
          <p:nvPr>
            <p:ph type="title"/>
          </p:nvPr>
        </p:nvSpPr>
        <p:spPr>
          <a:xfrm>
            <a:off x="332353" y="-25400"/>
            <a:ext cx="7515225" cy="1143000"/>
          </a:xfrm>
        </p:spPr>
        <p:txBody>
          <a:bodyPr/>
          <a:lstStyle/>
          <a:p>
            <a:r>
              <a:rPr lang="en-US" sz="3200" dirty="0">
                <a:latin typeface="Arial" panose="020B0604020202020204" pitchFamily="34" charset="0"/>
                <a:cs typeface="Arial" panose="020B0604020202020204" pitchFamily="34" charset="0"/>
              </a:rPr>
              <a:t>Estimating Groundwater Velocity</a:t>
            </a:r>
          </a:p>
        </p:txBody>
      </p:sp>
      <p:pic>
        <p:nvPicPr>
          <p:cNvPr id="34" name="Picture 33"/>
          <p:cNvPicPr>
            <a:picLocks noChangeAspect="1"/>
          </p:cNvPicPr>
          <p:nvPr/>
        </p:nvPicPr>
        <p:blipFill rotWithShape="1">
          <a:blip r:embed="rId2">
            <a:extLst>
              <a:ext uri="{28A0092B-C50C-407E-A947-70E740481C1C}">
                <a14:useLocalDpi xmlns:a14="http://schemas.microsoft.com/office/drawing/2010/main" val="0"/>
              </a:ext>
            </a:extLst>
          </a:blip>
          <a:srcRect l="41477" t="15547" r="41319" b="17216"/>
          <a:stretch/>
        </p:blipFill>
        <p:spPr>
          <a:xfrm rot="16200000">
            <a:off x="575637" y="2272750"/>
            <a:ext cx="2239347" cy="653717"/>
          </a:xfrm>
          <a:prstGeom prst="rect">
            <a:avLst/>
          </a:prstGeom>
        </p:spPr>
      </p:pic>
      <p:grpSp>
        <p:nvGrpSpPr>
          <p:cNvPr id="2" name="Group 5"/>
          <p:cNvGrpSpPr/>
          <p:nvPr/>
        </p:nvGrpSpPr>
        <p:grpSpPr>
          <a:xfrm>
            <a:off x="-25264" y="1833591"/>
            <a:ext cx="1687072" cy="1508298"/>
            <a:chOff x="2562744" y="1359199"/>
            <a:chExt cx="2338518" cy="2159413"/>
          </a:xfrm>
        </p:grpSpPr>
        <p:cxnSp>
          <p:nvCxnSpPr>
            <p:cNvPr id="8" name="Straight Arrow Connector 7"/>
            <p:cNvCxnSpPr/>
            <p:nvPr/>
          </p:nvCxnSpPr>
          <p:spPr>
            <a:xfrm flipH="1">
              <a:off x="4034367" y="3518612"/>
              <a:ext cx="86689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62744" y="1359199"/>
              <a:ext cx="2010570" cy="1542242"/>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Measure Br- concentration after HRPP is extracted</a:t>
              </a:r>
            </a:p>
          </p:txBody>
        </p:sp>
      </p:grpSp>
      <p:cxnSp>
        <p:nvCxnSpPr>
          <p:cNvPr id="26" name="Straight Arrow Connector 25"/>
          <p:cNvCxnSpPr/>
          <p:nvPr/>
        </p:nvCxnSpPr>
        <p:spPr>
          <a:xfrm>
            <a:off x="2076056" y="3112664"/>
            <a:ext cx="588111"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0469" y="4719959"/>
            <a:ext cx="1550484" cy="1852527"/>
          </a:xfrm>
          <a:prstGeom prst="rect">
            <a:avLst/>
          </a:prstGeom>
          <a:ln w="38100">
            <a:solidFill>
              <a:srgbClr val="C00000"/>
            </a:solidFill>
          </a:ln>
        </p:spPr>
      </p:pic>
      <p:cxnSp>
        <p:nvCxnSpPr>
          <p:cNvPr id="30" name="Straight Connector 29"/>
          <p:cNvCxnSpPr>
            <a:cxnSpLocks/>
          </p:cNvCxnSpPr>
          <p:nvPr/>
        </p:nvCxnSpPr>
        <p:spPr>
          <a:xfrm flipH="1">
            <a:off x="849124" y="3488668"/>
            <a:ext cx="713490" cy="121276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cxnSpLocks/>
          </p:cNvCxnSpPr>
          <p:nvPr/>
        </p:nvCxnSpPr>
        <p:spPr>
          <a:xfrm>
            <a:off x="1799971" y="3488668"/>
            <a:ext cx="616752" cy="1231291"/>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555296" y="2626690"/>
            <a:ext cx="244675" cy="8434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35" name="Straight Arrow Connector 34"/>
          <p:cNvCxnSpPr/>
          <p:nvPr/>
        </p:nvCxnSpPr>
        <p:spPr>
          <a:xfrm flipH="1">
            <a:off x="1036970" y="3142399"/>
            <a:ext cx="62540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036969" y="2952219"/>
            <a:ext cx="62540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036968" y="2728101"/>
            <a:ext cx="625401"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503" t="2360" r="1726" b="7670"/>
          <a:stretch/>
        </p:blipFill>
        <p:spPr>
          <a:xfrm>
            <a:off x="2781165" y="1407045"/>
            <a:ext cx="3278303" cy="2332639"/>
          </a:xfrm>
          <a:prstGeom prst="rect">
            <a:avLst/>
          </a:prstGeom>
        </p:spPr>
      </p:pic>
      <p:sp>
        <p:nvSpPr>
          <p:cNvPr id="20" name="Freeform 19"/>
          <p:cNvSpPr/>
          <p:nvPr/>
        </p:nvSpPr>
        <p:spPr>
          <a:xfrm>
            <a:off x="3069953" y="1738258"/>
            <a:ext cx="2410029" cy="1778509"/>
          </a:xfrm>
          <a:custGeom>
            <a:avLst/>
            <a:gdLst>
              <a:gd name="connsiteX0" fmla="*/ 0 w 2590800"/>
              <a:gd name="connsiteY0" fmla="*/ 1962150 h 1962150"/>
              <a:gd name="connsiteX1" fmla="*/ 1028700 w 2590800"/>
              <a:gd name="connsiteY1" fmla="*/ 590550 h 1962150"/>
              <a:gd name="connsiteX2" fmla="*/ 2590800 w 2590800"/>
              <a:gd name="connsiteY2" fmla="*/ 0 h 1962150"/>
            </a:gdLst>
            <a:ahLst/>
            <a:cxnLst>
              <a:cxn ang="0">
                <a:pos x="connsiteX0" y="connsiteY0"/>
              </a:cxn>
              <a:cxn ang="0">
                <a:pos x="connsiteX1" y="connsiteY1"/>
              </a:cxn>
              <a:cxn ang="0">
                <a:pos x="connsiteX2" y="connsiteY2"/>
              </a:cxn>
            </a:cxnLst>
            <a:rect l="l" t="t" r="r" b="b"/>
            <a:pathLst>
              <a:path w="2590800" h="1962150">
                <a:moveTo>
                  <a:pt x="0" y="1962150"/>
                </a:moveTo>
                <a:cubicBezTo>
                  <a:pt x="298450" y="1439862"/>
                  <a:pt x="596900" y="917575"/>
                  <a:pt x="1028700" y="590550"/>
                </a:cubicBezTo>
                <a:cubicBezTo>
                  <a:pt x="1460500" y="263525"/>
                  <a:pt x="2173287" y="125413"/>
                  <a:pt x="2590800" y="0"/>
                </a:cubicBezTo>
              </a:path>
            </a:pathLst>
          </a:custGeom>
          <a:ln w="28575">
            <a:solidFill>
              <a:srgbClr val="F8972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TextBox 42"/>
          <p:cNvSpPr txBox="1"/>
          <p:nvPr/>
        </p:nvSpPr>
        <p:spPr>
          <a:xfrm rot="16200000">
            <a:off x="2207559" y="2303692"/>
            <a:ext cx="807894" cy="307777"/>
          </a:xfrm>
          <a:prstGeom prst="rect">
            <a:avLst/>
          </a:prstGeom>
          <a:solidFill>
            <a:schemeClr val="bg1"/>
          </a:solidFill>
        </p:spPr>
        <p:txBody>
          <a:bodyPr wrap="square" rtlCol="0">
            <a:spAutoFit/>
          </a:bodyPr>
          <a:lstStyle/>
          <a:p>
            <a:pPr algn="ctr"/>
            <a:r>
              <a:rPr lang="en-US" sz="1400" b="1" dirty="0">
                <a:latin typeface="Arial" panose="020B0604020202020204" pitchFamily="34" charset="0"/>
                <a:cs typeface="Arial" panose="020B0604020202020204" pitchFamily="34" charset="0"/>
              </a:rPr>
              <a:t>C/Co</a:t>
            </a:r>
            <a:endParaRPr lang="en-US" sz="1400" b="1" baseline="-25000" dirty="0">
              <a:latin typeface="Arial" panose="020B0604020202020204" pitchFamily="34" charset="0"/>
              <a:cs typeface="Arial" panose="020B0604020202020204" pitchFamily="34" charset="0"/>
            </a:endParaRPr>
          </a:p>
        </p:txBody>
      </p:sp>
      <p:sp>
        <p:nvSpPr>
          <p:cNvPr id="44" name="TextBox 43"/>
          <p:cNvSpPr txBox="1"/>
          <p:nvPr/>
        </p:nvSpPr>
        <p:spPr>
          <a:xfrm>
            <a:off x="3997264" y="3730822"/>
            <a:ext cx="916152" cy="307777"/>
          </a:xfrm>
          <a:prstGeom prst="rect">
            <a:avLst/>
          </a:prstGeom>
          <a:solidFill>
            <a:schemeClr val="bg1"/>
          </a:solidFill>
        </p:spPr>
        <p:txBody>
          <a:bodyPr wrap="square" rtlCol="0">
            <a:spAutoFit/>
          </a:bodyPr>
          <a:lstStyle/>
          <a:p>
            <a:pPr algn="ctr"/>
            <a:r>
              <a:rPr lang="en-US" sz="1400" b="1" dirty="0">
                <a:latin typeface="Arial" panose="020B0604020202020204" pitchFamily="34" charset="0"/>
                <a:cs typeface="Arial" panose="020B0604020202020204" pitchFamily="34" charset="0"/>
              </a:rPr>
              <a:t>V/A (cm)</a:t>
            </a:r>
            <a:endParaRPr lang="en-US" sz="1400" b="1" baseline="-25000" dirty="0">
              <a:latin typeface="Arial" panose="020B0604020202020204" pitchFamily="34" charset="0"/>
              <a:cs typeface="Arial" panose="020B0604020202020204" pitchFamily="34" charset="0"/>
            </a:endParaRPr>
          </a:p>
        </p:txBody>
      </p:sp>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4852" y="2773224"/>
            <a:ext cx="2010063" cy="611394"/>
          </a:xfrm>
          <a:prstGeom prst="rect">
            <a:avLst/>
          </a:prstGeom>
        </p:spPr>
      </p:pic>
      <p:sp>
        <p:nvSpPr>
          <p:cNvPr id="58" name="TextBox 57"/>
          <p:cNvSpPr txBox="1"/>
          <p:nvPr/>
        </p:nvSpPr>
        <p:spPr>
          <a:xfrm>
            <a:off x="1255998" y="4899268"/>
            <a:ext cx="493743" cy="307777"/>
          </a:xfrm>
          <a:prstGeom prst="rect">
            <a:avLst/>
          </a:prstGeom>
          <a:noFill/>
        </p:spPr>
        <p:txBody>
          <a:bodyPr wrap="square" rtlCol="0">
            <a:spAutoFit/>
          </a:bodyPr>
          <a:lstStyle/>
          <a:p>
            <a:r>
              <a:rPr lang="en-US" sz="1400" dirty="0">
                <a:solidFill>
                  <a:srgbClr val="F8972C"/>
                </a:solidFill>
                <a:latin typeface="Arial" panose="020B0604020202020204" pitchFamily="34" charset="0"/>
                <a:cs typeface="Arial" panose="020B0604020202020204" pitchFamily="34" charset="0"/>
              </a:rPr>
              <a:t>Br-</a:t>
            </a:r>
            <a:endParaRPr lang="en-US" sz="1400" baseline="30000" dirty="0">
              <a:solidFill>
                <a:srgbClr val="F8972C"/>
              </a:solidFill>
              <a:latin typeface="Arial" panose="020B0604020202020204" pitchFamily="34" charset="0"/>
              <a:cs typeface="Arial" panose="020B0604020202020204" pitchFamily="34" charset="0"/>
            </a:endParaRPr>
          </a:p>
        </p:txBody>
      </p:sp>
      <p:cxnSp>
        <p:nvCxnSpPr>
          <p:cNvPr id="67" name="Straight Arrow Connector 66"/>
          <p:cNvCxnSpPr/>
          <p:nvPr/>
        </p:nvCxnSpPr>
        <p:spPr>
          <a:xfrm flipH="1">
            <a:off x="884248" y="5086255"/>
            <a:ext cx="429031" cy="0"/>
          </a:xfrm>
          <a:prstGeom prst="straightConnector1">
            <a:avLst/>
          </a:prstGeom>
          <a:ln w="38100">
            <a:solidFill>
              <a:srgbClr val="F8972C"/>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892709" y="5467910"/>
            <a:ext cx="429031" cy="0"/>
          </a:xfrm>
          <a:prstGeom prst="straightConnector1">
            <a:avLst/>
          </a:prstGeom>
          <a:ln w="38100">
            <a:solidFill>
              <a:srgbClr val="F8972C"/>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893212" y="5842334"/>
            <a:ext cx="429031" cy="0"/>
          </a:xfrm>
          <a:prstGeom prst="straightConnector1">
            <a:avLst/>
          </a:prstGeom>
          <a:ln w="38100">
            <a:solidFill>
              <a:srgbClr val="F8972C"/>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885254" y="6204884"/>
            <a:ext cx="429031" cy="0"/>
          </a:xfrm>
          <a:prstGeom prst="straightConnector1">
            <a:avLst/>
          </a:prstGeom>
          <a:ln w="38100">
            <a:solidFill>
              <a:srgbClr val="F8972C"/>
            </a:solidFill>
            <a:tailEnd type="arrow"/>
          </a:ln>
        </p:spPr>
        <p:style>
          <a:lnRef idx="1">
            <a:schemeClr val="accent1"/>
          </a:lnRef>
          <a:fillRef idx="0">
            <a:schemeClr val="accent1"/>
          </a:fillRef>
          <a:effectRef idx="0">
            <a:schemeClr val="accent1"/>
          </a:effectRef>
          <a:fontRef idx="minor">
            <a:schemeClr val="tx1"/>
          </a:fontRef>
        </p:style>
      </p:cxnSp>
      <p:grpSp>
        <p:nvGrpSpPr>
          <p:cNvPr id="76" name="Group 75"/>
          <p:cNvGrpSpPr/>
          <p:nvPr/>
        </p:nvGrpSpPr>
        <p:grpSpPr>
          <a:xfrm>
            <a:off x="5990602" y="2626689"/>
            <a:ext cx="1199593" cy="1228013"/>
            <a:chOff x="6983506" y="3446370"/>
            <a:chExt cx="358591" cy="511493"/>
          </a:xfrm>
        </p:grpSpPr>
        <p:cxnSp>
          <p:nvCxnSpPr>
            <p:cNvPr id="27" name="Straight Arrow Connector 26"/>
            <p:cNvCxnSpPr/>
            <p:nvPr/>
          </p:nvCxnSpPr>
          <p:spPr>
            <a:xfrm>
              <a:off x="7342097" y="3446370"/>
              <a:ext cx="0" cy="511493"/>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983506" y="3450907"/>
              <a:ext cx="35859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530075" y="4899268"/>
            <a:ext cx="493743" cy="307777"/>
          </a:xfrm>
          <a:prstGeom prst="rect">
            <a:avLst/>
          </a:prstGeom>
          <a:noFill/>
        </p:spPr>
        <p:txBody>
          <a:bodyPr wrap="square" rtlCol="0">
            <a:spAutoFit/>
          </a:bodyPr>
          <a:lstStyle/>
          <a:p>
            <a:r>
              <a:rPr lang="en-US" sz="1400" dirty="0">
                <a:solidFill>
                  <a:srgbClr val="F8972C"/>
                </a:solidFill>
                <a:latin typeface="Arial" panose="020B0604020202020204" pitchFamily="34" charset="0"/>
                <a:cs typeface="Arial" panose="020B0604020202020204" pitchFamily="34" charset="0"/>
              </a:rPr>
              <a:t>Br-</a:t>
            </a:r>
            <a:endParaRPr lang="en-US" sz="1400" baseline="30000" dirty="0">
              <a:solidFill>
                <a:srgbClr val="F8972C"/>
              </a:solidFill>
              <a:latin typeface="Arial" panose="020B0604020202020204" pitchFamily="34" charset="0"/>
              <a:cs typeface="Arial" panose="020B0604020202020204" pitchFamily="34" charset="0"/>
            </a:endParaRPr>
          </a:p>
        </p:txBody>
      </p:sp>
      <p:sp>
        <p:nvSpPr>
          <p:cNvPr id="49" name="TextBox 48"/>
          <p:cNvSpPr txBox="1"/>
          <p:nvPr/>
        </p:nvSpPr>
        <p:spPr>
          <a:xfrm>
            <a:off x="1237004" y="5297443"/>
            <a:ext cx="493743" cy="307777"/>
          </a:xfrm>
          <a:prstGeom prst="rect">
            <a:avLst/>
          </a:prstGeom>
          <a:noFill/>
        </p:spPr>
        <p:txBody>
          <a:bodyPr wrap="square" rtlCol="0">
            <a:spAutoFit/>
          </a:bodyPr>
          <a:lstStyle/>
          <a:p>
            <a:r>
              <a:rPr lang="en-US" sz="1400" dirty="0">
                <a:solidFill>
                  <a:srgbClr val="F8972C"/>
                </a:solidFill>
                <a:latin typeface="Arial" panose="020B0604020202020204" pitchFamily="34" charset="0"/>
                <a:cs typeface="Arial" panose="020B0604020202020204" pitchFamily="34" charset="0"/>
              </a:rPr>
              <a:t>Br-</a:t>
            </a:r>
            <a:endParaRPr lang="en-US" sz="1400" baseline="30000" dirty="0">
              <a:solidFill>
                <a:srgbClr val="F8972C"/>
              </a:solidFill>
              <a:latin typeface="Arial" panose="020B0604020202020204" pitchFamily="34" charset="0"/>
              <a:cs typeface="Arial" panose="020B0604020202020204" pitchFamily="34" charset="0"/>
            </a:endParaRPr>
          </a:p>
        </p:txBody>
      </p:sp>
      <p:sp>
        <p:nvSpPr>
          <p:cNvPr id="50" name="TextBox 49"/>
          <p:cNvSpPr txBox="1"/>
          <p:nvPr/>
        </p:nvSpPr>
        <p:spPr>
          <a:xfrm>
            <a:off x="1427791" y="5219440"/>
            <a:ext cx="493743" cy="307777"/>
          </a:xfrm>
          <a:prstGeom prst="rect">
            <a:avLst/>
          </a:prstGeom>
          <a:noFill/>
        </p:spPr>
        <p:txBody>
          <a:bodyPr wrap="square" rtlCol="0">
            <a:spAutoFit/>
          </a:bodyPr>
          <a:lstStyle/>
          <a:p>
            <a:r>
              <a:rPr lang="en-US" sz="1400" dirty="0">
                <a:solidFill>
                  <a:srgbClr val="F8972C"/>
                </a:solidFill>
                <a:latin typeface="Arial" panose="020B0604020202020204" pitchFamily="34" charset="0"/>
                <a:cs typeface="Arial" panose="020B0604020202020204" pitchFamily="34" charset="0"/>
              </a:rPr>
              <a:t>Br-</a:t>
            </a:r>
            <a:endParaRPr lang="en-US" sz="1400" baseline="30000" dirty="0">
              <a:solidFill>
                <a:srgbClr val="F8972C"/>
              </a:solidFill>
              <a:latin typeface="Arial" panose="020B0604020202020204" pitchFamily="34" charset="0"/>
              <a:cs typeface="Arial" panose="020B0604020202020204" pitchFamily="34" charset="0"/>
            </a:endParaRPr>
          </a:p>
        </p:txBody>
      </p:sp>
      <p:sp>
        <p:nvSpPr>
          <p:cNvPr id="51" name="TextBox 50"/>
          <p:cNvSpPr txBox="1"/>
          <p:nvPr/>
        </p:nvSpPr>
        <p:spPr>
          <a:xfrm>
            <a:off x="1219234" y="5639466"/>
            <a:ext cx="493743" cy="307777"/>
          </a:xfrm>
          <a:prstGeom prst="rect">
            <a:avLst/>
          </a:prstGeom>
          <a:noFill/>
        </p:spPr>
        <p:txBody>
          <a:bodyPr wrap="square" rtlCol="0">
            <a:spAutoFit/>
          </a:bodyPr>
          <a:lstStyle/>
          <a:p>
            <a:r>
              <a:rPr lang="en-US" sz="1400" dirty="0">
                <a:solidFill>
                  <a:srgbClr val="F8972C"/>
                </a:solidFill>
                <a:latin typeface="Arial" panose="020B0604020202020204" pitchFamily="34" charset="0"/>
                <a:cs typeface="Arial" panose="020B0604020202020204" pitchFamily="34" charset="0"/>
              </a:rPr>
              <a:t>Br-</a:t>
            </a:r>
            <a:endParaRPr lang="en-US" sz="1400" baseline="30000" dirty="0">
              <a:solidFill>
                <a:srgbClr val="F8972C"/>
              </a:solidFill>
              <a:latin typeface="Arial" panose="020B0604020202020204" pitchFamily="34" charset="0"/>
              <a:cs typeface="Arial" panose="020B0604020202020204" pitchFamily="34" charset="0"/>
            </a:endParaRPr>
          </a:p>
        </p:txBody>
      </p:sp>
      <p:sp>
        <p:nvSpPr>
          <p:cNvPr id="52" name="TextBox 51"/>
          <p:cNvSpPr txBox="1"/>
          <p:nvPr/>
        </p:nvSpPr>
        <p:spPr>
          <a:xfrm>
            <a:off x="1226540" y="6002672"/>
            <a:ext cx="493743" cy="307777"/>
          </a:xfrm>
          <a:prstGeom prst="rect">
            <a:avLst/>
          </a:prstGeom>
          <a:noFill/>
        </p:spPr>
        <p:txBody>
          <a:bodyPr wrap="square" rtlCol="0">
            <a:spAutoFit/>
          </a:bodyPr>
          <a:lstStyle/>
          <a:p>
            <a:r>
              <a:rPr lang="en-US" sz="1400" dirty="0">
                <a:solidFill>
                  <a:srgbClr val="F8972C"/>
                </a:solidFill>
                <a:latin typeface="Arial" panose="020B0604020202020204" pitchFamily="34" charset="0"/>
                <a:cs typeface="Arial" panose="020B0604020202020204" pitchFamily="34" charset="0"/>
              </a:rPr>
              <a:t>Br-</a:t>
            </a:r>
            <a:endParaRPr lang="en-US" sz="1400" baseline="30000" dirty="0">
              <a:solidFill>
                <a:srgbClr val="F8972C"/>
              </a:solidFill>
              <a:latin typeface="Arial" panose="020B0604020202020204" pitchFamily="34" charset="0"/>
              <a:cs typeface="Arial" panose="020B0604020202020204" pitchFamily="34" charset="0"/>
            </a:endParaRPr>
          </a:p>
        </p:txBody>
      </p:sp>
      <p:grpSp>
        <p:nvGrpSpPr>
          <p:cNvPr id="6" name="Group 5"/>
          <p:cNvGrpSpPr/>
          <p:nvPr/>
        </p:nvGrpSpPr>
        <p:grpSpPr>
          <a:xfrm>
            <a:off x="4759527" y="3817804"/>
            <a:ext cx="4384473" cy="3032723"/>
            <a:chOff x="4759527" y="3817804"/>
            <a:chExt cx="4384473" cy="3032723"/>
          </a:xfrm>
        </p:grpSpPr>
        <p:pic>
          <p:nvPicPr>
            <p:cNvPr id="3" name="Picture 2"/>
            <p:cNvPicPr>
              <a:picLocks noChangeAspect="1"/>
            </p:cNvPicPr>
            <p:nvPr/>
          </p:nvPicPr>
          <p:blipFill>
            <a:blip r:embed="rId6"/>
            <a:stretch>
              <a:fillRect/>
            </a:stretch>
          </p:blipFill>
          <p:spPr>
            <a:xfrm>
              <a:off x="4821486" y="3817804"/>
              <a:ext cx="4322514" cy="2973290"/>
            </a:xfrm>
            <a:prstGeom prst="rect">
              <a:avLst/>
            </a:prstGeom>
          </p:spPr>
        </p:pic>
        <p:sp>
          <p:nvSpPr>
            <p:cNvPr id="37" name="TextBox 36"/>
            <p:cNvSpPr txBox="1"/>
            <p:nvPr/>
          </p:nvSpPr>
          <p:spPr>
            <a:xfrm rot="16200000">
              <a:off x="4223934" y="4955177"/>
              <a:ext cx="1378963" cy="307777"/>
            </a:xfrm>
            <a:prstGeom prst="rect">
              <a:avLst/>
            </a:prstGeom>
            <a:solidFill>
              <a:schemeClr val="bg1"/>
            </a:solidFill>
          </p:spPr>
          <p:txBody>
            <a:bodyPr wrap="square" rtlCol="0">
              <a:spAutoFit/>
            </a:bodyPr>
            <a:lstStyle/>
            <a:p>
              <a:pPr algn="ctr"/>
              <a:r>
                <a:rPr lang="en-US" sz="1400" b="1" dirty="0" err="1">
                  <a:latin typeface="Arial" panose="020B0604020202020204" pitchFamily="34" charset="0"/>
                  <a:cs typeface="Arial" panose="020B0604020202020204" pitchFamily="34" charset="0"/>
                </a:rPr>
                <a:t>k</a:t>
              </a:r>
              <a:r>
                <a:rPr lang="en-US" sz="1400" b="1" baseline="-25000" dirty="0" err="1" smtClean="0">
                  <a:latin typeface="Arial" panose="020B0604020202020204" pitchFamily="34" charset="0"/>
                  <a:cs typeface="Arial" panose="020B0604020202020204" pitchFamily="34" charset="0"/>
                </a:rPr>
                <a:t>m,Br</a:t>
              </a:r>
              <a:r>
                <a:rPr lang="en-US" sz="1400" b="1" baseline="-25000" dirty="0" smtClean="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(cm/day)</a:t>
              </a:r>
              <a:endParaRPr lang="en-US" sz="1400" b="1" baseline="-25000" dirty="0">
                <a:latin typeface="Arial" panose="020B0604020202020204" pitchFamily="34" charset="0"/>
                <a:cs typeface="Arial" panose="020B0604020202020204" pitchFamily="34" charset="0"/>
              </a:endParaRPr>
            </a:p>
          </p:txBody>
        </p:sp>
        <p:sp>
          <p:nvSpPr>
            <p:cNvPr id="38" name="TextBox 37"/>
            <p:cNvSpPr txBox="1"/>
            <p:nvPr/>
          </p:nvSpPr>
          <p:spPr>
            <a:xfrm>
              <a:off x="6490804" y="6542750"/>
              <a:ext cx="1660058" cy="307777"/>
            </a:xfrm>
            <a:prstGeom prst="rect">
              <a:avLst/>
            </a:prstGeom>
            <a:solidFill>
              <a:schemeClr val="bg1"/>
            </a:solidFill>
          </p:spPr>
          <p:txBody>
            <a:bodyPr wrap="square" rtlCol="0">
              <a:spAutoFit/>
            </a:bodyPr>
            <a:lstStyle/>
            <a:p>
              <a:pPr algn="ctr"/>
              <a:r>
                <a:rPr lang="en-US" sz="1400" b="1" dirty="0" smtClean="0">
                  <a:latin typeface="Arial" panose="020B0604020202020204" pitchFamily="34" charset="0"/>
                  <a:cs typeface="Arial" panose="020B0604020202020204" pitchFamily="34" charset="0"/>
                </a:rPr>
                <a:t>Velocity (cm/day)</a:t>
              </a:r>
              <a:endParaRPr lang="en-US" sz="1400" b="1" baseline="-25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6081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screen"/>
          <a:srcRect/>
          <a:stretch>
            <a:fillRect/>
          </a:stretch>
        </p:blipFill>
        <p:spPr bwMode="auto">
          <a:xfrm>
            <a:off x="137686" y="2491776"/>
            <a:ext cx="1843514" cy="2727388"/>
          </a:xfrm>
          <a:prstGeom prst="rect">
            <a:avLst/>
          </a:prstGeom>
          <a:noFill/>
          <a:ln w="9525">
            <a:solidFill>
              <a:schemeClr val="bg1"/>
            </a:solidFill>
            <a:miter lim="800000"/>
            <a:headEnd/>
            <a:tailEnd/>
          </a:ln>
        </p:spPr>
      </p:pic>
      <p:sp>
        <p:nvSpPr>
          <p:cNvPr id="6" name="TextBox 5"/>
          <p:cNvSpPr txBox="1"/>
          <p:nvPr/>
        </p:nvSpPr>
        <p:spPr>
          <a:xfrm>
            <a:off x="-50263" y="1568822"/>
            <a:ext cx="2209029" cy="83099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Bio-sep beads</a:t>
            </a:r>
          </a:p>
          <a:p>
            <a:pPr algn="ctr"/>
            <a:r>
              <a:rPr lang="en-US" sz="1600" dirty="0">
                <a:latin typeface="Arial" panose="020B0604020202020204" pitchFamily="34" charset="0"/>
                <a:cs typeface="Arial" panose="020B0604020202020204" pitchFamily="34" charset="0"/>
              </a:rPr>
              <a:t> (pictured with standard </a:t>
            </a:r>
            <a:r>
              <a:rPr lang="en-US" sz="1600" dirty="0" err="1">
                <a:latin typeface="Arial" panose="020B0604020202020204" pitchFamily="34" charset="0"/>
                <a:cs typeface="Arial" panose="020B0604020202020204" pitchFamily="34" charset="0"/>
              </a:rPr>
              <a:t>biotrap</a:t>
            </a:r>
            <a:r>
              <a:rPr lang="en-US" sz="1600" dirty="0">
                <a:latin typeface="Arial" panose="020B0604020202020204" pitchFamily="34" charset="0"/>
                <a:cs typeface="Arial" panose="020B0604020202020204" pitchFamily="34" charset="0"/>
              </a:rPr>
              <a:t>)</a:t>
            </a:r>
          </a:p>
        </p:txBody>
      </p:sp>
      <p:grpSp>
        <p:nvGrpSpPr>
          <p:cNvPr id="7" name="Group 6"/>
          <p:cNvGrpSpPr/>
          <p:nvPr/>
        </p:nvGrpSpPr>
        <p:grpSpPr>
          <a:xfrm>
            <a:off x="5462527" y="2346250"/>
            <a:ext cx="662515" cy="857374"/>
            <a:chOff x="3727090" y="3198570"/>
            <a:chExt cx="652885" cy="844910"/>
          </a:xfrm>
        </p:grpSpPr>
        <p:sp>
          <p:nvSpPr>
            <p:cNvPr id="22" name="Oval 21"/>
            <p:cNvSpPr/>
            <p:nvPr/>
          </p:nvSpPr>
          <p:spPr>
            <a:xfrm>
              <a:off x="4034330" y="3390595"/>
              <a:ext cx="345645" cy="345645"/>
            </a:xfrm>
            <a:prstGeom prst="ellipse">
              <a:avLst/>
            </a:prstGeom>
            <a:solidFill>
              <a:schemeClr val="tx1"/>
            </a:solid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Oval 22"/>
            <p:cNvSpPr/>
            <p:nvPr/>
          </p:nvSpPr>
          <p:spPr>
            <a:xfrm>
              <a:off x="3803900" y="3198570"/>
              <a:ext cx="345645" cy="345645"/>
            </a:xfrm>
            <a:prstGeom prst="ellipse">
              <a:avLst/>
            </a:prstGeom>
            <a:solidFill>
              <a:schemeClr val="tx1"/>
            </a:solid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Oval 23"/>
            <p:cNvSpPr/>
            <p:nvPr/>
          </p:nvSpPr>
          <p:spPr>
            <a:xfrm>
              <a:off x="4034330" y="3697835"/>
              <a:ext cx="345645" cy="345645"/>
            </a:xfrm>
            <a:prstGeom prst="ellipse">
              <a:avLst/>
            </a:prstGeom>
            <a:solidFill>
              <a:schemeClr val="tx1"/>
            </a:solid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Oval 24"/>
            <p:cNvSpPr/>
            <p:nvPr/>
          </p:nvSpPr>
          <p:spPr>
            <a:xfrm>
              <a:off x="3727090" y="3544215"/>
              <a:ext cx="345645" cy="345645"/>
            </a:xfrm>
            <a:prstGeom prst="ellipse">
              <a:avLst/>
            </a:prstGeom>
            <a:solidFill>
              <a:schemeClr val="tx1"/>
            </a:solid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8" name="Group 7"/>
          <p:cNvGrpSpPr/>
          <p:nvPr/>
        </p:nvGrpSpPr>
        <p:grpSpPr>
          <a:xfrm>
            <a:off x="5508134" y="4236098"/>
            <a:ext cx="662515" cy="857370"/>
            <a:chOff x="3727090" y="3198570"/>
            <a:chExt cx="652885" cy="844910"/>
          </a:xfrm>
        </p:grpSpPr>
        <p:sp>
          <p:nvSpPr>
            <p:cNvPr id="18" name="Oval 17"/>
            <p:cNvSpPr/>
            <p:nvPr/>
          </p:nvSpPr>
          <p:spPr>
            <a:xfrm>
              <a:off x="4034330" y="3390595"/>
              <a:ext cx="345645" cy="345645"/>
            </a:xfrm>
            <a:prstGeom prst="ellipse">
              <a:avLst/>
            </a:prstGeom>
            <a:solidFill>
              <a:schemeClr val="tx1"/>
            </a:solidFill>
            <a:ln w="28575">
              <a:solidFill>
                <a:srgbClr val="CC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Oval 18"/>
            <p:cNvSpPr/>
            <p:nvPr/>
          </p:nvSpPr>
          <p:spPr>
            <a:xfrm>
              <a:off x="3803900" y="3198570"/>
              <a:ext cx="345645" cy="345645"/>
            </a:xfrm>
            <a:prstGeom prst="ellipse">
              <a:avLst/>
            </a:prstGeom>
            <a:solidFill>
              <a:schemeClr val="tx1"/>
            </a:solidFill>
            <a:ln w="28575">
              <a:solidFill>
                <a:srgbClr val="92D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Oval 19"/>
            <p:cNvSpPr/>
            <p:nvPr/>
          </p:nvSpPr>
          <p:spPr>
            <a:xfrm>
              <a:off x="4034330" y="3697835"/>
              <a:ext cx="345645" cy="345645"/>
            </a:xfrm>
            <a:prstGeom prst="ellipse">
              <a:avLst/>
            </a:prstGeom>
            <a:solidFill>
              <a:schemeClr val="tx1"/>
            </a:solidFill>
            <a:ln w="28575">
              <a:solidFill>
                <a:srgbClr val="C9E8A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Oval 20"/>
            <p:cNvSpPr/>
            <p:nvPr/>
          </p:nvSpPr>
          <p:spPr>
            <a:xfrm>
              <a:off x="3727090" y="3544215"/>
              <a:ext cx="345645" cy="345645"/>
            </a:xfrm>
            <a:prstGeom prst="ellipse">
              <a:avLst/>
            </a:prstGeom>
            <a:solidFill>
              <a:schemeClr val="tx1"/>
            </a:solidFill>
            <a:ln w="28575">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cxnSp>
        <p:nvCxnSpPr>
          <p:cNvPr id="9" name="Straight Arrow Connector 8"/>
          <p:cNvCxnSpPr/>
          <p:nvPr/>
        </p:nvCxnSpPr>
        <p:spPr>
          <a:xfrm flipV="1">
            <a:off x="2032476" y="3756212"/>
            <a:ext cx="526448" cy="12402"/>
          </a:xfrm>
          <a:prstGeom prst="straightConnector1">
            <a:avLst/>
          </a:prstGeom>
          <a:ln w="44450">
            <a:solidFill>
              <a:schemeClr val="accent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4817792" y="2807361"/>
            <a:ext cx="539306" cy="201589"/>
          </a:xfrm>
          <a:prstGeom prst="straightConnector1">
            <a:avLst/>
          </a:prstGeom>
          <a:ln w="44450">
            <a:solidFill>
              <a:schemeClr val="accent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4910059" y="4520347"/>
            <a:ext cx="488070" cy="106119"/>
          </a:xfrm>
          <a:prstGeom prst="straightConnector1">
            <a:avLst/>
          </a:prstGeom>
          <a:ln w="44450">
            <a:solidFill>
              <a:schemeClr val="accent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230471" y="2685865"/>
            <a:ext cx="462766" cy="0"/>
          </a:xfrm>
          <a:prstGeom prst="straightConnector1">
            <a:avLst/>
          </a:prstGeom>
          <a:ln w="44450">
            <a:solidFill>
              <a:schemeClr val="accent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67035" y="1676400"/>
            <a:ext cx="1661022"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Microbes attach to beads</a:t>
            </a:r>
          </a:p>
        </p:txBody>
      </p:sp>
      <p:sp>
        <p:nvSpPr>
          <p:cNvPr id="14" name="TextBox 13"/>
          <p:cNvSpPr txBox="1"/>
          <p:nvPr/>
        </p:nvSpPr>
        <p:spPr>
          <a:xfrm>
            <a:off x="4855383" y="5180333"/>
            <a:ext cx="1866595" cy="584775"/>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Contaminants adsorb to beads</a:t>
            </a:r>
          </a:p>
        </p:txBody>
      </p:sp>
      <p:sp>
        <p:nvSpPr>
          <p:cNvPr id="15" name="TextBox 14"/>
          <p:cNvSpPr txBox="1"/>
          <p:nvPr/>
        </p:nvSpPr>
        <p:spPr>
          <a:xfrm>
            <a:off x="6705601" y="2190863"/>
            <a:ext cx="2438400" cy="1200329"/>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Quant Array Analysis:</a:t>
            </a:r>
          </a:p>
          <a:p>
            <a:r>
              <a:rPr lang="en-US" dirty="0">
                <a:latin typeface="Arial" panose="020B0604020202020204" pitchFamily="34" charset="0"/>
                <a:cs typeface="Arial" panose="020B0604020202020204" pitchFamily="34" charset="0"/>
              </a:rPr>
              <a:t>Detection of microbial communities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degradative genes</a:t>
            </a:r>
          </a:p>
        </p:txBody>
      </p:sp>
      <p:sp>
        <p:nvSpPr>
          <p:cNvPr id="16" name="TextBox 15"/>
          <p:cNvSpPr txBox="1"/>
          <p:nvPr/>
        </p:nvSpPr>
        <p:spPr>
          <a:xfrm>
            <a:off x="6705599" y="3894351"/>
            <a:ext cx="2411253" cy="1754326"/>
          </a:xfrm>
          <a:prstGeom prst="rect">
            <a:avLst/>
          </a:prstGeom>
          <a:noFill/>
        </p:spPr>
        <p:txBody>
          <a:bodyPr wrap="square" rtlCol="0">
            <a:spAutoFit/>
          </a:bodyPr>
          <a:lstStyle/>
          <a:p>
            <a:r>
              <a:rPr lang="en-US" u="sng" dirty="0">
                <a:latin typeface="Arial" panose="020B0604020202020204" pitchFamily="34" charset="0"/>
                <a:cs typeface="Arial" panose="020B0604020202020204" pitchFamily="34" charset="0"/>
              </a:rPr>
              <a:t>Compound Specific Isotope Analysis:</a:t>
            </a:r>
          </a:p>
          <a:p>
            <a:r>
              <a:rPr lang="en-US" dirty="0">
                <a:latin typeface="Arial" panose="020B0604020202020204" pitchFamily="34" charset="0"/>
                <a:cs typeface="Arial" panose="020B0604020202020204" pitchFamily="34" charset="0"/>
              </a:rPr>
              <a:t>Contaminant source, potential for degradation, extent of current degradation</a:t>
            </a:r>
          </a:p>
        </p:txBody>
      </p:sp>
      <p:cxnSp>
        <p:nvCxnSpPr>
          <p:cNvPr id="17" name="Straight Arrow Connector 16"/>
          <p:cNvCxnSpPr/>
          <p:nvPr/>
        </p:nvCxnSpPr>
        <p:spPr>
          <a:xfrm>
            <a:off x="6230471" y="4592921"/>
            <a:ext cx="455550" cy="0"/>
          </a:xfrm>
          <a:prstGeom prst="straightConnector1">
            <a:avLst/>
          </a:prstGeom>
          <a:ln w="44450">
            <a:solidFill>
              <a:schemeClr val="accent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itle 1"/>
          <p:cNvSpPr>
            <a:spLocks noGrp="1"/>
          </p:cNvSpPr>
          <p:nvPr>
            <p:ph type="title"/>
          </p:nvPr>
        </p:nvSpPr>
        <p:spPr>
          <a:xfrm>
            <a:off x="213645" y="-8308"/>
            <a:ext cx="7915943" cy="1143000"/>
          </a:xfrm>
        </p:spPr>
        <p:txBody>
          <a:bodyPr>
            <a:normAutofit/>
          </a:bodyPr>
          <a:lstStyle/>
          <a:p>
            <a:pPr algn="ctr"/>
            <a:r>
              <a:rPr lang="en-US" sz="3200" dirty="0" smtClean="0">
                <a:latin typeface="Arial" panose="020B0604020202020204" pitchFamily="34" charset="0"/>
                <a:cs typeface="Arial" panose="020B0604020202020204" pitchFamily="34" charset="0"/>
              </a:rPr>
              <a:t>Microbial Community and Compound Specific Isotope Analysis</a:t>
            </a:r>
            <a:endParaRPr lang="en-US" sz="3200" dirty="0">
              <a:latin typeface="Arial" panose="020B0604020202020204" pitchFamily="34" charset="0"/>
              <a:cs typeface="Arial" panose="020B0604020202020204" pitchFamily="34" charset="0"/>
            </a:endParaRPr>
          </a:p>
        </p:txBody>
      </p:sp>
      <p:pic>
        <p:nvPicPr>
          <p:cNvPr id="36" name="Picture 35"/>
          <p:cNvPicPr>
            <a:picLocks noChangeAspect="1"/>
          </p:cNvPicPr>
          <p:nvPr/>
        </p:nvPicPr>
        <p:blipFill rotWithShape="1">
          <a:blip r:embed="rId3">
            <a:extLst>
              <a:ext uri="{28A0092B-C50C-407E-A947-70E740481C1C}">
                <a14:useLocalDpi xmlns:a14="http://schemas.microsoft.com/office/drawing/2010/main" val="0"/>
              </a:ext>
            </a:extLst>
          </a:blip>
          <a:srcRect l="4136" t="15547" r="4136" b="17216"/>
          <a:stretch/>
        </p:blipFill>
        <p:spPr>
          <a:xfrm rot="16200000">
            <a:off x="391133" y="3798318"/>
            <a:ext cx="4707405" cy="257731"/>
          </a:xfrm>
          <a:prstGeom prst="rect">
            <a:avLst/>
          </a:prstGeom>
        </p:spPr>
      </p:pic>
      <p:sp>
        <p:nvSpPr>
          <p:cNvPr id="37" name="Rectangle 36"/>
          <p:cNvSpPr/>
          <p:nvPr/>
        </p:nvSpPr>
        <p:spPr>
          <a:xfrm>
            <a:off x="2638740" y="3475867"/>
            <a:ext cx="233829" cy="1906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38" name="Straight Connector 37"/>
          <p:cNvCxnSpPr/>
          <p:nvPr/>
        </p:nvCxnSpPr>
        <p:spPr>
          <a:xfrm>
            <a:off x="2872569" y="3666564"/>
            <a:ext cx="311772" cy="72033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854339" y="3169413"/>
            <a:ext cx="330002" cy="30057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rotWithShape="1">
          <a:blip r:embed="rId4" cstate="print">
            <a:extLst>
              <a:ext uri="{28A0092B-C50C-407E-A947-70E740481C1C}">
                <a14:useLocalDpi xmlns:a14="http://schemas.microsoft.com/office/drawing/2010/main" val="0"/>
              </a:ext>
            </a:extLst>
          </a:blip>
          <a:srcRect l="6191" t="21984" r="11146" b="35158"/>
          <a:stretch/>
        </p:blipFill>
        <p:spPr>
          <a:xfrm>
            <a:off x="3213239" y="3169413"/>
            <a:ext cx="1761218" cy="1217486"/>
          </a:xfrm>
          <a:prstGeom prst="rect">
            <a:avLst/>
          </a:prstGeom>
          <a:ln w="28575">
            <a:solidFill>
              <a:srgbClr val="C00000"/>
            </a:solidFill>
          </a:ln>
        </p:spPr>
      </p:pic>
    </p:spTree>
    <p:extLst>
      <p:ext uri="{BB962C8B-B14F-4D97-AF65-F5344CB8AC3E}">
        <p14:creationId xmlns:p14="http://schemas.microsoft.com/office/powerpoint/2010/main" val="4024130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50381" y="-25400"/>
            <a:ext cx="6417889" cy="1143000"/>
          </a:xfrm>
        </p:spPr>
        <p:txBody>
          <a:bodyPr/>
          <a:lstStyle/>
          <a:p>
            <a:r>
              <a:rPr lang="en-US" sz="3200" dirty="0" smtClean="0">
                <a:latin typeface="Arial" panose="020B0604020202020204" pitchFamily="34" charset="0"/>
                <a:cs typeface="Arial" panose="020B0604020202020204" pitchFamily="34" charset="0"/>
              </a:rPr>
              <a:t>Field Deployment of HRPP</a:t>
            </a:r>
            <a:br>
              <a:rPr lang="en-US" sz="3200" dirty="0" smtClean="0">
                <a:latin typeface="Arial" panose="020B0604020202020204" pitchFamily="34" charset="0"/>
                <a:cs typeface="Arial" panose="020B0604020202020204" pitchFamily="34" charset="0"/>
              </a:rPr>
            </a:br>
            <a:r>
              <a:rPr lang="en-US" sz="2400" i="1" dirty="0" smtClean="0">
                <a:latin typeface="Arial" panose="020B0604020202020204" pitchFamily="34" charset="0"/>
                <a:cs typeface="Arial" panose="020B0604020202020204" pitchFamily="34" charset="0"/>
              </a:rPr>
              <a:t>Naval Air Station – Alameda, CA</a:t>
            </a:r>
            <a:endParaRPr lang="en-US" sz="2400" i="1" dirty="0">
              <a:latin typeface="Arial" panose="020B0604020202020204" pitchFamily="34" charset="0"/>
              <a:cs typeface="Arial" panose="020B0604020202020204" pitchFamily="34" charset="0"/>
            </a:endParaRPr>
          </a:p>
        </p:txBody>
      </p:sp>
      <p:sp>
        <p:nvSpPr>
          <p:cNvPr id="11" name="Oval 10"/>
          <p:cNvSpPr/>
          <p:nvPr/>
        </p:nvSpPr>
        <p:spPr>
          <a:xfrm>
            <a:off x="5178748" y="5962381"/>
            <a:ext cx="261817" cy="267510"/>
          </a:xfrm>
          <a:prstGeom prst="ellipse">
            <a:avLst/>
          </a:prstGeom>
          <a:solidFill>
            <a:srgbClr val="FA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128898" y="5501829"/>
            <a:ext cx="391165" cy="399670"/>
          </a:xfrm>
          <a:prstGeom prst="ellipse">
            <a:avLst/>
          </a:prstGeom>
          <a:solidFill>
            <a:schemeClr val="accent2">
              <a:lumMod val="25000"/>
              <a:lumOff val="75000"/>
            </a:schemeClr>
          </a:solidFill>
          <a:ln w="127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07433" y="5581092"/>
            <a:ext cx="1683522" cy="338554"/>
          </a:xfrm>
          <a:prstGeom prst="rect">
            <a:avLst/>
          </a:prstGeom>
          <a:noFill/>
        </p:spPr>
        <p:txBody>
          <a:bodyPr wrap="square" rtlCol="0">
            <a:spAutoFit/>
          </a:bodyPr>
          <a:lstStyle/>
          <a:p>
            <a:r>
              <a:rPr lang="en-US" sz="1600" dirty="0" smtClean="0"/>
              <a:t>Multilevel Well</a:t>
            </a:r>
            <a:endParaRPr lang="en-US" sz="1600" dirty="0"/>
          </a:p>
        </p:txBody>
      </p:sp>
      <p:sp>
        <p:nvSpPr>
          <p:cNvPr id="14" name="TextBox 13"/>
          <p:cNvSpPr txBox="1"/>
          <p:nvPr/>
        </p:nvSpPr>
        <p:spPr>
          <a:xfrm>
            <a:off x="5515980" y="5930702"/>
            <a:ext cx="1918858" cy="338554"/>
          </a:xfrm>
          <a:prstGeom prst="rect">
            <a:avLst/>
          </a:prstGeom>
          <a:noFill/>
        </p:spPr>
        <p:txBody>
          <a:bodyPr wrap="square" rtlCol="0">
            <a:spAutoFit/>
          </a:bodyPr>
          <a:lstStyle/>
          <a:p>
            <a:r>
              <a:rPr lang="en-US" sz="1600" dirty="0" smtClean="0"/>
              <a:t>Standard Well</a:t>
            </a:r>
            <a:endParaRPr lang="en-US" sz="1600" dirty="0"/>
          </a:p>
        </p:txBody>
      </p:sp>
      <p:sp>
        <p:nvSpPr>
          <p:cNvPr id="15" name="Oval 14"/>
          <p:cNvSpPr/>
          <p:nvPr/>
        </p:nvSpPr>
        <p:spPr>
          <a:xfrm>
            <a:off x="5225786" y="6295055"/>
            <a:ext cx="187933" cy="1920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507433" y="6221790"/>
            <a:ext cx="1918858" cy="338554"/>
          </a:xfrm>
          <a:prstGeom prst="rect">
            <a:avLst/>
          </a:prstGeom>
          <a:noFill/>
        </p:spPr>
        <p:txBody>
          <a:bodyPr wrap="square" rtlCol="0">
            <a:spAutoFit/>
          </a:bodyPr>
          <a:lstStyle/>
          <a:p>
            <a:r>
              <a:rPr lang="en-US" sz="1600" dirty="0" smtClean="0"/>
              <a:t>HRPP</a:t>
            </a:r>
            <a:endParaRPr lang="en-US" sz="1600" dirty="0"/>
          </a:p>
        </p:txBody>
      </p:sp>
      <p:sp>
        <p:nvSpPr>
          <p:cNvPr id="17" name="Multiply 16"/>
          <p:cNvSpPr/>
          <p:nvPr/>
        </p:nvSpPr>
        <p:spPr>
          <a:xfrm>
            <a:off x="5240540" y="6624877"/>
            <a:ext cx="158424" cy="158424"/>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75586" y="6523934"/>
            <a:ext cx="1918858" cy="338554"/>
          </a:xfrm>
          <a:prstGeom prst="rect">
            <a:avLst/>
          </a:prstGeom>
          <a:noFill/>
        </p:spPr>
        <p:txBody>
          <a:bodyPr wrap="square" rtlCol="0">
            <a:spAutoFit/>
          </a:bodyPr>
          <a:lstStyle/>
          <a:p>
            <a:r>
              <a:rPr lang="en-US" sz="1600" dirty="0" smtClean="0"/>
              <a:t>MIP / Core</a:t>
            </a:r>
            <a:endParaRPr lang="en-US" sz="1600" dirty="0"/>
          </a:p>
        </p:txBody>
      </p:sp>
      <p:grpSp>
        <p:nvGrpSpPr>
          <p:cNvPr id="19" name="Group 18"/>
          <p:cNvGrpSpPr>
            <a:grpSpLocks noChangeAspect="1"/>
          </p:cNvGrpSpPr>
          <p:nvPr/>
        </p:nvGrpSpPr>
        <p:grpSpPr>
          <a:xfrm>
            <a:off x="-38429" y="1427149"/>
            <a:ext cx="5609000" cy="5126052"/>
            <a:chOff x="40592" y="1316560"/>
            <a:chExt cx="5778878" cy="5281300"/>
          </a:xfrm>
        </p:grpSpPr>
        <p:sp>
          <p:nvSpPr>
            <p:cNvPr id="23" name="Rectangle 22"/>
            <p:cNvSpPr/>
            <p:nvPr/>
          </p:nvSpPr>
          <p:spPr>
            <a:xfrm rot="1217646">
              <a:off x="959487" y="1916770"/>
              <a:ext cx="4642598" cy="4211422"/>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653" y="1316560"/>
              <a:ext cx="5456817" cy="5281300"/>
            </a:xfrm>
            <a:prstGeom prst="rect">
              <a:avLst/>
            </a:prstGeom>
          </p:spPr>
        </p:pic>
        <p:sp>
          <p:nvSpPr>
            <p:cNvPr id="21" name="Oval 20"/>
            <p:cNvSpPr/>
            <p:nvPr/>
          </p:nvSpPr>
          <p:spPr>
            <a:xfrm>
              <a:off x="747245" y="1719397"/>
              <a:ext cx="341203" cy="334424"/>
            </a:xfrm>
            <a:prstGeom prst="ellipse">
              <a:avLst/>
            </a:prstGeom>
            <a:solidFill>
              <a:srgbClr val="FAB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2" name="Group 21"/>
            <p:cNvGrpSpPr/>
            <p:nvPr/>
          </p:nvGrpSpPr>
          <p:grpSpPr>
            <a:xfrm>
              <a:off x="40592" y="5793684"/>
              <a:ext cx="2631588" cy="705476"/>
              <a:chOff x="25313" y="6047270"/>
              <a:chExt cx="2631588" cy="705476"/>
            </a:xfrm>
          </p:grpSpPr>
          <p:sp>
            <p:nvSpPr>
              <p:cNvPr id="24" name="Rectangle 23"/>
              <p:cNvSpPr/>
              <p:nvPr/>
            </p:nvSpPr>
            <p:spPr>
              <a:xfrm>
                <a:off x="128190" y="6325924"/>
                <a:ext cx="2418290" cy="45719"/>
              </a:xfrm>
              <a:prstGeom prst="rect">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24"/>
              <p:cNvSpPr/>
              <p:nvPr/>
            </p:nvSpPr>
            <p:spPr>
              <a:xfrm>
                <a:off x="128191" y="6382994"/>
                <a:ext cx="1207550" cy="6349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6" name="Rectangle 25"/>
              <p:cNvSpPr/>
              <p:nvPr/>
            </p:nvSpPr>
            <p:spPr>
              <a:xfrm>
                <a:off x="1338930" y="6382994"/>
                <a:ext cx="1207550" cy="6349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7" name="TextBox 26"/>
              <p:cNvSpPr txBox="1"/>
              <p:nvPr/>
            </p:nvSpPr>
            <p:spPr>
              <a:xfrm>
                <a:off x="441922" y="6047270"/>
                <a:ext cx="1429690"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Scale in Feet</a:t>
                </a:r>
              </a:p>
            </p:txBody>
          </p:sp>
          <p:sp>
            <p:nvSpPr>
              <p:cNvPr id="28" name="TextBox 27"/>
              <p:cNvSpPr txBox="1"/>
              <p:nvPr/>
            </p:nvSpPr>
            <p:spPr>
              <a:xfrm>
                <a:off x="25313" y="6444969"/>
                <a:ext cx="220842"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0</a:t>
                </a:r>
              </a:p>
            </p:txBody>
          </p:sp>
          <p:sp>
            <p:nvSpPr>
              <p:cNvPr id="29" name="TextBox 28"/>
              <p:cNvSpPr txBox="1"/>
              <p:nvPr/>
            </p:nvSpPr>
            <p:spPr>
              <a:xfrm>
                <a:off x="2436059" y="6422191"/>
                <a:ext cx="220842"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6</a:t>
                </a:r>
              </a:p>
            </p:txBody>
          </p:sp>
          <p:sp>
            <p:nvSpPr>
              <p:cNvPr id="30" name="TextBox 29"/>
              <p:cNvSpPr txBox="1"/>
              <p:nvPr/>
            </p:nvSpPr>
            <p:spPr>
              <a:xfrm>
                <a:off x="1228294" y="6421980"/>
                <a:ext cx="220842" cy="307777"/>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3</a:t>
                </a:r>
              </a:p>
            </p:txBody>
          </p:sp>
        </p:grpSp>
      </p:grpSp>
      <p:sp>
        <p:nvSpPr>
          <p:cNvPr id="31" name="Content Placeholder 33"/>
          <p:cNvSpPr>
            <a:spLocks noGrp="1"/>
          </p:cNvSpPr>
          <p:nvPr>
            <p:ph sz="half" idx="4294967295"/>
          </p:nvPr>
        </p:nvSpPr>
        <p:spPr>
          <a:xfrm>
            <a:off x="5515980" y="1249965"/>
            <a:ext cx="3720333" cy="4251864"/>
          </a:xfrm>
          <a:prstGeom prst="rect">
            <a:avLst/>
          </a:prstGeom>
        </p:spPr>
        <p:txBody>
          <a:bodyPr>
            <a:normAutofit fontScale="85000" lnSpcReduction="10000"/>
          </a:bodyPr>
          <a:lstStyle/>
          <a:p>
            <a:r>
              <a:rPr lang="en-US" u="sng" dirty="0">
                <a:latin typeface="Arial" panose="020B0604020202020204" pitchFamily="34" charset="0"/>
                <a:cs typeface="Arial" panose="020B0604020202020204" pitchFamily="34" charset="0"/>
              </a:rPr>
              <a:t>Test HRPP </a:t>
            </a:r>
            <a:r>
              <a:rPr lang="en-US" u="sng" dirty="0" smtClean="0">
                <a:latin typeface="Arial" panose="020B0604020202020204" pitchFamily="34" charset="0"/>
                <a:cs typeface="Arial" panose="020B0604020202020204" pitchFamily="34" charset="0"/>
              </a:rPr>
              <a:t>for:</a:t>
            </a:r>
            <a:endParaRPr lang="en-US" u="sng" dirty="0">
              <a:latin typeface="Arial" panose="020B0604020202020204" pitchFamily="34" charset="0"/>
              <a:cs typeface="Arial" panose="020B0604020202020204" pitchFamily="34" charset="0"/>
            </a:endParaRPr>
          </a:p>
          <a:p>
            <a:pPr marL="685800" lvl="1"/>
            <a:r>
              <a:rPr lang="en-US" dirty="0">
                <a:solidFill>
                  <a:schemeClr val="accent1"/>
                </a:solidFill>
                <a:latin typeface="Arial" panose="020B0604020202020204" pitchFamily="34" charset="0"/>
                <a:cs typeface="Arial" panose="020B0604020202020204" pitchFamily="34" charset="0"/>
              </a:rPr>
              <a:t>Direct push insertion into shallow aquifer (~20 </a:t>
            </a:r>
            <a:r>
              <a:rPr lang="en-US" dirty="0" smtClean="0">
                <a:solidFill>
                  <a:schemeClr val="accent1"/>
                </a:solidFill>
                <a:latin typeface="Arial" panose="020B0604020202020204" pitchFamily="34" charset="0"/>
                <a:cs typeface="Arial" panose="020B0604020202020204" pitchFamily="34" charset="0"/>
              </a:rPr>
              <a:t>feet below ground surface)</a:t>
            </a:r>
          </a:p>
          <a:p>
            <a:pPr marL="685800" lvl="1"/>
            <a:endParaRPr lang="en-US" dirty="0">
              <a:solidFill>
                <a:schemeClr val="accent1"/>
              </a:solidFill>
              <a:latin typeface="Arial" panose="020B0604020202020204" pitchFamily="34" charset="0"/>
              <a:cs typeface="Arial" panose="020B0604020202020204" pitchFamily="34" charset="0"/>
            </a:endParaRPr>
          </a:p>
          <a:p>
            <a:pPr marL="685800" lvl="1"/>
            <a:r>
              <a:rPr lang="en-US" dirty="0">
                <a:solidFill>
                  <a:schemeClr val="accent1"/>
                </a:solidFill>
                <a:latin typeface="Arial" panose="020B0604020202020204" pitchFamily="34" charset="0"/>
                <a:cs typeface="Arial" panose="020B0604020202020204" pitchFamily="34" charset="0"/>
              </a:rPr>
              <a:t>Delineation of groundwater velocity, </a:t>
            </a:r>
            <a:r>
              <a:rPr lang="en-US" dirty="0" smtClean="0">
                <a:solidFill>
                  <a:schemeClr val="accent1"/>
                </a:solidFill>
                <a:latin typeface="Arial" panose="020B0604020202020204" pitchFamily="34" charset="0"/>
                <a:cs typeface="Arial" panose="020B0604020202020204" pitchFamily="34" charset="0"/>
              </a:rPr>
              <a:t>VOCs, </a:t>
            </a:r>
            <a:r>
              <a:rPr lang="en-US" dirty="0">
                <a:solidFill>
                  <a:schemeClr val="accent1"/>
                </a:solidFill>
                <a:latin typeface="Arial" panose="020B0604020202020204" pitchFamily="34" charset="0"/>
                <a:cs typeface="Arial" panose="020B0604020202020204" pitchFamily="34" charset="0"/>
              </a:rPr>
              <a:t>microbial communities, and </a:t>
            </a:r>
            <a:r>
              <a:rPr lang="en-US" dirty="0" smtClean="0">
                <a:solidFill>
                  <a:schemeClr val="accent1"/>
                </a:solidFill>
                <a:latin typeface="Arial" panose="020B0604020202020204" pitchFamily="34" charset="0"/>
                <a:cs typeface="Arial" panose="020B0604020202020204" pitchFamily="34" charset="0"/>
              </a:rPr>
              <a:t>CSIA </a:t>
            </a:r>
            <a:r>
              <a:rPr lang="en-US" dirty="0">
                <a:solidFill>
                  <a:schemeClr val="accent1"/>
                </a:solidFill>
                <a:latin typeface="Arial" panose="020B0604020202020204" pitchFamily="34" charset="0"/>
                <a:cs typeface="Arial" panose="020B0604020202020204" pitchFamily="34" charset="0"/>
              </a:rPr>
              <a:t>compared to monitoring wells, soil cores, and </a:t>
            </a:r>
            <a:r>
              <a:rPr lang="en-US" dirty="0" smtClean="0">
                <a:solidFill>
                  <a:schemeClr val="accent1"/>
                </a:solidFill>
                <a:latin typeface="Arial" panose="020B0604020202020204" pitchFamily="34" charset="0"/>
                <a:cs typeface="Arial" panose="020B0604020202020204" pitchFamily="34" charset="0"/>
              </a:rPr>
              <a:t>membrane interface probe (MIP) </a:t>
            </a:r>
            <a:r>
              <a:rPr lang="en-US" dirty="0">
                <a:solidFill>
                  <a:schemeClr val="accent1"/>
                </a:solidFill>
                <a:latin typeface="Arial" panose="020B0604020202020204" pitchFamily="34" charset="0"/>
                <a:cs typeface="Arial" panose="020B0604020202020204" pitchFamily="34" charset="0"/>
              </a:rPr>
              <a:t>data</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6284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6530" y="-8308"/>
            <a:ext cx="7515225" cy="1143000"/>
          </a:xfrm>
        </p:spPr>
        <p:txBody>
          <a:bodyPr>
            <a:normAutofit/>
          </a:bodyPr>
          <a:lstStyle/>
          <a:p>
            <a:r>
              <a:rPr lang="en-US" sz="3200" dirty="0" smtClean="0">
                <a:latin typeface="Arial" panose="020B0604020202020204" pitchFamily="34" charset="0"/>
                <a:cs typeface="Arial" panose="020B0604020202020204" pitchFamily="34" charset="0"/>
              </a:rPr>
              <a:t>Field Deployment of HRPP</a:t>
            </a:r>
            <a:endParaRPr lang="en-US" sz="3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8824" b="10052"/>
          <a:stretch/>
        </p:blipFill>
        <p:spPr>
          <a:xfrm rot="5400000">
            <a:off x="5264099" y="2552276"/>
            <a:ext cx="4832825" cy="2711823"/>
          </a:xfrm>
          <a:prstGeom prst="rect">
            <a:avLst/>
          </a:prstGeom>
          <a:ln w="38100">
            <a:solidFill>
              <a:srgbClr val="0000FF"/>
            </a:solidFill>
          </a:ln>
        </p:spPr>
      </p:pic>
      <p:sp>
        <p:nvSpPr>
          <p:cNvPr id="2" name="TextBox 1"/>
          <p:cNvSpPr txBox="1"/>
          <p:nvPr/>
        </p:nvSpPr>
        <p:spPr>
          <a:xfrm>
            <a:off x="3804556" y="5715000"/>
            <a:ext cx="1846731" cy="461665"/>
          </a:xfrm>
          <a:prstGeom prst="rect">
            <a:avLst/>
          </a:prstGeom>
          <a:noFill/>
        </p:spPr>
        <p:txBody>
          <a:bodyPr wrap="square" rtlCol="0">
            <a:spAutoFit/>
          </a:bodyPr>
          <a:lstStyle/>
          <a:p>
            <a:r>
              <a:rPr lang="en-US" sz="2400" dirty="0">
                <a:solidFill>
                  <a:srgbClr val="C00000"/>
                </a:solidFill>
                <a:latin typeface="Arial" panose="020B0604020202020204" pitchFamily="34" charset="0"/>
                <a:cs typeface="Arial" panose="020B0604020202020204" pitchFamily="34" charset="0"/>
              </a:rPr>
              <a:t>Insertion</a:t>
            </a:r>
          </a:p>
        </p:txBody>
      </p:sp>
      <p:sp>
        <p:nvSpPr>
          <p:cNvPr id="8" name="TextBox 7"/>
          <p:cNvSpPr txBox="1"/>
          <p:nvPr/>
        </p:nvSpPr>
        <p:spPr>
          <a:xfrm>
            <a:off x="7021935" y="6324600"/>
            <a:ext cx="1506100" cy="461665"/>
          </a:xfrm>
          <a:prstGeom prst="rect">
            <a:avLst/>
          </a:prstGeom>
          <a:noFill/>
        </p:spPr>
        <p:txBody>
          <a:bodyPr wrap="square" rtlCol="0">
            <a:spAutoFit/>
          </a:bodyPr>
          <a:lstStyle/>
          <a:p>
            <a:r>
              <a:rPr lang="en-US" sz="2400" dirty="0">
                <a:solidFill>
                  <a:srgbClr val="0000FF"/>
                </a:solidFill>
                <a:latin typeface="Arial" panose="020B0604020202020204" pitchFamily="34" charset="0"/>
                <a:cs typeface="Arial" panose="020B0604020202020204" pitchFamily="34" charset="0"/>
              </a:rPr>
              <a:t>Sampling</a:t>
            </a:r>
          </a:p>
        </p:txBody>
      </p:sp>
      <p:sp>
        <p:nvSpPr>
          <p:cNvPr id="9" name="TextBox 8"/>
          <p:cNvSpPr txBox="1"/>
          <p:nvPr/>
        </p:nvSpPr>
        <p:spPr>
          <a:xfrm>
            <a:off x="102252" y="3962400"/>
            <a:ext cx="1954649" cy="461665"/>
          </a:xfrm>
          <a:prstGeom prst="rect">
            <a:avLst/>
          </a:prstGeom>
          <a:noFill/>
        </p:spPr>
        <p:txBody>
          <a:bodyPr wrap="square" rtlCol="0">
            <a:spAutoFit/>
          </a:bodyPr>
          <a:lstStyle/>
          <a:p>
            <a:r>
              <a:rPr lang="en-US" sz="2400" dirty="0">
                <a:solidFill>
                  <a:srgbClr val="00B050"/>
                </a:solidFill>
                <a:latin typeface="Arial" panose="020B0604020202020204" pitchFamily="34" charset="0"/>
                <a:cs typeface="Arial" panose="020B0604020202020204" pitchFamily="34" charset="0"/>
              </a:rPr>
              <a:t>Preparation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460" t="23177" b="15492"/>
          <a:stretch/>
        </p:blipFill>
        <p:spPr>
          <a:xfrm>
            <a:off x="102252" y="1486333"/>
            <a:ext cx="5108995" cy="2459781"/>
          </a:xfrm>
          <a:prstGeom prst="rect">
            <a:avLst/>
          </a:prstGeom>
          <a:ln w="38100">
            <a:solidFill>
              <a:srgbClr val="00B050"/>
            </a:solidFill>
          </a:ln>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0095" b="12922"/>
          <a:stretch/>
        </p:blipFill>
        <p:spPr>
          <a:xfrm rot="5400000">
            <a:off x="2917587" y="2384188"/>
            <a:ext cx="4223225" cy="2438400"/>
          </a:xfrm>
          <a:prstGeom prst="rect">
            <a:avLst/>
          </a:prstGeom>
          <a:ln w="38100">
            <a:solidFill>
              <a:srgbClr val="C00000"/>
            </a:solidFill>
          </a:ln>
        </p:spPr>
      </p:pic>
    </p:spTree>
    <p:extLst>
      <p:ext uri="{BB962C8B-B14F-4D97-AF65-F5344CB8AC3E}">
        <p14:creationId xmlns:p14="http://schemas.microsoft.com/office/powerpoint/2010/main" val="1369700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t="13517"/>
          <a:stretch/>
        </p:blipFill>
        <p:spPr>
          <a:xfrm>
            <a:off x="5220462" y="1574936"/>
            <a:ext cx="3473625" cy="2002733"/>
          </a:xfrm>
          <a:prstGeom prst="rect">
            <a:avLst/>
          </a:prstGeom>
          <a:ln w="38100">
            <a:solidFill>
              <a:srgbClr val="0000FF"/>
            </a:solidFill>
          </a:ln>
        </p:spPr>
      </p:pic>
      <p:pic>
        <p:nvPicPr>
          <p:cNvPr id="16" name="Picture 15"/>
          <p:cNvPicPr>
            <a:picLocks noChangeAspect="1" noChangeArrowheads="1"/>
          </p:cNvPicPr>
          <p:nvPr/>
        </p:nvPicPr>
        <p:blipFill rotWithShape="1">
          <a:blip r:embed="rId4">
            <a:extLst>
              <a:ext uri="{28A0092B-C50C-407E-A947-70E740481C1C}">
                <a14:useLocalDpi xmlns:a14="http://schemas.microsoft.com/office/drawing/2010/main"/>
              </a:ext>
            </a:extLst>
          </a:blip>
          <a:srcRect l="3169" r="665" b="575"/>
          <a:stretch/>
        </p:blipFill>
        <p:spPr bwMode="auto">
          <a:xfrm>
            <a:off x="111096" y="3946407"/>
            <a:ext cx="4550984" cy="2883834"/>
          </a:xfrm>
          <a:prstGeom prst="rect">
            <a:avLst/>
          </a:prstGeom>
          <a:noFill/>
          <a:ln w="38100">
            <a:solidFill>
              <a:srgbClr val="128417"/>
            </a:solidFill>
            <a:miter lim="800000"/>
            <a:headEnd/>
            <a:tailEnd/>
          </a:ln>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357985" y="-25400"/>
            <a:ext cx="7515225" cy="1143000"/>
          </a:xfrm>
        </p:spPr>
        <p:txBody>
          <a:bodyPr/>
          <a:lstStyle/>
          <a:p>
            <a:r>
              <a:rPr lang="en-US" sz="3200" dirty="0">
                <a:latin typeface="Arial" panose="020B0604020202020204" pitchFamily="34" charset="0"/>
                <a:cs typeface="Arial" panose="020B0604020202020204" pitchFamily="34" charset="0"/>
              </a:rPr>
              <a:t>Comparative Data Sets</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9054" t="7376" r="18038" b="11736"/>
          <a:stretch/>
        </p:blipFill>
        <p:spPr>
          <a:xfrm rot="5400000">
            <a:off x="5259180" y="3902216"/>
            <a:ext cx="3203536" cy="2708032"/>
          </a:xfrm>
          <a:prstGeom prst="rect">
            <a:avLst/>
          </a:prstGeom>
          <a:ln w="38100">
            <a:solidFill>
              <a:srgbClr val="C00000"/>
            </a:solidFill>
          </a:ln>
        </p:spPr>
      </p:pic>
      <p:sp>
        <p:nvSpPr>
          <p:cNvPr id="6" name="TextBox 5"/>
          <p:cNvSpPr txBox="1"/>
          <p:nvPr/>
        </p:nvSpPr>
        <p:spPr>
          <a:xfrm>
            <a:off x="5506932" y="3654464"/>
            <a:ext cx="2708032" cy="400110"/>
          </a:xfrm>
          <a:prstGeom prst="rect">
            <a:avLst/>
          </a:prstGeom>
          <a:solidFill>
            <a:schemeClr val="bg1"/>
          </a:solidFill>
        </p:spPr>
        <p:txBody>
          <a:bodyPr wrap="square" rtlCol="0">
            <a:spAutoFit/>
          </a:bodyPr>
          <a:lstStyle/>
          <a:p>
            <a:pPr algn="ctr"/>
            <a:r>
              <a:rPr lang="en-US" sz="2000" dirty="0">
                <a:solidFill>
                  <a:srgbClr val="C00000"/>
                </a:solidFill>
                <a:latin typeface="Arial" panose="020B0604020202020204" pitchFamily="34" charset="0"/>
                <a:cs typeface="Arial" panose="020B0604020202020204" pitchFamily="34" charset="0"/>
              </a:rPr>
              <a:t>Soil Cores</a:t>
            </a: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15331" t="9114" r="1667" b="8139"/>
          <a:stretch/>
        </p:blipFill>
        <p:spPr>
          <a:xfrm>
            <a:off x="655844" y="1186102"/>
            <a:ext cx="4438739" cy="2668690"/>
          </a:xfrm>
          <a:prstGeom prst="rect">
            <a:avLst/>
          </a:prstGeom>
          <a:ln w="38100">
            <a:solidFill>
              <a:srgbClr val="7030A0"/>
            </a:solidFill>
          </a:ln>
        </p:spPr>
      </p:pic>
      <p:sp>
        <p:nvSpPr>
          <p:cNvPr id="7" name="TextBox 6"/>
          <p:cNvSpPr txBox="1"/>
          <p:nvPr/>
        </p:nvSpPr>
        <p:spPr>
          <a:xfrm>
            <a:off x="668467" y="1174827"/>
            <a:ext cx="4426116" cy="400110"/>
          </a:xfrm>
          <a:prstGeom prst="rect">
            <a:avLst/>
          </a:prstGeom>
          <a:solidFill>
            <a:schemeClr val="bg1"/>
          </a:solidFill>
        </p:spPr>
        <p:txBody>
          <a:bodyPr wrap="square" rtlCol="0">
            <a:spAutoFit/>
          </a:bodyPr>
          <a:lstStyle/>
          <a:p>
            <a:pPr algn="ctr"/>
            <a:r>
              <a:rPr lang="en-US" sz="2000" dirty="0" smtClean="0">
                <a:solidFill>
                  <a:srgbClr val="7030A0"/>
                </a:solidFill>
                <a:latin typeface="Arial" panose="020B0604020202020204" pitchFamily="34" charset="0"/>
                <a:cs typeface="Arial" panose="020B0604020202020204" pitchFamily="34" charset="0"/>
              </a:rPr>
              <a:t>Membrane Interface Probe</a:t>
            </a:r>
            <a:endParaRPr lang="en-US" sz="2000" dirty="0">
              <a:solidFill>
                <a:srgbClr val="7030A0"/>
              </a:solidFill>
              <a:latin typeface="Arial" panose="020B0604020202020204" pitchFamily="34" charset="0"/>
              <a:cs typeface="Arial" panose="020B0604020202020204" pitchFamily="34" charset="0"/>
            </a:endParaRPr>
          </a:p>
        </p:txBody>
      </p:sp>
      <p:sp>
        <p:nvSpPr>
          <p:cNvPr id="8" name="TextBox 7"/>
          <p:cNvSpPr txBox="1"/>
          <p:nvPr/>
        </p:nvSpPr>
        <p:spPr>
          <a:xfrm>
            <a:off x="655460" y="3570930"/>
            <a:ext cx="1141974" cy="276999"/>
          </a:xfrm>
          <a:prstGeom prst="rect">
            <a:avLst/>
          </a:prstGeom>
          <a:solidFill>
            <a:schemeClr val="bg1"/>
          </a:solidFill>
        </p:spPr>
        <p:txBody>
          <a:bodyPr wrap="square" rtlCol="0">
            <a:spAutoFit/>
          </a:bodyPr>
          <a:lstStyle/>
          <a:p>
            <a:pPr algn="ctr"/>
            <a:r>
              <a:rPr lang="en-US" sz="1200" b="1" dirty="0">
                <a:latin typeface="Arial" panose="020B0604020202020204" pitchFamily="34" charset="0"/>
                <a:cs typeface="Arial" panose="020B0604020202020204" pitchFamily="34" charset="0"/>
              </a:rPr>
              <a:t>EC (</a:t>
            </a:r>
            <a:r>
              <a:rPr lang="en-US" sz="1200" b="1" dirty="0" err="1">
                <a:latin typeface="Arial" panose="020B0604020202020204" pitchFamily="34" charset="0"/>
                <a:cs typeface="Arial" panose="020B0604020202020204" pitchFamily="34" charset="0"/>
              </a:rPr>
              <a:t>mS</a:t>
            </a:r>
            <a:r>
              <a:rPr lang="en-US" sz="1200" b="1" dirty="0">
                <a:latin typeface="Arial" panose="020B0604020202020204" pitchFamily="34" charset="0"/>
                <a:cs typeface="Arial" panose="020B0604020202020204" pitchFamily="34" charset="0"/>
              </a:rPr>
              <a:t>/m)</a:t>
            </a:r>
          </a:p>
        </p:txBody>
      </p:sp>
      <p:sp>
        <p:nvSpPr>
          <p:cNvPr id="9" name="TextBox 8"/>
          <p:cNvSpPr txBox="1"/>
          <p:nvPr/>
        </p:nvSpPr>
        <p:spPr>
          <a:xfrm>
            <a:off x="1800091" y="3578720"/>
            <a:ext cx="1259972" cy="276999"/>
          </a:xfrm>
          <a:prstGeom prst="rect">
            <a:avLst/>
          </a:prstGeom>
          <a:solidFill>
            <a:schemeClr val="bg1"/>
          </a:solidFill>
        </p:spPr>
        <p:txBody>
          <a:bodyPr wrap="square" rtlCol="0">
            <a:spAutoFit/>
          </a:bodyPr>
          <a:lstStyle/>
          <a:p>
            <a:pPr algn="ctr"/>
            <a:r>
              <a:rPr lang="en-US" sz="1200" b="1" dirty="0">
                <a:latin typeface="Arial" panose="020B0604020202020204" pitchFamily="34" charset="0"/>
                <a:cs typeface="Arial" panose="020B0604020202020204" pitchFamily="34" charset="0"/>
              </a:rPr>
              <a:t>ECD (uVx10</a:t>
            </a:r>
            <a:r>
              <a:rPr lang="en-US" sz="1200" b="1" baseline="30000" dirty="0">
                <a:latin typeface="Arial" panose="020B0604020202020204" pitchFamily="34" charset="0"/>
                <a:cs typeface="Arial" panose="020B0604020202020204" pitchFamily="34" charset="0"/>
              </a:rPr>
              <a:t>6</a:t>
            </a:r>
            <a:r>
              <a:rPr lang="en-US" sz="1200" b="1" dirty="0">
                <a:latin typeface="Arial" panose="020B0604020202020204" pitchFamily="34" charset="0"/>
                <a:cs typeface="Arial" panose="020B0604020202020204" pitchFamily="34" charset="0"/>
              </a:rPr>
              <a:t>)</a:t>
            </a:r>
          </a:p>
        </p:txBody>
      </p:sp>
      <p:sp>
        <p:nvSpPr>
          <p:cNvPr id="10" name="TextBox 9"/>
          <p:cNvSpPr txBox="1"/>
          <p:nvPr/>
        </p:nvSpPr>
        <p:spPr>
          <a:xfrm>
            <a:off x="2927130" y="3575231"/>
            <a:ext cx="1140668" cy="276999"/>
          </a:xfrm>
          <a:prstGeom prst="rect">
            <a:avLst/>
          </a:prstGeom>
          <a:solidFill>
            <a:schemeClr val="bg1"/>
          </a:solidFill>
        </p:spPr>
        <p:txBody>
          <a:bodyPr wrap="square" rtlCol="0">
            <a:spAutoFit/>
          </a:bodyPr>
          <a:lstStyle/>
          <a:p>
            <a:pPr algn="ctr"/>
            <a:r>
              <a:rPr lang="en-US" sz="1200" b="1" dirty="0">
                <a:latin typeface="Arial" panose="020B0604020202020204" pitchFamily="34" charset="0"/>
                <a:cs typeface="Arial" panose="020B0604020202020204" pitchFamily="34" charset="0"/>
              </a:rPr>
              <a:t>PID (uVx10</a:t>
            </a:r>
            <a:r>
              <a:rPr lang="en-US" sz="1200" b="1" baseline="30000" dirty="0">
                <a:latin typeface="Arial" panose="020B0604020202020204" pitchFamily="34" charset="0"/>
                <a:cs typeface="Arial" panose="020B0604020202020204" pitchFamily="34" charset="0"/>
              </a:rPr>
              <a:t>6</a:t>
            </a:r>
            <a:r>
              <a:rPr lang="en-US" sz="1200" b="1" dirty="0">
                <a:latin typeface="Arial" panose="020B0604020202020204" pitchFamily="34" charset="0"/>
                <a:cs typeface="Arial" panose="020B0604020202020204" pitchFamily="34" charset="0"/>
              </a:rPr>
              <a:t>)</a:t>
            </a:r>
          </a:p>
        </p:txBody>
      </p:sp>
      <p:sp>
        <p:nvSpPr>
          <p:cNvPr id="11" name="TextBox 10"/>
          <p:cNvSpPr txBox="1"/>
          <p:nvPr/>
        </p:nvSpPr>
        <p:spPr>
          <a:xfrm>
            <a:off x="4082673" y="3577670"/>
            <a:ext cx="1011910" cy="276999"/>
          </a:xfrm>
          <a:prstGeom prst="rect">
            <a:avLst/>
          </a:prstGeom>
          <a:solidFill>
            <a:schemeClr val="bg1"/>
          </a:solidFill>
        </p:spPr>
        <p:txBody>
          <a:bodyPr wrap="square" rtlCol="0">
            <a:spAutoFit/>
          </a:bodyPr>
          <a:lstStyle/>
          <a:p>
            <a:pPr algn="ctr"/>
            <a:r>
              <a:rPr lang="en-US" sz="1200" b="1" dirty="0" smtClean="0">
                <a:latin typeface="Arial" panose="020B0604020202020204" pitchFamily="34" charset="0"/>
                <a:cs typeface="Arial" panose="020B0604020202020204" pitchFamily="34" charset="0"/>
              </a:rPr>
              <a:t>HPT </a:t>
            </a:r>
            <a:r>
              <a:rPr lang="en-US" sz="1200" b="1" dirty="0">
                <a:latin typeface="Arial" panose="020B0604020202020204" pitchFamily="34" charset="0"/>
                <a:cs typeface="Arial" panose="020B0604020202020204" pitchFamily="34" charset="0"/>
              </a:rPr>
              <a:t>(psi)</a:t>
            </a:r>
          </a:p>
        </p:txBody>
      </p:sp>
      <p:sp>
        <p:nvSpPr>
          <p:cNvPr id="12" name="TextBox 11"/>
          <p:cNvSpPr txBox="1"/>
          <p:nvPr/>
        </p:nvSpPr>
        <p:spPr>
          <a:xfrm rot="16200000">
            <a:off x="-95123" y="2261332"/>
            <a:ext cx="1141974" cy="276999"/>
          </a:xfrm>
          <a:prstGeom prst="rect">
            <a:avLst/>
          </a:prstGeom>
          <a:noFill/>
        </p:spPr>
        <p:txBody>
          <a:bodyPr wrap="square" rtlCol="0">
            <a:spAutoFit/>
          </a:bodyPr>
          <a:lstStyle/>
          <a:p>
            <a:pPr algn="ctr"/>
            <a:r>
              <a:rPr lang="en-US" sz="1200" b="1" dirty="0">
                <a:latin typeface="Arial" panose="020B0604020202020204" pitchFamily="34" charset="0"/>
                <a:cs typeface="Arial" panose="020B0604020202020204" pitchFamily="34" charset="0"/>
              </a:rPr>
              <a:t>Depth (</a:t>
            </a:r>
            <a:r>
              <a:rPr lang="en-US" sz="1200" b="1" dirty="0" err="1">
                <a:latin typeface="Arial" panose="020B0604020202020204" pitchFamily="34" charset="0"/>
                <a:cs typeface="Arial" panose="020B0604020202020204" pitchFamily="34" charset="0"/>
              </a:rPr>
              <a:t>ft</a:t>
            </a:r>
            <a:r>
              <a:rPr lang="en-US" sz="1200" b="1" dirty="0">
                <a:latin typeface="Arial" panose="020B0604020202020204" pitchFamily="34" charset="0"/>
                <a:cs typeface="Arial" panose="020B0604020202020204" pitchFamily="34" charset="0"/>
              </a:rPr>
              <a:t>)</a:t>
            </a:r>
          </a:p>
        </p:txBody>
      </p:sp>
      <p:sp>
        <p:nvSpPr>
          <p:cNvPr id="13" name="TextBox 12"/>
          <p:cNvSpPr txBox="1"/>
          <p:nvPr/>
        </p:nvSpPr>
        <p:spPr>
          <a:xfrm>
            <a:off x="5622888" y="1146321"/>
            <a:ext cx="2716720" cy="400110"/>
          </a:xfrm>
          <a:prstGeom prst="rect">
            <a:avLst/>
          </a:prstGeom>
          <a:solidFill>
            <a:schemeClr val="bg1"/>
          </a:solidFill>
        </p:spPr>
        <p:txBody>
          <a:bodyPr wrap="square" rtlCol="0">
            <a:spAutoFit/>
          </a:bodyPr>
          <a:lstStyle/>
          <a:p>
            <a:pPr algn="ctr"/>
            <a:r>
              <a:rPr lang="en-US" sz="2000" dirty="0">
                <a:solidFill>
                  <a:srgbClr val="0000FF"/>
                </a:solidFill>
                <a:latin typeface="Arial" panose="020B0604020202020204" pitchFamily="34" charset="0"/>
                <a:cs typeface="Arial" panose="020B0604020202020204" pitchFamily="34" charset="0"/>
              </a:rPr>
              <a:t>Passive Flux Meter</a:t>
            </a:r>
          </a:p>
        </p:txBody>
      </p:sp>
      <p:sp>
        <p:nvSpPr>
          <p:cNvPr id="15" name="TextBox 14"/>
          <p:cNvSpPr txBox="1"/>
          <p:nvPr/>
        </p:nvSpPr>
        <p:spPr>
          <a:xfrm>
            <a:off x="1419959" y="3947704"/>
            <a:ext cx="3227267" cy="400110"/>
          </a:xfrm>
          <a:prstGeom prst="rect">
            <a:avLst/>
          </a:prstGeom>
          <a:solidFill>
            <a:schemeClr val="bg1"/>
          </a:solidFill>
        </p:spPr>
        <p:txBody>
          <a:bodyPr wrap="square" rtlCol="0">
            <a:spAutoFit/>
          </a:bodyPr>
          <a:lstStyle/>
          <a:p>
            <a:pPr algn="ctr"/>
            <a:r>
              <a:rPr lang="en-US" sz="2000" dirty="0">
                <a:solidFill>
                  <a:srgbClr val="008000"/>
                </a:solidFill>
                <a:latin typeface="Arial" panose="020B0604020202020204" pitchFamily="34" charset="0"/>
                <a:cs typeface="Arial" panose="020B0604020202020204" pitchFamily="34" charset="0"/>
              </a:rPr>
              <a:t>Multilevel Wells</a:t>
            </a:r>
          </a:p>
        </p:txBody>
      </p:sp>
      <p:sp>
        <p:nvSpPr>
          <p:cNvPr id="17" name="TextBox 16"/>
          <p:cNvSpPr txBox="1"/>
          <p:nvPr/>
        </p:nvSpPr>
        <p:spPr>
          <a:xfrm>
            <a:off x="3491566" y="6519058"/>
            <a:ext cx="1170513" cy="307777"/>
          </a:xfrm>
          <a:prstGeom prst="rect">
            <a:avLst/>
          </a:prstGeom>
          <a:noFill/>
        </p:spPr>
        <p:txBody>
          <a:bodyPr wrap="none" rtlCol="0">
            <a:spAutoFit/>
          </a:bodyPr>
          <a:lstStyle/>
          <a:p>
            <a:r>
              <a:rPr lang="en-US" sz="1400" dirty="0">
                <a:solidFill>
                  <a:srgbClr val="128417"/>
                </a:solidFill>
                <a:latin typeface="Arial" panose="020B0604020202020204" pitchFamily="34" charset="0"/>
                <a:cs typeface="Arial" panose="020B0604020202020204" pitchFamily="34" charset="0"/>
              </a:rPr>
              <a:t>C. Schaefer</a:t>
            </a:r>
          </a:p>
        </p:txBody>
      </p:sp>
    </p:spTree>
    <p:extLst>
      <p:ext uri="{BB962C8B-B14F-4D97-AF65-F5344CB8AC3E}">
        <p14:creationId xmlns:p14="http://schemas.microsoft.com/office/powerpoint/2010/main" val="17948279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High-Resolution Delineation of Chlorinated Solvent Concentrations, Biogeochemical Processes, and Microbial Communit&quot;/&gt;&lt;property id=&quot;20307&quot; value=&quot;257&quot;/&gt;&lt;/object&gt;&lt;object type=&quot;3&quot; unique_id=&quot;10004&quot;&gt;&lt;property id=&quot;20148&quot; value=&quot;5&quot;/&gt;&lt;property id=&quot;20300&quot; value=&quot;Slide 2 - &amp;quot;Objectives&amp;quot;&quot;/&gt;&lt;property id=&quot;20307&quot; value=&quot;258&quot;/&gt;&lt;/object&gt;&lt;object type=&quot;3&quot; unique_id=&quot;10005&quot;&gt;&lt;property id=&quot;20148&quot; value=&quot;5&quot;/&gt;&lt;property id=&quot;20300&quot; value=&quot;Slide 3 - &amp;quot;HRPP Design – Prototype #1&amp;quot;&quot;/&gt;&lt;property id=&quot;20307&quot; value=&quot;268&quot;/&gt;&lt;/object&gt;&lt;object type=&quot;3&quot; unique_id=&quot;10006&quot;&gt;&lt;property id=&quot;20148&quot; value=&quot;5&quot;/&gt;&lt;property id=&quot;20300&quot; value=&quot;Slide 5 - &amp;quot;Experimental Approach – Microbial Communities&amp;quot;&quot;/&gt;&lt;property id=&quot;20307&quot; value=&quot;270&quot;/&gt;&lt;/object&gt;&lt;object type=&quot;3&quot; unique_id=&quot;10007&quot;&gt;&lt;property id=&quot;20148&quot; value=&quot;5&quot;/&gt;&lt;property id=&quot;20300&quot; value=&quot;Slide 6 - &amp;quot;Experimental Approach – Determining Velocity&amp;quot;&quot;/&gt;&lt;property id=&quot;20307&quot; value=&quot;269&quot;/&gt;&lt;/object&gt;&lt;object type=&quot;3&quot; unique_id=&quot;10008&quot;&gt;&lt;property id=&quot;20148&quot; value=&quot;5&quot;/&gt;&lt;property id=&quot;20300&quot; value=&quot;Slide 7 - &amp;quot;Results – Effect of Velocity on km&amp;quot;&quot;/&gt;&lt;property id=&quot;20307&quot; value=&quot;259&quot;/&gt;&lt;/object&gt;&lt;object type=&quot;3&quot; unique_id=&quot;10009&quot;&gt;&lt;property id=&quot;20148&quot; value=&quot;5&quot;/&gt;&lt;property id=&quot;20300&quot; value=&quot;Slide 8 - &amp;quot;Analytical Model – Effect of Velocity on km&amp;quot;&quot;/&gt;&lt;property id=&quot;20307&quot; value=&quot;260&quot;/&gt;&lt;/object&gt;&lt;object type=&quot;3&quot; unique_id=&quot;10010&quot;&gt;&lt;property id=&quot;20148&quot; value=&quot;5&quot;/&gt;&lt;property id=&quot;20300&quot; value=&quot;Slide 9 - &amp;quot;Analytical Model – Sensitivity Analysis&amp;quot;&quot;/&gt;&lt;property id=&quot;20307&quot; value=&quot;264&quot;/&gt;&lt;/object&gt;&lt;object type=&quot;3&quot; unique_id=&quot;10011&quot;&gt;&lt;property id=&quot;20148&quot; value=&quot;5&quot;/&gt;&lt;property id=&quot;20300&quot; value=&quot;Slide 10 - &amp;quot;Results – Model vs. Experimental&amp;quot;&quot;/&gt;&lt;property id=&quot;20307&quot; value=&quot;265&quot;/&gt;&lt;/object&gt;&lt;object type=&quot;3&quot; unique_id=&quot;10012&quot;&gt;&lt;property id=&quot;20148&quot; value=&quot;5&quot;/&gt;&lt;property id=&quot;20300&quot; value=&quot;Slide 11 - &amp;quot;Field Trial – Insertion &amp;amp; Sampling&amp;quot;&quot;/&gt;&lt;property id=&quot;20307&quot; value=&quot;266&quot;/&gt;&lt;/object&gt;&lt;object type=&quot;3&quot; unique_id=&quot;10014&quot;&gt;&lt;property id=&quot;20148&quot; value=&quot;5&quot;/&gt;&lt;property id=&quot;20300&quot; value=&quot;Slide 12 - &amp;quot;Field Trial Results – Anions and VOC’s&amp;quot;&quot;/&gt;&lt;property id=&quot;20307&quot; value=&quot;261&quot;/&gt;&lt;/object&gt;&lt;object type=&quot;3&quot; unique_id=&quot;10015&quot;&gt;&lt;property id=&quot;20148&quot; value=&quot;5&quot;/&gt;&lt;property id=&quot;20300&quot; value=&quot;Slide 13 - &amp;quot;Field Trial Results – MAG 4 Microbial Data&amp;quot;&quot;/&gt;&lt;property id=&quot;20307&quot; value=&quot;262&quot;/&gt;&lt;/object&gt;&lt;object type=&quot;3&quot; unique_id=&quot;10016&quot;&gt;&lt;property id=&quot;20148&quot; value=&quot;5&quot;/&gt;&lt;property id=&quot;20300&quot; value=&quot;Slide 14 - &amp;quot;Field Trial Results – MAG 66 Microbial Data&amp;quot;&quot;/&gt;&lt;property id=&quot;20307&quot; value=&quot;263&quot;/&gt;&lt;/object&gt;&lt;object type=&quot;3&quot; unique_id=&quot;10612&quot;&gt;&lt;property id=&quot;20148&quot; value=&quot;5&quot;/&gt;&lt;property id=&quot;20300&quot; value=&quot;Slide 4 - &amp;quot;HRPP Design – Current Prototype&amp;quot;&quot;/&gt;&lt;property id=&quot;20307&quot; value=&quot;271&quot;/&gt;&lt;/object&gt;&lt;/object&gt;&lt;object type=&quot;8&quot; unique_id=&quot;10032&quot;&gt;&lt;/object&gt;&lt;/object&gt;&lt;/database&gt;"/>
  <p:tag name="SECTOMILLISECCONVERTED" val="1"/>
</p:tagLst>
</file>

<file path=ppt/theme/theme1.xml><?xml version="1.0" encoding="utf-8"?>
<a:theme xmlns:a="http://schemas.openxmlformats.org/drawingml/2006/main" name="Default Design">
  <a:themeElements>
    <a:clrScheme name="">
      <a:dk1>
        <a:srgbClr val="000000"/>
      </a:dk1>
      <a:lt1>
        <a:srgbClr val="FFFFFF"/>
      </a:lt1>
      <a:dk2>
        <a:srgbClr val="000000"/>
      </a:dk2>
      <a:lt2>
        <a:srgbClr val="646464"/>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33333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333333"/>
        </a:lt2>
        <a:accent1>
          <a:srgbClr val="FF11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333333"/>
        </a:lt2>
        <a:accent1>
          <a:srgbClr val="CC0000"/>
        </a:accent1>
        <a:accent2>
          <a:srgbClr val="333399"/>
        </a:accent2>
        <a:accent3>
          <a:srgbClr val="FFFFFF"/>
        </a:accent3>
        <a:accent4>
          <a:srgbClr val="000000"/>
        </a:accent4>
        <a:accent5>
          <a:srgbClr val="E2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333333"/>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13001</TotalTime>
  <Words>1044</Words>
  <Application>Microsoft Office PowerPoint</Application>
  <PresentationFormat>On-screen Show (4:3)</PresentationFormat>
  <Paragraphs>282</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Arial</vt:lpstr>
      <vt:lpstr>Calibri</vt:lpstr>
      <vt:lpstr>Times New Roman</vt:lpstr>
      <vt:lpstr>Wingdings</vt:lpstr>
      <vt:lpstr>Default Design</vt:lpstr>
      <vt:lpstr>High-Resolution Delineation of Chlorinated Solvent Concentrations, Biogeochemical Processes, and Microbial Communities in Saturated Subsurface Environments</vt:lpstr>
      <vt:lpstr>Research Objectives</vt:lpstr>
      <vt:lpstr>HRPP Functionality</vt:lpstr>
      <vt:lpstr>Equilibrium Porewater Sampling</vt:lpstr>
      <vt:lpstr>Estimating Groundwater Velocity</vt:lpstr>
      <vt:lpstr>Microbial Community and Compound Specific Isotope Analysis</vt:lpstr>
      <vt:lpstr>Field Deployment of HRPP Naval Air Station – Alameda, CA</vt:lpstr>
      <vt:lpstr>Field Deployment of HRPP</vt:lpstr>
      <vt:lpstr>Comparative Data Sets</vt:lpstr>
      <vt:lpstr>P3 and Surrounding Area Naval Air Station – Alameda, CA</vt:lpstr>
      <vt:lpstr>P4 and Surrounding Area Naval Air Station – Alameda, CA</vt:lpstr>
      <vt:lpstr>PowerPoint Presentation</vt:lpstr>
      <vt:lpstr>cis-1,2-Dichloroethylene Concentrations &amp; CSIA</vt:lpstr>
      <vt:lpstr>Vinyl Chloride Concentrations &amp; CSIA</vt:lpstr>
      <vt:lpstr>Geochemistry Chloride, Sulfate </vt:lpstr>
      <vt:lpstr>Microbial Communities</vt:lpstr>
      <vt:lpstr>Groundwater Velocity Estimates</vt:lpstr>
      <vt:lpstr>Importance of Work</vt:lpstr>
      <vt:lpstr>Acknowledgements</vt:lpstr>
      <vt:lpstr>PowerPoint Presentation</vt:lpstr>
      <vt:lpstr>PowerPoint Presentation</vt:lpstr>
      <vt:lpstr>PowerPoint Presentation</vt:lpstr>
      <vt:lpstr>Effects of groundwater velocity on km – Experimental Approach</vt:lpstr>
      <vt:lpstr>PowerPoint Presentation</vt:lpstr>
      <vt:lpstr>Effect of Velocity on km - Results</vt:lpstr>
      <vt:lpstr>Effects of orientation to flow on km – Experimental Approach</vt:lpstr>
      <vt:lpstr>Effects of orientation to flow on km – Results</vt:lpstr>
      <vt:lpstr>PowerPoint Presentation</vt:lpstr>
      <vt:lpstr>PowerPoint Presentation</vt:lpstr>
      <vt:lpstr>PowerPoint Presentation</vt:lpstr>
    </vt:vector>
  </TitlesOfParts>
  <Company>Presentation Diva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Randel</dc:creator>
  <cp:lastModifiedBy>Schneider, Haley A</cp:lastModifiedBy>
  <cp:revision>945</cp:revision>
  <cp:lastPrinted>2005-08-11T16:18:25Z</cp:lastPrinted>
  <dcterms:created xsi:type="dcterms:W3CDTF">2005-04-19T19:05:52Z</dcterms:created>
  <dcterms:modified xsi:type="dcterms:W3CDTF">2018-03-27T16:09:30Z</dcterms:modified>
</cp:coreProperties>
</file>