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86" r:id="rId3"/>
    <p:sldMasterId id="2147483699" r:id="rId4"/>
  </p:sldMasterIdLst>
  <p:notesMasterIdLst>
    <p:notesMasterId r:id="rId24"/>
  </p:notesMasterIdLst>
  <p:handoutMasterIdLst>
    <p:handoutMasterId r:id="rId25"/>
  </p:handoutMasterIdLst>
  <p:sldIdLst>
    <p:sldId id="256" r:id="rId5"/>
    <p:sldId id="433" r:id="rId6"/>
    <p:sldId id="478" r:id="rId7"/>
    <p:sldId id="435" r:id="rId8"/>
    <p:sldId id="436" r:id="rId9"/>
    <p:sldId id="431" r:id="rId10"/>
    <p:sldId id="486" r:id="rId11"/>
    <p:sldId id="485" r:id="rId12"/>
    <p:sldId id="453" r:id="rId13"/>
    <p:sldId id="479" r:id="rId14"/>
    <p:sldId id="440" r:id="rId15"/>
    <p:sldId id="442" r:id="rId16"/>
    <p:sldId id="443" r:id="rId17"/>
    <p:sldId id="444" r:id="rId18"/>
    <p:sldId id="446" r:id="rId19"/>
    <p:sldId id="480" r:id="rId20"/>
    <p:sldId id="482" r:id="rId21"/>
    <p:sldId id="487" r:id="rId22"/>
    <p:sldId id="484" r:id="rId23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6301" autoAdjust="0"/>
  </p:normalViewPr>
  <p:slideViewPr>
    <p:cSldViewPr snapToGrid="0">
      <p:cViewPr varScale="1">
        <p:scale>
          <a:sx n="72" d="100"/>
          <a:sy n="72" d="100"/>
        </p:scale>
        <p:origin x="1392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23A4A9-C27B-4CD3-A242-DA356A33FB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504F9E-F1A5-418E-BC24-EA4CC58CB4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13FCF-01B9-4012-963B-8D977C2B6EAA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74E0C-7DC8-4B74-943C-D6C8CDA3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9B6958-3B3D-4753-A31A-05EB23B920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44DB3-D15B-4B89-9C41-450155295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11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3BBE7-66B5-4373-ADE6-964F60140B79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9F53E-589F-4D11-ADD4-08ABFE9BEC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1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F53E-589F-4D11-ADD4-08ABFE9BECA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69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F53E-589F-4D11-ADD4-08ABFE9BECA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82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E416A4A5-90DC-427B-AC78-1F3597BAFAB2}" type="slidenum">
              <a:rPr lang="en-US" altLang="en-US">
                <a:latin typeface="Arial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1531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E416A4A5-90DC-427B-AC78-1F3597BAFAB2}" type="slidenum">
              <a:rPr lang="en-US" altLang="en-US">
                <a:latin typeface="Arial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054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ABA-A4F4-4F6D-B23C-AC0EA52FEFC7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7AE-1632-4A6B-83B6-3FF4858A9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0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ABA-A4F4-4F6D-B23C-AC0EA52FEFC7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7AE-1632-4A6B-83B6-3FF4858A9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9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ABA-A4F4-4F6D-B23C-AC0EA52FEFC7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7AE-1632-4A6B-83B6-3FF4858A9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95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456-D17E-4D6A-B15F-E38BD10E1A7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AB2-5C3F-4F68-80CC-560E4A514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73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456-D17E-4D6A-B15F-E38BD10E1A7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AB2-5C3F-4F68-80CC-560E4A514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2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456-D17E-4D6A-B15F-E38BD10E1A7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AB2-5C3F-4F68-80CC-560E4A514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96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456-D17E-4D6A-B15F-E38BD10E1A7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AB2-5C3F-4F68-80CC-560E4A514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456-D17E-4D6A-B15F-E38BD10E1A7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AB2-5C3F-4F68-80CC-560E4A514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77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456-D17E-4D6A-B15F-E38BD10E1A7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AB2-5C3F-4F68-80CC-560E4A514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81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456-D17E-4D6A-B15F-E38BD10E1A7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AB2-5C3F-4F68-80CC-560E4A514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64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456-D17E-4D6A-B15F-E38BD10E1A7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AB2-5C3F-4F68-80CC-560E4A514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4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ABA-A4F4-4F6D-B23C-AC0EA52FEFC7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7AE-1632-4A6B-83B6-3FF4858A9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71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456-D17E-4D6A-B15F-E38BD10E1A7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AB2-5C3F-4F68-80CC-560E4A514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54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456-D17E-4D6A-B15F-E38BD10E1A7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AB2-5C3F-4F68-80CC-560E4A514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23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4456-D17E-4D6A-B15F-E38BD10E1A7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2AB2-5C3F-4F68-80CC-560E4A514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544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14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917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629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52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665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854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3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ABA-A4F4-4F6D-B23C-AC0EA52FEFC7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7AE-1632-4A6B-83B6-3FF4858A9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65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421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119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851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825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739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E399E-8B00-4D7A-ADFC-E0AB132BB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8A041C-ACD7-41FD-825C-F955C052A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EDCB0-4924-4473-8AE1-D62E7E2CB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E9A8-0610-4370-B1A7-D2C6DE3A9FF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D1C3B-A0ED-41C8-91A6-A8B3BBF1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52F10-555B-4AF0-8F45-F430EA75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7C81-DFB3-43F3-878B-2C579E98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830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1E04D-E7CA-406C-9F71-17E12B78F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5DDF9-FF4D-4FF4-BF68-DF4FED8EF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6C4BE-2F6E-4CDD-B1D2-0C35DE10C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E9A8-0610-4370-B1A7-D2C6DE3A9FF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2E80F-2383-47A2-AE37-1FEF6046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4C3C8-8B9E-4C11-8E6C-734AF8F9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7C81-DFB3-43F3-878B-2C579E98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795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9105-0C82-44AA-BACD-B0DBE7B13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45E18-BB02-4119-8849-99CF91D0A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6B04E-9861-49B0-92EF-FBBA65299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E9A8-0610-4370-B1A7-D2C6DE3A9FF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7F9BC-A3D6-4008-9608-11C331A31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65A83-A63A-46F7-839A-C9265DD2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7C81-DFB3-43F3-878B-2C579E98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312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E7DA9-6378-4E88-A2AC-41D367B9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7B4AB-7FD4-4926-B880-11D1D8A28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ED042-128E-4C46-8C37-DF5FD134C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87926-804A-4638-A802-E9DD8571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E9A8-0610-4370-B1A7-D2C6DE3A9FF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7FBA2-F0B1-4035-BC6D-30F63123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F649D-F3BC-495A-B27A-F67EF1DC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7C81-DFB3-43F3-878B-2C579E98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482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B03F4-A50F-4D9F-8F1B-8A9D8F762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EB173-EB51-436D-9E0E-F57F30316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89CFA-97AD-4158-97EB-4728A8BB0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9E9252-29D6-4D6A-B85D-800FCF954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EE999-B6FF-42C8-8BEB-DFAA27C8D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81AE24-3822-4FCA-9340-3B20B171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E9A8-0610-4370-B1A7-D2C6DE3A9FF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80B6C2-BBAC-4F17-82C2-1E8F55C8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011AE-8C32-4CF7-8E32-AFCF9B493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7C81-DFB3-43F3-878B-2C579E98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ABA-A4F4-4F6D-B23C-AC0EA52FEFC7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7AE-1632-4A6B-83B6-3FF4858A9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633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9135F-CE4B-42E7-B04A-D6F69626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436E51-9F71-4626-9404-90C852571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E9A8-0610-4370-B1A7-D2C6DE3A9FF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34C1C2-27D8-4830-A8C6-22D3F0AF5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D481C-915E-4CCD-928A-7283392B9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7C81-DFB3-43F3-878B-2C579E98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742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2D19EE-8EB2-4817-8ECB-2468C3D36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E9A8-0610-4370-B1A7-D2C6DE3A9FF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EBA9F4-0394-47B0-9DD4-94321F57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5B1DE-3D78-4CC4-A712-ADE28172B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7C81-DFB3-43F3-878B-2C579E98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61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A2915-85E0-4813-A771-71DCAD2A7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24148-95E4-439C-916C-34978B251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A7CD2-24DC-4961-97A9-5F3D18741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2C5AB-84ED-477D-A2EF-8D1061158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E9A8-0610-4370-B1A7-D2C6DE3A9FF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ED5A1-5121-461D-B93E-EFBCC368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2C5AE-3B25-4F82-9E80-2AD193B87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7C81-DFB3-43F3-878B-2C579E98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966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43862-4CC3-45E1-84AC-81D0F9B2D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CCB717-2A3A-4C67-B712-2679B704E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6D11B-06F9-41BD-80BD-A90A84C60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67E55-5AB6-4C24-A747-569A3829E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E9A8-0610-4370-B1A7-D2C6DE3A9FF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69550-4BD6-4FAD-9979-934007E7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75B46-F29B-474C-9DD2-C861718B3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7C81-DFB3-43F3-878B-2C579E98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409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0B10F-2BC2-4559-B440-6EADA7F37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C548D-A9C2-4383-80EA-3010E07CB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B0662-8083-46FC-9886-0C028E71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E9A8-0610-4370-B1A7-D2C6DE3A9FF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2D15F-83DE-4E87-97D6-B3BD2D57A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9B810-AD85-46F0-A432-DDB4BF6F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7C81-DFB3-43F3-878B-2C579E98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093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72E440-BBDE-4DC2-8647-1FFE5FB52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9763D-59F1-4F94-A1D0-7157BB3E0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94A79-F66D-47ED-80E7-B2DA49DA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E9A8-0610-4370-B1A7-D2C6DE3A9FF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2D2EE-FB01-492C-814A-4510C57D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5811F-DAD5-40D8-88DE-09B177D4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7C81-DFB3-43F3-878B-2C579E98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ABA-A4F4-4F6D-B23C-AC0EA52FEFC7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7AE-1632-4A6B-83B6-3FF4858A9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ABA-A4F4-4F6D-B23C-AC0EA52FEFC7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7AE-1632-4A6B-83B6-3FF4858A9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7AE-1632-4A6B-83B6-3FF4858A9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3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ABA-A4F4-4F6D-B23C-AC0EA52FEFC7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7AE-1632-4A6B-83B6-3FF4858A9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3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1ABA-A4F4-4F6D-B23C-AC0EA52FEFC7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7AE-1632-4A6B-83B6-3FF4858A9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2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01ABA-A4F4-4F6D-B23C-AC0EA52FEFC7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747AE-1632-4A6B-83B6-3FF4858A9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6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04456-D17E-4D6A-B15F-E38BD10E1A7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D2AB2-5C3F-4F68-80CC-560E4A514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8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3E2E-1AF3-45BA-8BE1-E903D6AEB013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7E5DC-132D-4EEF-9C20-43570B1AE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31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576280-3963-4FB5-B7C4-3959A51E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F920C-5449-463D-BB63-B5EC77A40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75A43-0782-4FB9-AE76-5EA9D398EE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8E9A8-0610-4370-B1A7-D2C6DE3A9FF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1A24A-B3A8-4666-8D0D-A1041E6CE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BB801-8673-4BAA-A7BF-0E301F099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97C81-DFB3-43F3-878B-2C579E981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9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hn@scissortailenv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FREEDM@clemson.e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076" y="1497520"/>
            <a:ext cx="846063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Association Between qPCR Analyses for Oxygenase Enzymes and Rate Constants for Cooxidation of TCE in Groundwater</a:t>
            </a:r>
            <a:r>
              <a:rPr lang="en-US" sz="2800" dirty="0"/>
              <a:t> 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John T. Wilson</a:t>
            </a:r>
            <a:r>
              <a:rPr lang="en-US" dirty="0"/>
              <a:t> (</a:t>
            </a:r>
            <a:r>
              <a:rPr lang="en-US" u="sng" dirty="0">
                <a:hlinkClick r:id="rId3"/>
              </a:rPr>
              <a:t>john@scissortailenv.com</a:t>
            </a:r>
            <a:r>
              <a:rPr lang="en-US" dirty="0"/>
              <a:t>) and Barbara Wilson</a:t>
            </a:r>
          </a:p>
          <a:p>
            <a:pPr algn="ctr"/>
            <a:r>
              <a:rPr lang="en-US" dirty="0"/>
              <a:t>(Scissortail Environmental Solutions, LLC. Ada, OK, USA)</a:t>
            </a:r>
          </a:p>
          <a:p>
            <a:pPr algn="ctr"/>
            <a:r>
              <a:rPr lang="en-US" dirty="0"/>
              <a:t>Dora Taggart</a:t>
            </a:r>
            <a:r>
              <a:rPr lang="en-US" b="1" i="1" dirty="0"/>
              <a:t> </a:t>
            </a:r>
            <a:r>
              <a:rPr lang="en-US" dirty="0"/>
              <a:t>(dtaggart@microbe.com)</a:t>
            </a:r>
          </a:p>
          <a:p>
            <a:pPr algn="ctr"/>
            <a:r>
              <a:rPr lang="en-US" dirty="0"/>
              <a:t>David Freedman (</a:t>
            </a:r>
            <a:r>
              <a:rPr lang="en-US" u="sng" dirty="0">
                <a:hlinkClick r:id="rId4"/>
              </a:rPr>
              <a:t>DFREEDM@clemson.ed</a:t>
            </a:r>
            <a:r>
              <a:rPr lang="en-US" u="sng" dirty="0"/>
              <a:t>u</a:t>
            </a:r>
            <a:r>
              <a:rPr lang="en-US" dirty="0"/>
              <a:t>)</a:t>
            </a:r>
          </a:p>
          <a:p>
            <a:pPr algn="ctr"/>
            <a:endParaRPr lang="en-US" sz="2000" i="1" dirty="0"/>
          </a:p>
          <a:p>
            <a:pPr algn="ctr"/>
            <a:endParaRPr lang="en-US" sz="2000" dirty="0"/>
          </a:p>
          <a:p>
            <a:endParaRPr lang="en-US" sz="2000" dirty="0"/>
          </a:p>
        </p:txBody>
      </p:sp>
      <p:sp>
        <p:nvSpPr>
          <p:cNvPr id="5" name="Freeform 4"/>
          <p:cNvSpPr>
            <a:spLocks noChangeAspect="1"/>
          </p:cNvSpPr>
          <p:nvPr/>
        </p:nvSpPr>
        <p:spPr>
          <a:xfrm>
            <a:off x="6802506" y="4615690"/>
            <a:ext cx="1952625" cy="1884510"/>
          </a:xfrm>
          <a:custGeom>
            <a:avLst/>
            <a:gdLst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54539 w 4276476"/>
              <a:gd name="connsiteY170" fmla="*/ 2281996 h 3263346"/>
              <a:gd name="connsiteX171" fmla="*/ 2754539 w 4276476"/>
              <a:gd name="connsiteY171" fmla="*/ 2305808 h 3263346"/>
              <a:gd name="connsiteX172" fmla="*/ 2745014 w 4276476"/>
              <a:gd name="connsiteY172" fmla="*/ 2334383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87902 w 4276476"/>
              <a:gd name="connsiteY183" fmla="*/ 2443921 h 3263346"/>
              <a:gd name="connsiteX184" fmla="*/ 2997427 w 4276476"/>
              <a:gd name="connsiteY184" fmla="*/ 2353433 h 3263346"/>
              <a:gd name="connsiteX185" fmla="*/ 2930752 w 4276476"/>
              <a:gd name="connsiteY185" fmla="*/ 2334383 h 3263346"/>
              <a:gd name="connsiteX186" fmla="*/ 2973614 w 4276476"/>
              <a:gd name="connsiteY186" fmla="*/ 2291521 h 3263346"/>
              <a:gd name="connsiteX187" fmla="*/ 2978377 w 4276476"/>
              <a:gd name="connsiteY187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54539 w 4276476"/>
              <a:gd name="connsiteY170" fmla="*/ 2281996 h 3263346"/>
              <a:gd name="connsiteX171" fmla="*/ 2754539 w 4276476"/>
              <a:gd name="connsiteY171" fmla="*/ 2305808 h 3263346"/>
              <a:gd name="connsiteX172" fmla="*/ 2745014 w 4276476"/>
              <a:gd name="connsiteY172" fmla="*/ 2334383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87902 w 4276476"/>
              <a:gd name="connsiteY183" fmla="*/ 2443921 h 3263346"/>
              <a:gd name="connsiteX184" fmla="*/ 2997427 w 4276476"/>
              <a:gd name="connsiteY184" fmla="*/ 2353433 h 3263346"/>
              <a:gd name="connsiteX185" fmla="*/ 2930752 w 4276476"/>
              <a:gd name="connsiteY185" fmla="*/ 2334383 h 3263346"/>
              <a:gd name="connsiteX186" fmla="*/ 2973614 w 4276476"/>
              <a:gd name="connsiteY186" fmla="*/ 2291521 h 3263346"/>
              <a:gd name="connsiteX187" fmla="*/ 2978377 w 4276476"/>
              <a:gd name="connsiteY187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54539 w 4276476"/>
              <a:gd name="connsiteY170" fmla="*/ 2281996 h 3263346"/>
              <a:gd name="connsiteX171" fmla="*/ 2754539 w 4276476"/>
              <a:gd name="connsiteY171" fmla="*/ 2305808 h 3263346"/>
              <a:gd name="connsiteX172" fmla="*/ 2766446 w 4276476"/>
              <a:gd name="connsiteY172" fmla="*/ 2334383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87902 w 4276476"/>
              <a:gd name="connsiteY183" fmla="*/ 2443921 h 3263346"/>
              <a:gd name="connsiteX184" fmla="*/ 2997427 w 4276476"/>
              <a:gd name="connsiteY184" fmla="*/ 2353433 h 3263346"/>
              <a:gd name="connsiteX185" fmla="*/ 2930752 w 4276476"/>
              <a:gd name="connsiteY185" fmla="*/ 2334383 h 3263346"/>
              <a:gd name="connsiteX186" fmla="*/ 2973614 w 4276476"/>
              <a:gd name="connsiteY186" fmla="*/ 2291521 h 3263346"/>
              <a:gd name="connsiteX187" fmla="*/ 2978377 w 4276476"/>
              <a:gd name="connsiteY187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54539 w 4276476"/>
              <a:gd name="connsiteY170" fmla="*/ 2281996 h 3263346"/>
              <a:gd name="connsiteX171" fmla="*/ 2761683 w 4276476"/>
              <a:gd name="connsiteY171" fmla="*/ 2303427 h 3263346"/>
              <a:gd name="connsiteX172" fmla="*/ 2766446 w 4276476"/>
              <a:gd name="connsiteY172" fmla="*/ 2334383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87902 w 4276476"/>
              <a:gd name="connsiteY183" fmla="*/ 2443921 h 3263346"/>
              <a:gd name="connsiteX184" fmla="*/ 2997427 w 4276476"/>
              <a:gd name="connsiteY184" fmla="*/ 2353433 h 3263346"/>
              <a:gd name="connsiteX185" fmla="*/ 2930752 w 4276476"/>
              <a:gd name="connsiteY185" fmla="*/ 2334383 h 3263346"/>
              <a:gd name="connsiteX186" fmla="*/ 2973614 w 4276476"/>
              <a:gd name="connsiteY186" fmla="*/ 2291521 h 3263346"/>
              <a:gd name="connsiteX187" fmla="*/ 2978377 w 4276476"/>
              <a:gd name="connsiteY187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761683 w 4276476"/>
              <a:gd name="connsiteY171" fmla="*/ 2303427 h 3263346"/>
              <a:gd name="connsiteX172" fmla="*/ 2766446 w 4276476"/>
              <a:gd name="connsiteY172" fmla="*/ 2334383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87902 w 4276476"/>
              <a:gd name="connsiteY183" fmla="*/ 2443921 h 3263346"/>
              <a:gd name="connsiteX184" fmla="*/ 2997427 w 4276476"/>
              <a:gd name="connsiteY184" fmla="*/ 2353433 h 3263346"/>
              <a:gd name="connsiteX185" fmla="*/ 2930752 w 4276476"/>
              <a:gd name="connsiteY185" fmla="*/ 2334383 h 3263346"/>
              <a:gd name="connsiteX186" fmla="*/ 2973614 w 4276476"/>
              <a:gd name="connsiteY186" fmla="*/ 2291521 h 3263346"/>
              <a:gd name="connsiteX187" fmla="*/ 2978377 w 4276476"/>
              <a:gd name="connsiteY187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7408 w 4276476"/>
              <a:gd name="connsiteY171" fmla="*/ 2308189 h 3263346"/>
              <a:gd name="connsiteX172" fmla="*/ 2766446 w 4276476"/>
              <a:gd name="connsiteY172" fmla="*/ 2334383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87902 w 4276476"/>
              <a:gd name="connsiteY183" fmla="*/ 2443921 h 3263346"/>
              <a:gd name="connsiteX184" fmla="*/ 2997427 w 4276476"/>
              <a:gd name="connsiteY184" fmla="*/ 2353433 h 3263346"/>
              <a:gd name="connsiteX185" fmla="*/ 2930752 w 4276476"/>
              <a:gd name="connsiteY185" fmla="*/ 2334383 h 3263346"/>
              <a:gd name="connsiteX186" fmla="*/ 2973614 w 4276476"/>
              <a:gd name="connsiteY186" fmla="*/ 2291521 h 3263346"/>
              <a:gd name="connsiteX187" fmla="*/ 2978377 w 4276476"/>
              <a:gd name="connsiteY187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7408 w 4276476"/>
              <a:gd name="connsiteY171" fmla="*/ 2308189 h 3263346"/>
              <a:gd name="connsiteX172" fmla="*/ 2845028 w 4276476"/>
              <a:gd name="connsiteY172" fmla="*/ 2339145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87902 w 4276476"/>
              <a:gd name="connsiteY183" fmla="*/ 2443921 h 3263346"/>
              <a:gd name="connsiteX184" fmla="*/ 2997427 w 4276476"/>
              <a:gd name="connsiteY184" fmla="*/ 2353433 h 3263346"/>
              <a:gd name="connsiteX185" fmla="*/ 2930752 w 4276476"/>
              <a:gd name="connsiteY185" fmla="*/ 2334383 h 3263346"/>
              <a:gd name="connsiteX186" fmla="*/ 2973614 w 4276476"/>
              <a:gd name="connsiteY186" fmla="*/ 2291521 h 3263346"/>
              <a:gd name="connsiteX187" fmla="*/ 2978377 w 4276476"/>
              <a:gd name="connsiteY187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7408 w 4276476"/>
              <a:gd name="connsiteY171" fmla="*/ 2308189 h 3263346"/>
              <a:gd name="connsiteX172" fmla="*/ 2845028 w 4276476"/>
              <a:gd name="connsiteY172" fmla="*/ 2346289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87902 w 4276476"/>
              <a:gd name="connsiteY183" fmla="*/ 2443921 h 3263346"/>
              <a:gd name="connsiteX184" fmla="*/ 2997427 w 4276476"/>
              <a:gd name="connsiteY184" fmla="*/ 2353433 h 3263346"/>
              <a:gd name="connsiteX185" fmla="*/ 2930752 w 4276476"/>
              <a:gd name="connsiteY185" fmla="*/ 2334383 h 3263346"/>
              <a:gd name="connsiteX186" fmla="*/ 2973614 w 4276476"/>
              <a:gd name="connsiteY186" fmla="*/ 2291521 h 3263346"/>
              <a:gd name="connsiteX187" fmla="*/ 2978377 w 4276476"/>
              <a:gd name="connsiteY187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7408 w 4276476"/>
              <a:gd name="connsiteY171" fmla="*/ 2308189 h 3263346"/>
              <a:gd name="connsiteX172" fmla="*/ 2845028 w 4276476"/>
              <a:gd name="connsiteY172" fmla="*/ 2346289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87902 w 4276476"/>
              <a:gd name="connsiteY183" fmla="*/ 2443921 h 3263346"/>
              <a:gd name="connsiteX184" fmla="*/ 2997427 w 4276476"/>
              <a:gd name="connsiteY184" fmla="*/ 2353433 h 3263346"/>
              <a:gd name="connsiteX185" fmla="*/ 2930752 w 4276476"/>
              <a:gd name="connsiteY185" fmla="*/ 2334383 h 3263346"/>
              <a:gd name="connsiteX186" fmla="*/ 2973614 w 4276476"/>
              <a:gd name="connsiteY186" fmla="*/ 2291521 h 3263346"/>
              <a:gd name="connsiteX187" fmla="*/ 2978377 w 4276476"/>
              <a:gd name="connsiteY187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7408 w 4276476"/>
              <a:gd name="connsiteY171" fmla="*/ 2308189 h 3263346"/>
              <a:gd name="connsiteX172" fmla="*/ 2845028 w 4276476"/>
              <a:gd name="connsiteY172" fmla="*/ 2346289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97427 w 4276476"/>
              <a:gd name="connsiteY183" fmla="*/ 2353433 h 3263346"/>
              <a:gd name="connsiteX184" fmla="*/ 2930752 w 4276476"/>
              <a:gd name="connsiteY184" fmla="*/ 2334383 h 3263346"/>
              <a:gd name="connsiteX185" fmla="*/ 2973614 w 4276476"/>
              <a:gd name="connsiteY185" fmla="*/ 2291521 h 3263346"/>
              <a:gd name="connsiteX186" fmla="*/ 2978377 w 4276476"/>
              <a:gd name="connsiteY186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7408 w 4276476"/>
              <a:gd name="connsiteY171" fmla="*/ 2308189 h 3263346"/>
              <a:gd name="connsiteX172" fmla="*/ 2845028 w 4276476"/>
              <a:gd name="connsiteY172" fmla="*/ 2346289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97427 w 4276476"/>
              <a:gd name="connsiteY183" fmla="*/ 2353433 h 3263346"/>
              <a:gd name="connsiteX184" fmla="*/ 2930752 w 4276476"/>
              <a:gd name="connsiteY184" fmla="*/ 2334383 h 3263346"/>
              <a:gd name="connsiteX185" fmla="*/ 2973614 w 4276476"/>
              <a:gd name="connsiteY185" fmla="*/ 2291521 h 3263346"/>
              <a:gd name="connsiteX186" fmla="*/ 2978377 w 4276476"/>
              <a:gd name="connsiteY186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7408 w 4276476"/>
              <a:gd name="connsiteY171" fmla="*/ 2308189 h 3263346"/>
              <a:gd name="connsiteX172" fmla="*/ 2845028 w 4276476"/>
              <a:gd name="connsiteY172" fmla="*/ 2346289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97427 w 4276476"/>
              <a:gd name="connsiteY183" fmla="*/ 2353433 h 3263346"/>
              <a:gd name="connsiteX184" fmla="*/ 2930752 w 4276476"/>
              <a:gd name="connsiteY184" fmla="*/ 2334383 h 3263346"/>
              <a:gd name="connsiteX185" fmla="*/ 2973614 w 4276476"/>
              <a:gd name="connsiteY185" fmla="*/ 2291521 h 3263346"/>
              <a:gd name="connsiteX186" fmla="*/ 2978377 w 4276476"/>
              <a:gd name="connsiteY186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7408 w 4276476"/>
              <a:gd name="connsiteY171" fmla="*/ 2308189 h 3263346"/>
              <a:gd name="connsiteX172" fmla="*/ 2845028 w 4276476"/>
              <a:gd name="connsiteY172" fmla="*/ 2346289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97427 w 4276476"/>
              <a:gd name="connsiteY183" fmla="*/ 2353433 h 3263346"/>
              <a:gd name="connsiteX184" fmla="*/ 2930752 w 4276476"/>
              <a:gd name="connsiteY184" fmla="*/ 2334383 h 3263346"/>
              <a:gd name="connsiteX185" fmla="*/ 2973614 w 4276476"/>
              <a:gd name="connsiteY185" fmla="*/ 2291521 h 3263346"/>
              <a:gd name="connsiteX186" fmla="*/ 2978377 w 4276476"/>
              <a:gd name="connsiteY186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7408 w 4276476"/>
              <a:gd name="connsiteY171" fmla="*/ 2308189 h 3263346"/>
              <a:gd name="connsiteX172" fmla="*/ 2845028 w 4276476"/>
              <a:gd name="connsiteY172" fmla="*/ 2346289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97427 w 4276476"/>
              <a:gd name="connsiteY183" fmla="*/ 2353433 h 3263346"/>
              <a:gd name="connsiteX184" fmla="*/ 2930752 w 4276476"/>
              <a:gd name="connsiteY184" fmla="*/ 2334383 h 3263346"/>
              <a:gd name="connsiteX185" fmla="*/ 2973614 w 4276476"/>
              <a:gd name="connsiteY185" fmla="*/ 2291521 h 3263346"/>
              <a:gd name="connsiteX186" fmla="*/ 2978377 w 4276476"/>
              <a:gd name="connsiteY186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7408 w 4276476"/>
              <a:gd name="connsiteY171" fmla="*/ 2308189 h 3263346"/>
              <a:gd name="connsiteX172" fmla="*/ 2845028 w 4276476"/>
              <a:gd name="connsiteY172" fmla="*/ 2346289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97427 w 4276476"/>
              <a:gd name="connsiteY183" fmla="*/ 2353433 h 3263346"/>
              <a:gd name="connsiteX184" fmla="*/ 2930752 w 4276476"/>
              <a:gd name="connsiteY184" fmla="*/ 2334383 h 3263346"/>
              <a:gd name="connsiteX185" fmla="*/ 2973614 w 4276476"/>
              <a:gd name="connsiteY185" fmla="*/ 2291521 h 3263346"/>
              <a:gd name="connsiteX186" fmla="*/ 2978377 w 4276476"/>
              <a:gd name="connsiteY186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7408 w 4276476"/>
              <a:gd name="connsiteY171" fmla="*/ 2308189 h 3263346"/>
              <a:gd name="connsiteX172" fmla="*/ 2845028 w 4276476"/>
              <a:gd name="connsiteY172" fmla="*/ 2346289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97427 w 4276476"/>
              <a:gd name="connsiteY183" fmla="*/ 2353433 h 3263346"/>
              <a:gd name="connsiteX184" fmla="*/ 2930752 w 4276476"/>
              <a:gd name="connsiteY184" fmla="*/ 2334383 h 3263346"/>
              <a:gd name="connsiteX185" fmla="*/ 2973614 w 4276476"/>
              <a:gd name="connsiteY185" fmla="*/ 2291521 h 3263346"/>
              <a:gd name="connsiteX186" fmla="*/ 2978377 w 4276476"/>
              <a:gd name="connsiteY186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7408 w 4276476"/>
              <a:gd name="connsiteY171" fmla="*/ 2308189 h 3263346"/>
              <a:gd name="connsiteX172" fmla="*/ 2845028 w 4276476"/>
              <a:gd name="connsiteY172" fmla="*/ 2346289 h 3263346"/>
              <a:gd name="connsiteX173" fmla="*/ 2773589 w 4276476"/>
              <a:gd name="connsiteY173" fmla="*/ 2362958 h 3263346"/>
              <a:gd name="connsiteX174" fmla="*/ 2797402 w 4276476"/>
              <a:gd name="connsiteY174" fmla="*/ 2386771 h 3263346"/>
              <a:gd name="connsiteX175" fmla="*/ 2768827 w 4276476"/>
              <a:gd name="connsiteY175" fmla="*/ 2391533 h 3263346"/>
              <a:gd name="connsiteX176" fmla="*/ 2797402 w 4276476"/>
              <a:gd name="connsiteY176" fmla="*/ 2420108 h 3263346"/>
              <a:gd name="connsiteX177" fmla="*/ 2802164 w 4276476"/>
              <a:gd name="connsiteY177" fmla="*/ 2448683 h 3263346"/>
              <a:gd name="connsiteX178" fmla="*/ 2806927 w 4276476"/>
              <a:gd name="connsiteY178" fmla="*/ 2472496 h 3263346"/>
              <a:gd name="connsiteX179" fmla="*/ 2802164 w 4276476"/>
              <a:gd name="connsiteY179" fmla="*/ 2543933 h 3263346"/>
              <a:gd name="connsiteX180" fmla="*/ 2840264 w 4276476"/>
              <a:gd name="connsiteY180" fmla="*/ 2510596 h 3263346"/>
              <a:gd name="connsiteX181" fmla="*/ 2859314 w 4276476"/>
              <a:gd name="connsiteY181" fmla="*/ 2534408 h 3263346"/>
              <a:gd name="connsiteX182" fmla="*/ 2949802 w 4276476"/>
              <a:gd name="connsiteY182" fmla="*/ 2491546 h 3263346"/>
              <a:gd name="connsiteX183" fmla="*/ 2997427 w 4276476"/>
              <a:gd name="connsiteY183" fmla="*/ 2353433 h 3263346"/>
              <a:gd name="connsiteX184" fmla="*/ 2930752 w 4276476"/>
              <a:gd name="connsiteY184" fmla="*/ 2334383 h 3263346"/>
              <a:gd name="connsiteX185" fmla="*/ 2973614 w 4276476"/>
              <a:gd name="connsiteY185" fmla="*/ 2291521 h 3263346"/>
              <a:gd name="connsiteX186" fmla="*/ 2978377 w 4276476"/>
              <a:gd name="connsiteY186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5028 w 4276476"/>
              <a:gd name="connsiteY171" fmla="*/ 2346289 h 3263346"/>
              <a:gd name="connsiteX172" fmla="*/ 2773589 w 4276476"/>
              <a:gd name="connsiteY172" fmla="*/ 2362958 h 3263346"/>
              <a:gd name="connsiteX173" fmla="*/ 2797402 w 4276476"/>
              <a:gd name="connsiteY173" fmla="*/ 2386771 h 3263346"/>
              <a:gd name="connsiteX174" fmla="*/ 2768827 w 4276476"/>
              <a:gd name="connsiteY174" fmla="*/ 2391533 h 3263346"/>
              <a:gd name="connsiteX175" fmla="*/ 2797402 w 4276476"/>
              <a:gd name="connsiteY175" fmla="*/ 2420108 h 3263346"/>
              <a:gd name="connsiteX176" fmla="*/ 2802164 w 4276476"/>
              <a:gd name="connsiteY176" fmla="*/ 2448683 h 3263346"/>
              <a:gd name="connsiteX177" fmla="*/ 2806927 w 4276476"/>
              <a:gd name="connsiteY177" fmla="*/ 2472496 h 3263346"/>
              <a:gd name="connsiteX178" fmla="*/ 2802164 w 4276476"/>
              <a:gd name="connsiteY178" fmla="*/ 2543933 h 3263346"/>
              <a:gd name="connsiteX179" fmla="*/ 2840264 w 4276476"/>
              <a:gd name="connsiteY179" fmla="*/ 2510596 h 3263346"/>
              <a:gd name="connsiteX180" fmla="*/ 2859314 w 4276476"/>
              <a:gd name="connsiteY180" fmla="*/ 2534408 h 3263346"/>
              <a:gd name="connsiteX181" fmla="*/ 2949802 w 4276476"/>
              <a:gd name="connsiteY181" fmla="*/ 2491546 h 3263346"/>
              <a:gd name="connsiteX182" fmla="*/ 2997427 w 4276476"/>
              <a:gd name="connsiteY182" fmla="*/ 2353433 h 3263346"/>
              <a:gd name="connsiteX183" fmla="*/ 2930752 w 4276476"/>
              <a:gd name="connsiteY183" fmla="*/ 2334383 h 3263346"/>
              <a:gd name="connsiteX184" fmla="*/ 2973614 w 4276476"/>
              <a:gd name="connsiteY184" fmla="*/ 2291521 h 3263346"/>
              <a:gd name="connsiteX185" fmla="*/ 2978377 w 4276476"/>
              <a:gd name="connsiteY185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5028 w 4276476"/>
              <a:gd name="connsiteY171" fmla="*/ 2346289 h 3263346"/>
              <a:gd name="connsiteX172" fmla="*/ 2773589 w 4276476"/>
              <a:gd name="connsiteY172" fmla="*/ 2362958 h 3263346"/>
              <a:gd name="connsiteX173" fmla="*/ 2797402 w 4276476"/>
              <a:gd name="connsiteY173" fmla="*/ 2386771 h 3263346"/>
              <a:gd name="connsiteX174" fmla="*/ 2768827 w 4276476"/>
              <a:gd name="connsiteY174" fmla="*/ 2391533 h 3263346"/>
              <a:gd name="connsiteX175" fmla="*/ 2797402 w 4276476"/>
              <a:gd name="connsiteY175" fmla="*/ 2420108 h 3263346"/>
              <a:gd name="connsiteX176" fmla="*/ 2802164 w 4276476"/>
              <a:gd name="connsiteY176" fmla="*/ 2448683 h 3263346"/>
              <a:gd name="connsiteX177" fmla="*/ 2806927 w 4276476"/>
              <a:gd name="connsiteY177" fmla="*/ 2472496 h 3263346"/>
              <a:gd name="connsiteX178" fmla="*/ 2802164 w 4276476"/>
              <a:gd name="connsiteY178" fmla="*/ 2543933 h 3263346"/>
              <a:gd name="connsiteX179" fmla="*/ 2840264 w 4276476"/>
              <a:gd name="connsiteY179" fmla="*/ 2510596 h 3263346"/>
              <a:gd name="connsiteX180" fmla="*/ 2859314 w 4276476"/>
              <a:gd name="connsiteY180" fmla="*/ 2534408 h 3263346"/>
              <a:gd name="connsiteX181" fmla="*/ 2949802 w 4276476"/>
              <a:gd name="connsiteY181" fmla="*/ 2491546 h 3263346"/>
              <a:gd name="connsiteX182" fmla="*/ 2997427 w 4276476"/>
              <a:gd name="connsiteY182" fmla="*/ 2353433 h 3263346"/>
              <a:gd name="connsiteX183" fmla="*/ 2930752 w 4276476"/>
              <a:gd name="connsiteY183" fmla="*/ 2334383 h 3263346"/>
              <a:gd name="connsiteX184" fmla="*/ 2973614 w 4276476"/>
              <a:gd name="connsiteY184" fmla="*/ 2291521 h 3263346"/>
              <a:gd name="connsiteX185" fmla="*/ 2978377 w 4276476"/>
              <a:gd name="connsiteY185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773589 w 4276476"/>
              <a:gd name="connsiteY171" fmla="*/ 2362958 h 3263346"/>
              <a:gd name="connsiteX172" fmla="*/ 2797402 w 4276476"/>
              <a:gd name="connsiteY172" fmla="*/ 2386771 h 3263346"/>
              <a:gd name="connsiteX173" fmla="*/ 2768827 w 4276476"/>
              <a:gd name="connsiteY173" fmla="*/ 2391533 h 3263346"/>
              <a:gd name="connsiteX174" fmla="*/ 2797402 w 4276476"/>
              <a:gd name="connsiteY174" fmla="*/ 2420108 h 3263346"/>
              <a:gd name="connsiteX175" fmla="*/ 2802164 w 4276476"/>
              <a:gd name="connsiteY175" fmla="*/ 2448683 h 3263346"/>
              <a:gd name="connsiteX176" fmla="*/ 2806927 w 4276476"/>
              <a:gd name="connsiteY176" fmla="*/ 2472496 h 3263346"/>
              <a:gd name="connsiteX177" fmla="*/ 2802164 w 4276476"/>
              <a:gd name="connsiteY177" fmla="*/ 2543933 h 3263346"/>
              <a:gd name="connsiteX178" fmla="*/ 2840264 w 4276476"/>
              <a:gd name="connsiteY178" fmla="*/ 2510596 h 3263346"/>
              <a:gd name="connsiteX179" fmla="*/ 2859314 w 4276476"/>
              <a:gd name="connsiteY179" fmla="*/ 2534408 h 3263346"/>
              <a:gd name="connsiteX180" fmla="*/ 2949802 w 4276476"/>
              <a:gd name="connsiteY180" fmla="*/ 2491546 h 3263346"/>
              <a:gd name="connsiteX181" fmla="*/ 2997427 w 4276476"/>
              <a:gd name="connsiteY181" fmla="*/ 2353433 h 3263346"/>
              <a:gd name="connsiteX182" fmla="*/ 2930752 w 4276476"/>
              <a:gd name="connsiteY182" fmla="*/ 2334383 h 3263346"/>
              <a:gd name="connsiteX183" fmla="*/ 2973614 w 4276476"/>
              <a:gd name="connsiteY183" fmla="*/ 2291521 h 3263346"/>
              <a:gd name="connsiteX184" fmla="*/ 2978377 w 4276476"/>
              <a:gd name="connsiteY184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797402 w 4276476"/>
              <a:gd name="connsiteY171" fmla="*/ 2386771 h 3263346"/>
              <a:gd name="connsiteX172" fmla="*/ 2768827 w 4276476"/>
              <a:gd name="connsiteY172" fmla="*/ 2391533 h 3263346"/>
              <a:gd name="connsiteX173" fmla="*/ 2797402 w 4276476"/>
              <a:gd name="connsiteY173" fmla="*/ 2420108 h 3263346"/>
              <a:gd name="connsiteX174" fmla="*/ 2802164 w 4276476"/>
              <a:gd name="connsiteY174" fmla="*/ 2448683 h 3263346"/>
              <a:gd name="connsiteX175" fmla="*/ 2806927 w 4276476"/>
              <a:gd name="connsiteY175" fmla="*/ 2472496 h 3263346"/>
              <a:gd name="connsiteX176" fmla="*/ 2802164 w 4276476"/>
              <a:gd name="connsiteY176" fmla="*/ 2543933 h 3263346"/>
              <a:gd name="connsiteX177" fmla="*/ 2840264 w 4276476"/>
              <a:gd name="connsiteY177" fmla="*/ 2510596 h 3263346"/>
              <a:gd name="connsiteX178" fmla="*/ 2859314 w 4276476"/>
              <a:gd name="connsiteY178" fmla="*/ 2534408 h 3263346"/>
              <a:gd name="connsiteX179" fmla="*/ 2949802 w 4276476"/>
              <a:gd name="connsiteY179" fmla="*/ 2491546 h 3263346"/>
              <a:gd name="connsiteX180" fmla="*/ 2997427 w 4276476"/>
              <a:gd name="connsiteY180" fmla="*/ 2353433 h 3263346"/>
              <a:gd name="connsiteX181" fmla="*/ 2930752 w 4276476"/>
              <a:gd name="connsiteY181" fmla="*/ 2334383 h 3263346"/>
              <a:gd name="connsiteX182" fmla="*/ 2973614 w 4276476"/>
              <a:gd name="connsiteY182" fmla="*/ 2291521 h 3263346"/>
              <a:gd name="connsiteX183" fmla="*/ 2978377 w 4276476"/>
              <a:gd name="connsiteY183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797402 w 4276476"/>
              <a:gd name="connsiteY171" fmla="*/ 2386771 h 3263346"/>
              <a:gd name="connsiteX172" fmla="*/ 2768827 w 4276476"/>
              <a:gd name="connsiteY172" fmla="*/ 2391533 h 3263346"/>
              <a:gd name="connsiteX173" fmla="*/ 2797402 w 4276476"/>
              <a:gd name="connsiteY173" fmla="*/ 2420108 h 3263346"/>
              <a:gd name="connsiteX174" fmla="*/ 2802164 w 4276476"/>
              <a:gd name="connsiteY174" fmla="*/ 2448683 h 3263346"/>
              <a:gd name="connsiteX175" fmla="*/ 2806927 w 4276476"/>
              <a:gd name="connsiteY175" fmla="*/ 2472496 h 3263346"/>
              <a:gd name="connsiteX176" fmla="*/ 2802164 w 4276476"/>
              <a:gd name="connsiteY176" fmla="*/ 2543933 h 3263346"/>
              <a:gd name="connsiteX177" fmla="*/ 2840264 w 4276476"/>
              <a:gd name="connsiteY177" fmla="*/ 2510596 h 3263346"/>
              <a:gd name="connsiteX178" fmla="*/ 2859314 w 4276476"/>
              <a:gd name="connsiteY178" fmla="*/ 2534408 h 3263346"/>
              <a:gd name="connsiteX179" fmla="*/ 2949802 w 4276476"/>
              <a:gd name="connsiteY179" fmla="*/ 2491546 h 3263346"/>
              <a:gd name="connsiteX180" fmla="*/ 2997427 w 4276476"/>
              <a:gd name="connsiteY180" fmla="*/ 2353433 h 3263346"/>
              <a:gd name="connsiteX181" fmla="*/ 2930752 w 4276476"/>
              <a:gd name="connsiteY181" fmla="*/ 2334383 h 3263346"/>
              <a:gd name="connsiteX182" fmla="*/ 2973614 w 4276476"/>
              <a:gd name="connsiteY182" fmla="*/ 2291521 h 3263346"/>
              <a:gd name="connsiteX183" fmla="*/ 2978377 w 4276476"/>
              <a:gd name="connsiteY183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768827 w 4276476"/>
              <a:gd name="connsiteY171" fmla="*/ 2391533 h 3263346"/>
              <a:gd name="connsiteX172" fmla="*/ 2797402 w 4276476"/>
              <a:gd name="connsiteY172" fmla="*/ 2420108 h 3263346"/>
              <a:gd name="connsiteX173" fmla="*/ 2802164 w 4276476"/>
              <a:gd name="connsiteY173" fmla="*/ 2448683 h 3263346"/>
              <a:gd name="connsiteX174" fmla="*/ 2806927 w 4276476"/>
              <a:gd name="connsiteY174" fmla="*/ 2472496 h 3263346"/>
              <a:gd name="connsiteX175" fmla="*/ 2802164 w 4276476"/>
              <a:gd name="connsiteY175" fmla="*/ 2543933 h 3263346"/>
              <a:gd name="connsiteX176" fmla="*/ 2840264 w 4276476"/>
              <a:gd name="connsiteY176" fmla="*/ 2510596 h 3263346"/>
              <a:gd name="connsiteX177" fmla="*/ 2859314 w 4276476"/>
              <a:gd name="connsiteY177" fmla="*/ 2534408 h 3263346"/>
              <a:gd name="connsiteX178" fmla="*/ 2949802 w 4276476"/>
              <a:gd name="connsiteY178" fmla="*/ 2491546 h 3263346"/>
              <a:gd name="connsiteX179" fmla="*/ 2997427 w 4276476"/>
              <a:gd name="connsiteY179" fmla="*/ 2353433 h 3263346"/>
              <a:gd name="connsiteX180" fmla="*/ 2930752 w 4276476"/>
              <a:gd name="connsiteY180" fmla="*/ 2334383 h 3263346"/>
              <a:gd name="connsiteX181" fmla="*/ 2973614 w 4276476"/>
              <a:gd name="connsiteY181" fmla="*/ 2291521 h 3263346"/>
              <a:gd name="connsiteX182" fmla="*/ 2978377 w 4276476"/>
              <a:gd name="connsiteY182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768827 w 4276476"/>
              <a:gd name="connsiteY171" fmla="*/ 2391533 h 3263346"/>
              <a:gd name="connsiteX172" fmla="*/ 2797402 w 4276476"/>
              <a:gd name="connsiteY172" fmla="*/ 2420108 h 3263346"/>
              <a:gd name="connsiteX173" fmla="*/ 2802164 w 4276476"/>
              <a:gd name="connsiteY173" fmla="*/ 2448683 h 3263346"/>
              <a:gd name="connsiteX174" fmla="*/ 2806927 w 4276476"/>
              <a:gd name="connsiteY174" fmla="*/ 2472496 h 3263346"/>
              <a:gd name="connsiteX175" fmla="*/ 2802164 w 4276476"/>
              <a:gd name="connsiteY175" fmla="*/ 2543933 h 3263346"/>
              <a:gd name="connsiteX176" fmla="*/ 2840264 w 4276476"/>
              <a:gd name="connsiteY176" fmla="*/ 2510596 h 3263346"/>
              <a:gd name="connsiteX177" fmla="*/ 2859314 w 4276476"/>
              <a:gd name="connsiteY177" fmla="*/ 2534408 h 3263346"/>
              <a:gd name="connsiteX178" fmla="*/ 2949802 w 4276476"/>
              <a:gd name="connsiteY178" fmla="*/ 2491546 h 3263346"/>
              <a:gd name="connsiteX179" fmla="*/ 2997427 w 4276476"/>
              <a:gd name="connsiteY179" fmla="*/ 2353433 h 3263346"/>
              <a:gd name="connsiteX180" fmla="*/ 2930752 w 4276476"/>
              <a:gd name="connsiteY180" fmla="*/ 2334383 h 3263346"/>
              <a:gd name="connsiteX181" fmla="*/ 2973614 w 4276476"/>
              <a:gd name="connsiteY181" fmla="*/ 2291521 h 3263346"/>
              <a:gd name="connsiteX182" fmla="*/ 2978377 w 4276476"/>
              <a:gd name="connsiteY182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759302 w 4276476"/>
              <a:gd name="connsiteY171" fmla="*/ 2389152 h 3263346"/>
              <a:gd name="connsiteX172" fmla="*/ 2797402 w 4276476"/>
              <a:gd name="connsiteY172" fmla="*/ 2420108 h 3263346"/>
              <a:gd name="connsiteX173" fmla="*/ 2802164 w 4276476"/>
              <a:gd name="connsiteY173" fmla="*/ 2448683 h 3263346"/>
              <a:gd name="connsiteX174" fmla="*/ 2806927 w 4276476"/>
              <a:gd name="connsiteY174" fmla="*/ 2472496 h 3263346"/>
              <a:gd name="connsiteX175" fmla="*/ 2802164 w 4276476"/>
              <a:gd name="connsiteY175" fmla="*/ 2543933 h 3263346"/>
              <a:gd name="connsiteX176" fmla="*/ 2840264 w 4276476"/>
              <a:gd name="connsiteY176" fmla="*/ 2510596 h 3263346"/>
              <a:gd name="connsiteX177" fmla="*/ 2859314 w 4276476"/>
              <a:gd name="connsiteY177" fmla="*/ 2534408 h 3263346"/>
              <a:gd name="connsiteX178" fmla="*/ 2949802 w 4276476"/>
              <a:gd name="connsiteY178" fmla="*/ 2491546 h 3263346"/>
              <a:gd name="connsiteX179" fmla="*/ 2997427 w 4276476"/>
              <a:gd name="connsiteY179" fmla="*/ 2353433 h 3263346"/>
              <a:gd name="connsiteX180" fmla="*/ 2930752 w 4276476"/>
              <a:gd name="connsiteY180" fmla="*/ 2334383 h 3263346"/>
              <a:gd name="connsiteX181" fmla="*/ 2973614 w 4276476"/>
              <a:gd name="connsiteY181" fmla="*/ 2291521 h 3263346"/>
              <a:gd name="connsiteX182" fmla="*/ 2978377 w 4276476"/>
              <a:gd name="connsiteY182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797402 w 4276476"/>
              <a:gd name="connsiteY171" fmla="*/ 2420108 h 3263346"/>
              <a:gd name="connsiteX172" fmla="*/ 2802164 w 4276476"/>
              <a:gd name="connsiteY172" fmla="*/ 2448683 h 3263346"/>
              <a:gd name="connsiteX173" fmla="*/ 2806927 w 4276476"/>
              <a:gd name="connsiteY173" fmla="*/ 2472496 h 3263346"/>
              <a:gd name="connsiteX174" fmla="*/ 2802164 w 4276476"/>
              <a:gd name="connsiteY174" fmla="*/ 2543933 h 3263346"/>
              <a:gd name="connsiteX175" fmla="*/ 2840264 w 4276476"/>
              <a:gd name="connsiteY175" fmla="*/ 2510596 h 3263346"/>
              <a:gd name="connsiteX176" fmla="*/ 2859314 w 4276476"/>
              <a:gd name="connsiteY176" fmla="*/ 2534408 h 3263346"/>
              <a:gd name="connsiteX177" fmla="*/ 2949802 w 4276476"/>
              <a:gd name="connsiteY177" fmla="*/ 2491546 h 3263346"/>
              <a:gd name="connsiteX178" fmla="*/ 2997427 w 4276476"/>
              <a:gd name="connsiteY178" fmla="*/ 2353433 h 3263346"/>
              <a:gd name="connsiteX179" fmla="*/ 2930752 w 4276476"/>
              <a:gd name="connsiteY179" fmla="*/ 2334383 h 3263346"/>
              <a:gd name="connsiteX180" fmla="*/ 2973614 w 4276476"/>
              <a:gd name="connsiteY180" fmla="*/ 2291521 h 3263346"/>
              <a:gd name="connsiteX181" fmla="*/ 2978377 w 4276476"/>
              <a:gd name="connsiteY181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797402 w 4276476"/>
              <a:gd name="connsiteY171" fmla="*/ 2420108 h 3263346"/>
              <a:gd name="connsiteX172" fmla="*/ 2802164 w 4276476"/>
              <a:gd name="connsiteY172" fmla="*/ 2448683 h 3263346"/>
              <a:gd name="connsiteX173" fmla="*/ 2806927 w 4276476"/>
              <a:gd name="connsiteY173" fmla="*/ 2472496 h 3263346"/>
              <a:gd name="connsiteX174" fmla="*/ 2802164 w 4276476"/>
              <a:gd name="connsiteY174" fmla="*/ 2543933 h 3263346"/>
              <a:gd name="connsiteX175" fmla="*/ 2840264 w 4276476"/>
              <a:gd name="connsiteY175" fmla="*/ 2510596 h 3263346"/>
              <a:gd name="connsiteX176" fmla="*/ 2859314 w 4276476"/>
              <a:gd name="connsiteY176" fmla="*/ 2534408 h 3263346"/>
              <a:gd name="connsiteX177" fmla="*/ 2949802 w 4276476"/>
              <a:gd name="connsiteY177" fmla="*/ 2491546 h 3263346"/>
              <a:gd name="connsiteX178" fmla="*/ 2997427 w 4276476"/>
              <a:gd name="connsiteY178" fmla="*/ 2353433 h 3263346"/>
              <a:gd name="connsiteX179" fmla="*/ 2930752 w 4276476"/>
              <a:gd name="connsiteY179" fmla="*/ 2334383 h 3263346"/>
              <a:gd name="connsiteX180" fmla="*/ 2973614 w 4276476"/>
              <a:gd name="connsiteY180" fmla="*/ 2291521 h 3263346"/>
              <a:gd name="connsiteX181" fmla="*/ 2978377 w 4276476"/>
              <a:gd name="connsiteY181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02164 w 4276476"/>
              <a:gd name="connsiteY171" fmla="*/ 2448683 h 3263346"/>
              <a:gd name="connsiteX172" fmla="*/ 2806927 w 4276476"/>
              <a:gd name="connsiteY172" fmla="*/ 2472496 h 3263346"/>
              <a:gd name="connsiteX173" fmla="*/ 2802164 w 4276476"/>
              <a:gd name="connsiteY173" fmla="*/ 2543933 h 3263346"/>
              <a:gd name="connsiteX174" fmla="*/ 2840264 w 4276476"/>
              <a:gd name="connsiteY174" fmla="*/ 2510596 h 3263346"/>
              <a:gd name="connsiteX175" fmla="*/ 2859314 w 4276476"/>
              <a:gd name="connsiteY175" fmla="*/ 2534408 h 3263346"/>
              <a:gd name="connsiteX176" fmla="*/ 2949802 w 4276476"/>
              <a:gd name="connsiteY176" fmla="*/ 2491546 h 3263346"/>
              <a:gd name="connsiteX177" fmla="*/ 2997427 w 4276476"/>
              <a:gd name="connsiteY177" fmla="*/ 2353433 h 3263346"/>
              <a:gd name="connsiteX178" fmla="*/ 2930752 w 4276476"/>
              <a:gd name="connsiteY178" fmla="*/ 2334383 h 3263346"/>
              <a:gd name="connsiteX179" fmla="*/ 2973614 w 4276476"/>
              <a:gd name="connsiteY179" fmla="*/ 2291521 h 3263346"/>
              <a:gd name="connsiteX180" fmla="*/ 2978377 w 4276476"/>
              <a:gd name="connsiteY180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02164 w 4276476"/>
              <a:gd name="connsiteY171" fmla="*/ 2448683 h 3263346"/>
              <a:gd name="connsiteX172" fmla="*/ 2806927 w 4276476"/>
              <a:gd name="connsiteY172" fmla="*/ 2472496 h 3263346"/>
              <a:gd name="connsiteX173" fmla="*/ 2802164 w 4276476"/>
              <a:gd name="connsiteY173" fmla="*/ 2543933 h 3263346"/>
              <a:gd name="connsiteX174" fmla="*/ 2840264 w 4276476"/>
              <a:gd name="connsiteY174" fmla="*/ 2510596 h 3263346"/>
              <a:gd name="connsiteX175" fmla="*/ 2859314 w 4276476"/>
              <a:gd name="connsiteY175" fmla="*/ 2534408 h 3263346"/>
              <a:gd name="connsiteX176" fmla="*/ 2949802 w 4276476"/>
              <a:gd name="connsiteY176" fmla="*/ 2491546 h 3263346"/>
              <a:gd name="connsiteX177" fmla="*/ 2997427 w 4276476"/>
              <a:gd name="connsiteY177" fmla="*/ 2353433 h 3263346"/>
              <a:gd name="connsiteX178" fmla="*/ 2930752 w 4276476"/>
              <a:gd name="connsiteY178" fmla="*/ 2334383 h 3263346"/>
              <a:gd name="connsiteX179" fmla="*/ 2973614 w 4276476"/>
              <a:gd name="connsiteY179" fmla="*/ 2291521 h 3263346"/>
              <a:gd name="connsiteX180" fmla="*/ 2978377 w 4276476"/>
              <a:gd name="connsiteY180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06927 w 4276476"/>
              <a:gd name="connsiteY171" fmla="*/ 2472496 h 3263346"/>
              <a:gd name="connsiteX172" fmla="*/ 2802164 w 4276476"/>
              <a:gd name="connsiteY172" fmla="*/ 2543933 h 3263346"/>
              <a:gd name="connsiteX173" fmla="*/ 2840264 w 4276476"/>
              <a:gd name="connsiteY173" fmla="*/ 2510596 h 3263346"/>
              <a:gd name="connsiteX174" fmla="*/ 2859314 w 4276476"/>
              <a:gd name="connsiteY174" fmla="*/ 2534408 h 3263346"/>
              <a:gd name="connsiteX175" fmla="*/ 2949802 w 4276476"/>
              <a:gd name="connsiteY175" fmla="*/ 2491546 h 3263346"/>
              <a:gd name="connsiteX176" fmla="*/ 2997427 w 4276476"/>
              <a:gd name="connsiteY176" fmla="*/ 2353433 h 3263346"/>
              <a:gd name="connsiteX177" fmla="*/ 2930752 w 4276476"/>
              <a:gd name="connsiteY177" fmla="*/ 2334383 h 3263346"/>
              <a:gd name="connsiteX178" fmla="*/ 2973614 w 4276476"/>
              <a:gd name="connsiteY178" fmla="*/ 2291521 h 3263346"/>
              <a:gd name="connsiteX179" fmla="*/ 2978377 w 4276476"/>
              <a:gd name="connsiteY179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06927 w 4276476"/>
              <a:gd name="connsiteY171" fmla="*/ 2472496 h 3263346"/>
              <a:gd name="connsiteX172" fmla="*/ 2802164 w 4276476"/>
              <a:gd name="connsiteY172" fmla="*/ 2543933 h 3263346"/>
              <a:gd name="connsiteX173" fmla="*/ 2840264 w 4276476"/>
              <a:gd name="connsiteY173" fmla="*/ 2510596 h 3263346"/>
              <a:gd name="connsiteX174" fmla="*/ 2859314 w 4276476"/>
              <a:gd name="connsiteY174" fmla="*/ 2534408 h 3263346"/>
              <a:gd name="connsiteX175" fmla="*/ 2949802 w 4276476"/>
              <a:gd name="connsiteY175" fmla="*/ 2491546 h 3263346"/>
              <a:gd name="connsiteX176" fmla="*/ 2997427 w 4276476"/>
              <a:gd name="connsiteY176" fmla="*/ 2353433 h 3263346"/>
              <a:gd name="connsiteX177" fmla="*/ 2930752 w 4276476"/>
              <a:gd name="connsiteY177" fmla="*/ 2334383 h 3263346"/>
              <a:gd name="connsiteX178" fmla="*/ 2973614 w 4276476"/>
              <a:gd name="connsiteY178" fmla="*/ 2291521 h 3263346"/>
              <a:gd name="connsiteX179" fmla="*/ 2978377 w 4276476"/>
              <a:gd name="connsiteY179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02164 w 4276476"/>
              <a:gd name="connsiteY171" fmla="*/ 2543933 h 3263346"/>
              <a:gd name="connsiteX172" fmla="*/ 2840264 w 4276476"/>
              <a:gd name="connsiteY172" fmla="*/ 2510596 h 3263346"/>
              <a:gd name="connsiteX173" fmla="*/ 2859314 w 4276476"/>
              <a:gd name="connsiteY173" fmla="*/ 2534408 h 3263346"/>
              <a:gd name="connsiteX174" fmla="*/ 2949802 w 4276476"/>
              <a:gd name="connsiteY174" fmla="*/ 2491546 h 3263346"/>
              <a:gd name="connsiteX175" fmla="*/ 2997427 w 4276476"/>
              <a:gd name="connsiteY175" fmla="*/ 2353433 h 3263346"/>
              <a:gd name="connsiteX176" fmla="*/ 2930752 w 4276476"/>
              <a:gd name="connsiteY176" fmla="*/ 2334383 h 3263346"/>
              <a:gd name="connsiteX177" fmla="*/ 2973614 w 4276476"/>
              <a:gd name="connsiteY177" fmla="*/ 2291521 h 3263346"/>
              <a:gd name="connsiteX178" fmla="*/ 2978377 w 4276476"/>
              <a:gd name="connsiteY178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0264 w 4276476"/>
              <a:gd name="connsiteY171" fmla="*/ 2510596 h 3263346"/>
              <a:gd name="connsiteX172" fmla="*/ 2859314 w 4276476"/>
              <a:gd name="connsiteY172" fmla="*/ 2534408 h 3263346"/>
              <a:gd name="connsiteX173" fmla="*/ 2949802 w 4276476"/>
              <a:gd name="connsiteY173" fmla="*/ 2491546 h 3263346"/>
              <a:gd name="connsiteX174" fmla="*/ 2997427 w 4276476"/>
              <a:gd name="connsiteY174" fmla="*/ 2353433 h 3263346"/>
              <a:gd name="connsiteX175" fmla="*/ 2930752 w 4276476"/>
              <a:gd name="connsiteY175" fmla="*/ 2334383 h 3263346"/>
              <a:gd name="connsiteX176" fmla="*/ 2973614 w 4276476"/>
              <a:gd name="connsiteY176" fmla="*/ 2291521 h 3263346"/>
              <a:gd name="connsiteX177" fmla="*/ 2978377 w 4276476"/>
              <a:gd name="connsiteY177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40264 w 4276476"/>
              <a:gd name="connsiteY171" fmla="*/ 2510596 h 3263346"/>
              <a:gd name="connsiteX172" fmla="*/ 2859314 w 4276476"/>
              <a:gd name="connsiteY172" fmla="*/ 2534408 h 3263346"/>
              <a:gd name="connsiteX173" fmla="*/ 2949802 w 4276476"/>
              <a:gd name="connsiteY173" fmla="*/ 2491546 h 3263346"/>
              <a:gd name="connsiteX174" fmla="*/ 2997427 w 4276476"/>
              <a:gd name="connsiteY174" fmla="*/ 2353433 h 3263346"/>
              <a:gd name="connsiteX175" fmla="*/ 2930752 w 4276476"/>
              <a:gd name="connsiteY175" fmla="*/ 2334383 h 3263346"/>
              <a:gd name="connsiteX176" fmla="*/ 2973614 w 4276476"/>
              <a:gd name="connsiteY176" fmla="*/ 2291521 h 3263346"/>
              <a:gd name="connsiteX177" fmla="*/ 2978377 w 4276476"/>
              <a:gd name="connsiteY177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859314 w 4276476"/>
              <a:gd name="connsiteY171" fmla="*/ 2534408 h 3263346"/>
              <a:gd name="connsiteX172" fmla="*/ 2949802 w 4276476"/>
              <a:gd name="connsiteY172" fmla="*/ 2491546 h 3263346"/>
              <a:gd name="connsiteX173" fmla="*/ 2997427 w 4276476"/>
              <a:gd name="connsiteY173" fmla="*/ 2353433 h 3263346"/>
              <a:gd name="connsiteX174" fmla="*/ 2930752 w 4276476"/>
              <a:gd name="connsiteY174" fmla="*/ 2334383 h 3263346"/>
              <a:gd name="connsiteX175" fmla="*/ 2973614 w 4276476"/>
              <a:gd name="connsiteY175" fmla="*/ 2291521 h 3263346"/>
              <a:gd name="connsiteX176" fmla="*/ 2978377 w 4276476"/>
              <a:gd name="connsiteY176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949802 w 4276476"/>
              <a:gd name="connsiteY171" fmla="*/ 2491546 h 3263346"/>
              <a:gd name="connsiteX172" fmla="*/ 2997427 w 4276476"/>
              <a:gd name="connsiteY172" fmla="*/ 2353433 h 3263346"/>
              <a:gd name="connsiteX173" fmla="*/ 2930752 w 4276476"/>
              <a:gd name="connsiteY173" fmla="*/ 2334383 h 3263346"/>
              <a:gd name="connsiteX174" fmla="*/ 2973614 w 4276476"/>
              <a:gd name="connsiteY174" fmla="*/ 2291521 h 3263346"/>
              <a:gd name="connsiteX175" fmla="*/ 2978377 w 4276476"/>
              <a:gd name="connsiteY175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997427 w 4276476"/>
              <a:gd name="connsiteY171" fmla="*/ 2353433 h 3263346"/>
              <a:gd name="connsiteX172" fmla="*/ 2930752 w 4276476"/>
              <a:gd name="connsiteY172" fmla="*/ 2334383 h 3263346"/>
              <a:gd name="connsiteX173" fmla="*/ 2973614 w 4276476"/>
              <a:gd name="connsiteY173" fmla="*/ 2291521 h 3263346"/>
              <a:gd name="connsiteX174" fmla="*/ 2978377 w 4276476"/>
              <a:gd name="connsiteY174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997427 w 4276476"/>
              <a:gd name="connsiteY171" fmla="*/ 2353433 h 3263346"/>
              <a:gd name="connsiteX172" fmla="*/ 2930752 w 4276476"/>
              <a:gd name="connsiteY172" fmla="*/ 2334383 h 3263346"/>
              <a:gd name="connsiteX173" fmla="*/ 2973614 w 4276476"/>
              <a:gd name="connsiteY173" fmla="*/ 2291521 h 3263346"/>
              <a:gd name="connsiteX174" fmla="*/ 2978377 w 4276476"/>
              <a:gd name="connsiteY174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930752 w 4276476"/>
              <a:gd name="connsiteY171" fmla="*/ 2334383 h 3263346"/>
              <a:gd name="connsiteX172" fmla="*/ 2973614 w 4276476"/>
              <a:gd name="connsiteY172" fmla="*/ 2291521 h 3263346"/>
              <a:gd name="connsiteX173" fmla="*/ 2978377 w 4276476"/>
              <a:gd name="connsiteY173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930752 w 4276476"/>
              <a:gd name="connsiteY171" fmla="*/ 2334383 h 3263346"/>
              <a:gd name="connsiteX172" fmla="*/ 2973614 w 4276476"/>
              <a:gd name="connsiteY172" fmla="*/ 2291521 h 3263346"/>
              <a:gd name="connsiteX173" fmla="*/ 2978377 w 4276476"/>
              <a:gd name="connsiteY173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930752 w 4276476"/>
              <a:gd name="connsiteY171" fmla="*/ 2334383 h 3263346"/>
              <a:gd name="connsiteX172" fmla="*/ 2973614 w 4276476"/>
              <a:gd name="connsiteY172" fmla="*/ 2291521 h 3263346"/>
              <a:gd name="connsiteX173" fmla="*/ 2978377 w 4276476"/>
              <a:gd name="connsiteY173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930752 w 4276476"/>
              <a:gd name="connsiteY171" fmla="*/ 2334383 h 3263346"/>
              <a:gd name="connsiteX172" fmla="*/ 2973614 w 4276476"/>
              <a:gd name="connsiteY172" fmla="*/ 2291521 h 3263346"/>
              <a:gd name="connsiteX173" fmla="*/ 2978377 w 4276476"/>
              <a:gd name="connsiteY173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973614 w 4276476"/>
              <a:gd name="connsiteY171" fmla="*/ 2291521 h 3263346"/>
              <a:gd name="connsiteX172" fmla="*/ 2978377 w 4276476"/>
              <a:gd name="connsiteY172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973614 w 4276476"/>
              <a:gd name="connsiteY171" fmla="*/ 2291521 h 3263346"/>
              <a:gd name="connsiteX172" fmla="*/ 2978377 w 4276476"/>
              <a:gd name="connsiteY172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799782 w 4276476"/>
              <a:gd name="connsiteY170" fmla="*/ 2279615 h 3263346"/>
              <a:gd name="connsiteX171" fmla="*/ 2978377 w 4276476"/>
              <a:gd name="connsiteY171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895032 w 4276476"/>
              <a:gd name="connsiteY170" fmla="*/ 2239134 h 3263346"/>
              <a:gd name="connsiteX171" fmla="*/ 2978377 w 4276476"/>
              <a:gd name="connsiteY171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02164 w 4276476"/>
              <a:gd name="connsiteY169" fmla="*/ 2258183 h 3263346"/>
              <a:gd name="connsiteX170" fmla="*/ 2895032 w 4276476"/>
              <a:gd name="connsiteY170" fmla="*/ 2239134 h 3263346"/>
              <a:gd name="connsiteX171" fmla="*/ 2978377 w 4276476"/>
              <a:gd name="connsiteY171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802164 w 4276476"/>
              <a:gd name="connsiteY168" fmla="*/ 2220083 h 3263346"/>
              <a:gd name="connsiteX169" fmla="*/ 2895032 w 4276476"/>
              <a:gd name="connsiteY169" fmla="*/ 2239134 h 3263346"/>
              <a:gd name="connsiteX170" fmla="*/ 2978377 w 4276476"/>
              <a:gd name="connsiteY170" fmla="*/ 2239133 h 3263346"/>
              <a:gd name="connsiteX0" fmla="*/ 2978377 w 4276476"/>
              <a:gd name="connsiteY0" fmla="*/ 2239133 h 3263346"/>
              <a:gd name="connsiteX1" fmla="*/ 3064102 w 4276476"/>
              <a:gd name="connsiteY1" fmla="*/ 2234371 h 3263346"/>
              <a:gd name="connsiteX2" fmla="*/ 3173639 w 4276476"/>
              <a:gd name="connsiteY2" fmla="*/ 2215321 h 3263346"/>
              <a:gd name="connsiteX3" fmla="*/ 3268889 w 4276476"/>
              <a:gd name="connsiteY3" fmla="*/ 2201033 h 3263346"/>
              <a:gd name="connsiteX4" fmla="*/ 3302227 w 4276476"/>
              <a:gd name="connsiteY4" fmla="*/ 2234371 h 3263346"/>
              <a:gd name="connsiteX5" fmla="*/ 3464152 w 4276476"/>
              <a:gd name="connsiteY5" fmla="*/ 2305808 h 3263346"/>
              <a:gd name="connsiteX6" fmla="*/ 3535589 w 4276476"/>
              <a:gd name="connsiteY6" fmla="*/ 2301046 h 3263346"/>
              <a:gd name="connsiteX7" fmla="*/ 3549877 w 4276476"/>
              <a:gd name="connsiteY7" fmla="*/ 2305808 h 3263346"/>
              <a:gd name="connsiteX8" fmla="*/ 3549877 w 4276476"/>
              <a:gd name="connsiteY8" fmla="*/ 2286758 h 3263346"/>
              <a:gd name="connsiteX9" fmla="*/ 3616552 w 4276476"/>
              <a:gd name="connsiteY9" fmla="*/ 2301046 h 3263346"/>
              <a:gd name="connsiteX10" fmla="*/ 3526064 w 4276476"/>
              <a:gd name="connsiteY10" fmla="*/ 2205796 h 3263346"/>
              <a:gd name="connsiteX11" fmla="*/ 3668939 w 4276476"/>
              <a:gd name="connsiteY11" fmla="*/ 2253421 h 3263346"/>
              <a:gd name="connsiteX12" fmla="*/ 3668939 w 4276476"/>
              <a:gd name="connsiteY12" fmla="*/ 2229608 h 3263346"/>
              <a:gd name="connsiteX13" fmla="*/ 3521302 w 4276476"/>
              <a:gd name="connsiteY13" fmla="*/ 2120071 h 3263346"/>
              <a:gd name="connsiteX14" fmla="*/ 3673702 w 4276476"/>
              <a:gd name="connsiteY14" fmla="*/ 2024821 h 3263346"/>
              <a:gd name="connsiteX15" fmla="*/ 3859439 w 4276476"/>
              <a:gd name="connsiteY15" fmla="*/ 1943858 h 3263346"/>
              <a:gd name="connsiteX16" fmla="*/ 3983264 w 4276476"/>
              <a:gd name="connsiteY16" fmla="*/ 1867658 h 3263346"/>
              <a:gd name="connsiteX17" fmla="*/ 4007077 w 4276476"/>
              <a:gd name="connsiteY17" fmla="*/ 1843846 h 3263346"/>
              <a:gd name="connsiteX18" fmla="*/ 4092802 w 4276476"/>
              <a:gd name="connsiteY18" fmla="*/ 1843846 h 3263346"/>
              <a:gd name="connsiteX19" fmla="*/ 4178527 w 4276476"/>
              <a:gd name="connsiteY19" fmla="*/ 1848608 h 3263346"/>
              <a:gd name="connsiteX20" fmla="*/ 4126139 w 4276476"/>
              <a:gd name="connsiteY20" fmla="*/ 1800983 h 3263346"/>
              <a:gd name="connsiteX21" fmla="*/ 4045177 w 4276476"/>
              <a:gd name="connsiteY21" fmla="*/ 1772408 h 3263346"/>
              <a:gd name="connsiteX22" fmla="*/ 4011839 w 4276476"/>
              <a:gd name="connsiteY22" fmla="*/ 1724783 h 3263346"/>
              <a:gd name="connsiteX23" fmla="*/ 3868964 w 4276476"/>
              <a:gd name="connsiteY23" fmla="*/ 1658108 h 3263346"/>
              <a:gd name="connsiteX24" fmla="*/ 3735614 w 4276476"/>
              <a:gd name="connsiteY24" fmla="*/ 1658108 h 3263346"/>
              <a:gd name="connsiteX25" fmla="*/ 3559402 w 4276476"/>
              <a:gd name="connsiteY25" fmla="*/ 1677158 h 3263346"/>
              <a:gd name="connsiteX26" fmla="*/ 3540352 w 4276476"/>
              <a:gd name="connsiteY26" fmla="*/ 1534283 h 3263346"/>
              <a:gd name="connsiteX27" fmla="*/ 3549877 w 4276476"/>
              <a:gd name="connsiteY27" fmla="*/ 1405696 h 3263346"/>
              <a:gd name="connsiteX28" fmla="*/ 3673702 w 4276476"/>
              <a:gd name="connsiteY28" fmla="*/ 1215196 h 3263346"/>
              <a:gd name="connsiteX29" fmla="*/ 3811814 w 4276476"/>
              <a:gd name="connsiteY29" fmla="*/ 1091371 h 3263346"/>
              <a:gd name="connsiteX30" fmla="*/ 3845152 w 4276476"/>
              <a:gd name="connsiteY30" fmla="*/ 967546 h 3263346"/>
              <a:gd name="connsiteX31" fmla="*/ 3792764 w 4276476"/>
              <a:gd name="connsiteY31" fmla="*/ 991358 h 3263346"/>
              <a:gd name="connsiteX32" fmla="*/ 3921352 w 4276476"/>
              <a:gd name="connsiteY32" fmla="*/ 796096 h 3263346"/>
              <a:gd name="connsiteX33" fmla="*/ 4059464 w 4276476"/>
              <a:gd name="connsiteY33" fmla="*/ 586546 h 3263346"/>
              <a:gd name="connsiteX34" fmla="*/ 4154714 w 4276476"/>
              <a:gd name="connsiteY34" fmla="*/ 334133 h 3263346"/>
              <a:gd name="connsiteX35" fmla="*/ 4235677 w 4276476"/>
              <a:gd name="connsiteY35" fmla="*/ 200783 h 3263346"/>
              <a:gd name="connsiteX36" fmla="*/ 4273777 w 4276476"/>
              <a:gd name="connsiteY36" fmla="*/ 96008 h 3263346"/>
              <a:gd name="connsiteX37" fmla="*/ 4164239 w 4276476"/>
              <a:gd name="connsiteY37" fmla="*/ 176971 h 3263346"/>
              <a:gd name="connsiteX38" fmla="*/ 4102327 w 4276476"/>
              <a:gd name="connsiteY38" fmla="*/ 300796 h 3263346"/>
              <a:gd name="connsiteX39" fmla="*/ 4107089 w 4276476"/>
              <a:gd name="connsiteY39" fmla="*/ 229358 h 3263346"/>
              <a:gd name="connsiteX40" fmla="*/ 4145189 w 4276476"/>
              <a:gd name="connsiteY40" fmla="*/ 100771 h 3263346"/>
              <a:gd name="connsiteX41" fmla="*/ 4149952 w 4276476"/>
              <a:gd name="connsiteY41" fmla="*/ 43621 h 3263346"/>
              <a:gd name="connsiteX42" fmla="*/ 4064227 w 4276476"/>
              <a:gd name="connsiteY42" fmla="*/ 138871 h 3263346"/>
              <a:gd name="connsiteX43" fmla="*/ 4040414 w 4276476"/>
              <a:gd name="connsiteY43" fmla="*/ 167446 h 3263346"/>
              <a:gd name="connsiteX44" fmla="*/ 4040414 w 4276476"/>
              <a:gd name="connsiteY44" fmla="*/ 76958 h 3263346"/>
              <a:gd name="connsiteX45" fmla="*/ 3992789 w 4276476"/>
              <a:gd name="connsiteY45" fmla="*/ 758 h 3263346"/>
              <a:gd name="connsiteX46" fmla="*/ 3935639 w 4276476"/>
              <a:gd name="connsiteY46" fmla="*/ 124583 h 3263346"/>
              <a:gd name="connsiteX47" fmla="*/ 3897539 w 4276476"/>
              <a:gd name="connsiteY47" fmla="*/ 229358 h 3263346"/>
              <a:gd name="connsiteX48" fmla="*/ 3892777 w 4276476"/>
              <a:gd name="connsiteY48" fmla="*/ 229358 h 3263346"/>
              <a:gd name="connsiteX49" fmla="*/ 3892777 w 4276476"/>
              <a:gd name="connsiteY49" fmla="*/ 124583 h 3263346"/>
              <a:gd name="connsiteX50" fmla="*/ 3840389 w 4276476"/>
              <a:gd name="connsiteY50" fmla="*/ 24571 h 3263346"/>
              <a:gd name="connsiteX51" fmla="*/ 3764189 w 4276476"/>
              <a:gd name="connsiteY51" fmla="*/ 143633 h 3263346"/>
              <a:gd name="connsiteX52" fmla="*/ 3764189 w 4276476"/>
              <a:gd name="connsiteY52" fmla="*/ 267458 h 3263346"/>
              <a:gd name="connsiteX53" fmla="*/ 3754664 w 4276476"/>
              <a:gd name="connsiteY53" fmla="*/ 296033 h 3263346"/>
              <a:gd name="connsiteX54" fmla="*/ 3726089 w 4276476"/>
              <a:gd name="connsiteY54" fmla="*/ 181733 h 3263346"/>
              <a:gd name="connsiteX55" fmla="*/ 3649889 w 4276476"/>
              <a:gd name="connsiteY55" fmla="*/ 96008 h 3263346"/>
              <a:gd name="connsiteX56" fmla="*/ 3602264 w 4276476"/>
              <a:gd name="connsiteY56" fmla="*/ 215071 h 3263346"/>
              <a:gd name="connsiteX57" fmla="*/ 3602264 w 4276476"/>
              <a:gd name="connsiteY57" fmla="*/ 296033 h 3263346"/>
              <a:gd name="connsiteX58" fmla="*/ 3597502 w 4276476"/>
              <a:gd name="connsiteY58" fmla="*/ 348421 h 3263346"/>
              <a:gd name="connsiteX59" fmla="*/ 3583214 w 4276476"/>
              <a:gd name="connsiteY59" fmla="*/ 338896 h 3263346"/>
              <a:gd name="connsiteX60" fmla="*/ 3540352 w 4276476"/>
              <a:gd name="connsiteY60" fmla="*/ 253171 h 3263346"/>
              <a:gd name="connsiteX61" fmla="*/ 3430814 w 4276476"/>
              <a:gd name="connsiteY61" fmla="*/ 210308 h 3263346"/>
              <a:gd name="connsiteX62" fmla="*/ 3407002 w 4276476"/>
              <a:gd name="connsiteY62" fmla="*/ 243646 h 3263346"/>
              <a:gd name="connsiteX63" fmla="*/ 3407002 w 4276476"/>
              <a:gd name="connsiteY63" fmla="*/ 319846 h 3263346"/>
              <a:gd name="connsiteX64" fmla="*/ 3459389 w 4276476"/>
              <a:gd name="connsiteY64" fmla="*/ 415096 h 3263346"/>
              <a:gd name="connsiteX65" fmla="*/ 3445102 w 4276476"/>
              <a:gd name="connsiteY65" fmla="*/ 419858 h 3263346"/>
              <a:gd name="connsiteX66" fmla="*/ 3392714 w 4276476"/>
              <a:gd name="connsiteY66" fmla="*/ 353183 h 3263346"/>
              <a:gd name="connsiteX67" fmla="*/ 3302227 w 4276476"/>
              <a:gd name="connsiteY67" fmla="*/ 348421 h 3263346"/>
              <a:gd name="connsiteX68" fmla="*/ 3273652 w 4276476"/>
              <a:gd name="connsiteY68" fmla="*/ 386521 h 3263346"/>
              <a:gd name="connsiteX69" fmla="*/ 3297464 w 4276476"/>
              <a:gd name="connsiteY69" fmla="*/ 448433 h 3263346"/>
              <a:gd name="connsiteX70" fmla="*/ 3278414 w 4276476"/>
              <a:gd name="connsiteY70" fmla="*/ 443671 h 3263346"/>
              <a:gd name="connsiteX71" fmla="*/ 3206977 w 4276476"/>
              <a:gd name="connsiteY71" fmla="*/ 419858 h 3263346"/>
              <a:gd name="connsiteX72" fmla="*/ 3154589 w 4276476"/>
              <a:gd name="connsiteY72" fmla="*/ 448433 h 3263346"/>
              <a:gd name="connsiteX73" fmla="*/ 3154589 w 4276476"/>
              <a:gd name="connsiteY73" fmla="*/ 510346 h 3263346"/>
              <a:gd name="connsiteX74" fmla="*/ 3168877 w 4276476"/>
              <a:gd name="connsiteY74" fmla="*/ 548446 h 3263346"/>
              <a:gd name="connsiteX75" fmla="*/ 3159352 w 4276476"/>
              <a:gd name="connsiteY75" fmla="*/ 562733 h 3263346"/>
              <a:gd name="connsiteX76" fmla="*/ 3130777 w 4276476"/>
              <a:gd name="connsiteY76" fmla="*/ 524633 h 3263346"/>
              <a:gd name="connsiteX77" fmla="*/ 3097439 w 4276476"/>
              <a:gd name="connsiteY77" fmla="*/ 510346 h 3263346"/>
              <a:gd name="connsiteX78" fmla="*/ 3049814 w 4276476"/>
              <a:gd name="connsiteY78" fmla="*/ 557971 h 3263346"/>
              <a:gd name="connsiteX79" fmla="*/ 3059339 w 4276476"/>
              <a:gd name="connsiteY79" fmla="*/ 653221 h 3263346"/>
              <a:gd name="connsiteX80" fmla="*/ 3054577 w 4276476"/>
              <a:gd name="connsiteY80" fmla="*/ 657983 h 3263346"/>
              <a:gd name="connsiteX81" fmla="*/ 2983139 w 4276476"/>
              <a:gd name="connsiteY81" fmla="*/ 610358 h 3263346"/>
              <a:gd name="connsiteX82" fmla="*/ 2916464 w 4276476"/>
              <a:gd name="connsiteY82" fmla="*/ 624646 h 3263346"/>
              <a:gd name="connsiteX83" fmla="*/ 2902177 w 4276476"/>
              <a:gd name="connsiteY83" fmla="*/ 700846 h 3263346"/>
              <a:gd name="connsiteX84" fmla="*/ 2930752 w 4276476"/>
              <a:gd name="connsiteY84" fmla="*/ 762758 h 3263346"/>
              <a:gd name="connsiteX85" fmla="*/ 2845027 w 4276476"/>
              <a:gd name="connsiteY85" fmla="*/ 753233 h 3263346"/>
              <a:gd name="connsiteX86" fmla="*/ 2792639 w 4276476"/>
              <a:gd name="connsiteY86" fmla="*/ 772283 h 3263346"/>
              <a:gd name="connsiteX87" fmla="*/ 2825977 w 4276476"/>
              <a:gd name="connsiteY87" fmla="*/ 858008 h 3263346"/>
              <a:gd name="connsiteX88" fmla="*/ 2854552 w 4276476"/>
              <a:gd name="connsiteY88" fmla="*/ 910396 h 3263346"/>
              <a:gd name="connsiteX89" fmla="*/ 2764064 w 4276476"/>
              <a:gd name="connsiteY89" fmla="*/ 934208 h 3263346"/>
              <a:gd name="connsiteX90" fmla="*/ 2692627 w 4276476"/>
              <a:gd name="connsiteY90" fmla="*/ 972308 h 3263346"/>
              <a:gd name="connsiteX91" fmla="*/ 2683102 w 4276476"/>
              <a:gd name="connsiteY91" fmla="*/ 1000883 h 3263346"/>
              <a:gd name="connsiteX92" fmla="*/ 2721202 w 4276476"/>
              <a:gd name="connsiteY92" fmla="*/ 1053271 h 3263346"/>
              <a:gd name="connsiteX93" fmla="*/ 2668814 w 4276476"/>
              <a:gd name="connsiteY93" fmla="*/ 1077083 h 3263346"/>
              <a:gd name="connsiteX94" fmla="*/ 2602139 w 4276476"/>
              <a:gd name="connsiteY94" fmla="*/ 1124708 h 3263346"/>
              <a:gd name="connsiteX95" fmla="*/ 2602139 w 4276476"/>
              <a:gd name="connsiteY95" fmla="*/ 1167571 h 3263346"/>
              <a:gd name="connsiteX96" fmla="*/ 2630714 w 4276476"/>
              <a:gd name="connsiteY96" fmla="*/ 1205671 h 3263346"/>
              <a:gd name="connsiteX97" fmla="*/ 2540227 w 4276476"/>
              <a:gd name="connsiteY97" fmla="*/ 1248533 h 3263346"/>
              <a:gd name="connsiteX98" fmla="*/ 2535464 w 4276476"/>
              <a:gd name="connsiteY98" fmla="*/ 1310446 h 3263346"/>
              <a:gd name="connsiteX99" fmla="*/ 2559277 w 4276476"/>
              <a:gd name="connsiteY99" fmla="*/ 1343783 h 3263346"/>
              <a:gd name="connsiteX100" fmla="*/ 2506889 w 4276476"/>
              <a:gd name="connsiteY100" fmla="*/ 1396171 h 3263346"/>
              <a:gd name="connsiteX101" fmla="*/ 2535464 w 4276476"/>
              <a:gd name="connsiteY101" fmla="*/ 1462846 h 3263346"/>
              <a:gd name="connsiteX102" fmla="*/ 2592614 w 4276476"/>
              <a:gd name="connsiteY102" fmla="*/ 1472371 h 3263346"/>
              <a:gd name="connsiteX103" fmla="*/ 2535464 w 4276476"/>
              <a:gd name="connsiteY103" fmla="*/ 1534283 h 3263346"/>
              <a:gd name="connsiteX104" fmla="*/ 2521177 w 4276476"/>
              <a:gd name="connsiteY104" fmla="*/ 1586671 h 3263346"/>
              <a:gd name="connsiteX105" fmla="*/ 2587852 w 4276476"/>
              <a:gd name="connsiteY105" fmla="*/ 1615246 h 3263346"/>
              <a:gd name="connsiteX106" fmla="*/ 2554514 w 4276476"/>
              <a:gd name="connsiteY106" fmla="*/ 1677158 h 3263346"/>
              <a:gd name="connsiteX107" fmla="*/ 2564039 w 4276476"/>
              <a:gd name="connsiteY107" fmla="*/ 1743833 h 3263346"/>
              <a:gd name="connsiteX108" fmla="*/ 2602139 w 4276476"/>
              <a:gd name="connsiteY108" fmla="*/ 1758121 h 3263346"/>
              <a:gd name="connsiteX109" fmla="*/ 2573564 w 4276476"/>
              <a:gd name="connsiteY109" fmla="*/ 1824796 h 3263346"/>
              <a:gd name="connsiteX110" fmla="*/ 2583089 w 4276476"/>
              <a:gd name="connsiteY110" fmla="*/ 1881946 h 3263346"/>
              <a:gd name="connsiteX111" fmla="*/ 2435452 w 4276476"/>
              <a:gd name="connsiteY111" fmla="*/ 1920046 h 3263346"/>
              <a:gd name="connsiteX112" fmla="*/ 2140177 w 4276476"/>
              <a:gd name="connsiteY112" fmla="*/ 1996246 h 3263346"/>
              <a:gd name="connsiteX113" fmla="*/ 1821089 w 4276476"/>
              <a:gd name="connsiteY113" fmla="*/ 2053396 h 3263346"/>
              <a:gd name="connsiteX114" fmla="*/ 1592489 w 4276476"/>
              <a:gd name="connsiteY114" fmla="*/ 2062921 h 3263346"/>
              <a:gd name="connsiteX115" fmla="*/ 1387702 w 4276476"/>
              <a:gd name="connsiteY115" fmla="*/ 2034346 h 3263346"/>
              <a:gd name="connsiteX116" fmla="*/ 1225777 w 4276476"/>
              <a:gd name="connsiteY116" fmla="*/ 2024821 h 3263346"/>
              <a:gd name="connsiteX117" fmla="*/ 1149577 w 4276476"/>
              <a:gd name="connsiteY117" fmla="*/ 2029583 h 3263346"/>
              <a:gd name="connsiteX118" fmla="*/ 1097189 w 4276476"/>
              <a:gd name="connsiteY118" fmla="*/ 2062921 h 3263346"/>
              <a:gd name="connsiteX119" fmla="*/ 1168627 w 4276476"/>
              <a:gd name="connsiteY119" fmla="*/ 2096258 h 3263346"/>
              <a:gd name="connsiteX120" fmla="*/ 930502 w 4276476"/>
              <a:gd name="connsiteY120" fmla="*/ 2096258 h 3263346"/>
              <a:gd name="connsiteX121" fmla="*/ 763814 w 4276476"/>
              <a:gd name="connsiteY121" fmla="*/ 2067683 h 3263346"/>
              <a:gd name="connsiteX122" fmla="*/ 554264 w 4276476"/>
              <a:gd name="connsiteY122" fmla="*/ 2010533 h 3263346"/>
              <a:gd name="connsiteX123" fmla="*/ 401864 w 4276476"/>
              <a:gd name="connsiteY123" fmla="*/ 2010533 h 3263346"/>
              <a:gd name="connsiteX124" fmla="*/ 430439 w 4276476"/>
              <a:gd name="connsiteY124" fmla="*/ 2039108 h 3263346"/>
              <a:gd name="connsiteX125" fmla="*/ 235177 w 4276476"/>
              <a:gd name="connsiteY125" fmla="*/ 1996246 h 3263346"/>
              <a:gd name="connsiteX126" fmla="*/ 135164 w 4276476"/>
              <a:gd name="connsiteY126" fmla="*/ 1958146 h 3263346"/>
              <a:gd name="connsiteX127" fmla="*/ 58964 w 4276476"/>
              <a:gd name="connsiteY127" fmla="*/ 1929571 h 3263346"/>
              <a:gd name="connsiteX128" fmla="*/ 1814 w 4276476"/>
              <a:gd name="connsiteY128" fmla="*/ 1953383 h 3263346"/>
              <a:gd name="connsiteX129" fmla="*/ 49439 w 4276476"/>
              <a:gd name="connsiteY129" fmla="*/ 2001008 h 3263346"/>
              <a:gd name="connsiteX130" fmla="*/ 363764 w 4276476"/>
              <a:gd name="connsiteY130" fmla="*/ 2086733 h 3263346"/>
              <a:gd name="connsiteX131" fmla="*/ 682852 w 4276476"/>
              <a:gd name="connsiteY131" fmla="*/ 2120071 h 3263346"/>
              <a:gd name="connsiteX132" fmla="*/ 1144814 w 4276476"/>
              <a:gd name="connsiteY132" fmla="*/ 2134358 h 3263346"/>
              <a:gd name="connsiteX133" fmla="*/ 1454377 w 4276476"/>
              <a:gd name="connsiteY133" fmla="*/ 2120071 h 3263346"/>
              <a:gd name="connsiteX134" fmla="*/ 1787752 w 4276476"/>
              <a:gd name="connsiteY134" fmla="*/ 2110546 h 3263346"/>
              <a:gd name="connsiteX135" fmla="*/ 1835377 w 4276476"/>
              <a:gd name="connsiteY135" fmla="*/ 2124833 h 3263346"/>
              <a:gd name="connsiteX136" fmla="*/ 1840139 w 4276476"/>
              <a:gd name="connsiteY136" fmla="*/ 2177221 h 3263346"/>
              <a:gd name="connsiteX137" fmla="*/ 1840139 w 4276476"/>
              <a:gd name="connsiteY137" fmla="*/ 2234371 h 3263346"/>
              <a:gd name="connsiteX138" fmla="*/ 1797277 w 4276476"/>
              <a:gd name="connsiteY138" fmla="*/ 2281996 h 3263346"/>
              <a:gd name="connsiteX139" fmla="*/ 1792514 w 4276476"/>
              <a:gd name="connsiteY139" fmla="*/ 2324858 h 3263346"/>
              <a:gd name="connsiteX140" fmla="*/ 1735364 w 4276476"/>
              <a:gd name="connsiteY140" fmla="*/ 2353433 h 3263346"/>
              <a:gd name="connsiteX141" fmla="*/ 1668689 w 4276476"/>
              <a:gd name="connsiteY141" fmla="*/ 2367721 h 3263346"/>
              <a:gd name="connsiteX142" fmla="*/ 1687739 w 4276476"/>
              <a:gd name="connsiteY142" fmla="*/ 2405821 h 3263346"/>
              <a:gd name="connsiteX143" fmla="*/ 1511527 w 4276476"/>
              <a:gd name="connsiteY143" fmla="*/ 2482021 h 3263346"/>
              <a:gd name="connsiteX144" fmla="*/ 1387702 w 4276476"/>
              <a:gd name="connsiteY144" fmla="*/ 2534408 h 3263346"/>
              <a:gd name="connsiteX145" fmla="*/ 1368652 w 4276476"/>
              <a:gd name="connsiteY145" fmla="*/ 2577271 h 3263346"/>
              <a:gd name="connsiteX146" fmla="*/ 1406752 w 4276476"/>
              <a:gd name="connsiteY146" fmla="*/ 2591558 h 3263346"/>
              <a:gd name="connsiteX147" fmla="*/ 1311502 w 4276476"/>
              <a:gd name="connsiteY147" fmla="*/ 2629658 h 3263346"/>
              <a:gd name="connsiteX148" fmla="*/ 1254352 w 4276476"/>
              <a:gd name="connsiteY148" fmla="*/ 2672521 h 3263346"/>
              <a:gd name="connsiteX149" fmla="*/ 1178152 w 4276476"/>
              <a:gd name="connsiteY149" fmla="*/ 2715383 h 3263346"/>
              <a:gd name="connsiteX150" fmla="*/ 1173389 w 4276476"/>
              <a:gd name="connsiteY150" fmla="*/ 2734433 h 3263346"/>
              <a:gd name="connsiteX151" fmla="*/ 1268639 w 4276476"/>
              <a:gd name="connsiteY151" fmla="*/ 2720146 h 3263346"/>
              <a:gd name="connsiteX152" fmla="*/ 1097189 w 4276476"/>
              <a:gd name="connsiteY152" fmla="*/ 2829683 h 3263346"/>
              <a:gd name="connsiteX153" fmla="*/ 873352 w 4276476"/>
              <a:gd name="connsiteY153" fmla="*/ 2920171 h 3263346"/>
              <a:gd name="connsiteX154" fmla="*/ 692377 w 4276476"/>
              <a:gd name="connsiteY154" fmla="*/ 3015421 h 3263346"/>
              <a:gd name="connsiteX155" fmla="*/ 635227 w 4276476"/>
              <a:gd name="connsiteY155" fmla="*/ 3043996 h 3263346"/>
              <a:gd name="connsiteX156" fmla="*/ 487589 w 4276476"/>
              <a:gd name="connsiteY156" fmla="*/ 3120196 h 3263346"/>
              <a:gd name="connsiteX157" fmla="*/ 306614 w 4276476"/>
              <a:gd name="connsiteY157" fmla="*/ 3153533 h 3263346"/>
              <a:gd name="connsiteX158" fmla="*/ 201839 w 4276476"/>
              <a:gd name="connsiteY158" fmla="*/ 3186871 h 3263346"/>
              <a:gd name="connsiteX159" fmla="*/ 116114 w 4276476"/>
              <a:gd name="connsiteY159" fmla="*/ 3239258 h 3263346"/>
              <a:gd name="connsiteX160" fmla="*/ 125639 w 4276476"/>
              <a:gd name="connsiteY160" fmla="*/ 3263071 h 3263346"/>
              <a:gd name="connsiteX161" fmla="*/ 297089 w 4276476"/>
              <a:gd name="connsiteY161" fmla="*/ 3224971 h 3263346"/>
              <a:gd name="connsiteX162" fmla="*/ 701902 w 4276476"/>
              <a:gd name="connsiteY162" fmla="*/ 3077333 h 3263346"/>
              <a:gd name="connsiteX163" fmla="*/ 1278164 w 4276476"/>
              <a:gd name="connsiteY163" fmla="*/ 2834446 h 3263346"/>
              <a:gd name="connsiteX164" fmla="*/ 1844902 w 4276476"/>
              <a:gd name="connsiteY164" fmla="*/ 2553458 h 3263346"/>
              <a:gd name="connsiteX165" fmla="*/ 2230664 w 4276476"/>
              <a:gd name="connsiteY165" fmla="*/ 2329621 h 3263346"/>
              <a:gd name="connsiteX166" fmla="*/ 2440214 w 4276476"/>
              <a:gd name="connsiteY166" fmla="*/ 2205796 h 3263346"/>
              <a:gd name="connsiteX167" fmla="*/ 2502127 w 4276476"/>
              <a:gd name="connsiteY167" fmla="*/ 2220083 h 3263346"/>
              <a:gd name="connsiteX168" fmla="*/ 2747395 w 4276476"/>
              <a:gd name="connsiteY168" fmla="*/ 2224846 h 3263346"/>
              <a:gd name="connsiteX169" fmla="*/ 2895032 w 4276476"/>
              <a:gd name="connsiteY169" fmla="*/ 2239134 h 3263346"/>
              <a:gd name="connsiteX170" fmla="*/ 2978377 w 4276476"/>
              <a:gd name="connsiteY170" fmla="*/ 2239133 h 326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4276476" h="3263346">
                <a:moveTo>
                  <a:pt x="2978377" y="2239133"/>
                </a:moveTo>
                <a:cubicBezTo>
                  <a:pt x="3006555" y="2238339"/>
                  <a:pt x="3031558" y="2238340"/>
                  <a:pt x="3064102" y="2234371"/>
                </a:cubicBezTo>
                <a:cubicBezTo>
                  <a:pt x="3096646" y="2230402"/>
                  <a:pt x="3139508" y="2220877"/>
                  <a:pt x="3173639" y="2215321"/>
                </a:cubicBezTo>
                <a:cubicBezTo>
                  <a:pt x="3207770" y="2209765"/>
                  <a:pt x="3247458" y="2197858"/>
                  <a:pt x="3268889" y="2201033"/>
                </a:cubicBezTo>
                <a:cubicBezTo>
                  <a:pt x="3290320" y="2204208"/>
                  <a:pt x="3269683" y="2216908"/>
                  <a:pt x="3302227" y="2234371"/>
                </a:cubicBezTo>
                <a:cubicBezTo>
                  <a:pt x="3334771" y="2251834"/>
                  <a:pt x="3425258" y="2294696"/>
                  <a:pt x="3464152" y="2305808"/>
                </a:cubicBezTo>
                <a:cubicBezTo>
                  <a:pt x="3503046" y="2316920"/>
                  <a:pt x="3521302" y="2301046"/>
                  <a:pt x="3535589" y="2301046"/>
                </a:cubicBezTo>
                <a:cubicBezTo>
                  <a:pt x="3549876" y="2301046"/>
                  <a:pt x="3547496" y="2308189"/>
                  <a:pt x="3549877" y="2305808"/>
                </a:cubicBezTo>
                <a:cubicBezTo>
                  <a:pt x="3552258" y="2303427"/>
                  <a:pt x="3538765" y="2287552"/>
                  <a:pt x="3549877" y="2286758"/>
                </a:cubicBezTo>
                <a:cubicBezTo>
                  <a:pt x="3560989" y="2285964"/>
                  <a:pt x="3620521" y="2314540"/>
                  <a:pt x="3616552" y="2301046"/>
                </a:cubicBezTo>
                <a:cubicBezTo>
                  <a:pt x="3612583" y="2287552"/>
                  <a:pt x="3517333" y="2213733"/>
                  <a:pt x="3526064" y="2205796"/>
                </a:cubicBezTo>
                <a:cubicBezTo>
                  <a:pt x="3534795" y="2197859"/>
                  <a:pt x="3645127" y="2249452"/>
                  <a:pt x="3668939" y="2253421"/>
                </a:cubicBezTo>
                <a:cubicBezTo>
                  <a:pt x="3692751" y="2257390"/>
                  <a:pt x="3693545" y="2251833"/>
                  <a:pt x="3668939" y="2229608"/>
                </a:cubicBezTo>
                <a:cubicBezTo>
                  <a:pt x="3644333" y="2207383"/>
                  <a:pt x="3520508" y="2154202"/>
                  <a:pt x="3521302" y="2120071"/>
                </a:cubicBezTo>
                <a:cubicBezTo>
                  <a:pt x="3522096" y="2085940"/>
                  <a:pt x="3617346" y="2054190"/>
                  <a:pt x="3673702" y="2024821"/>
                </a:cubicBezTo>
                <a:cubicBezTo>
                  <a:pt x="3730058" y="1995452"/>
                  <a:pt x="3807845" y="1970052"/>
                  <a:pt x="3859439" y="1943858"/>
                </a:cubicBezTo>
                <a:cubicBezTo>
                  <a:pt x="3911033" y="1917664"/>
                  <a:pt x="3958658" y="1884327"/>
                  <a:pt x="3983264" y="1867658"/>
                </a:cubicBezTo>
                <a:cubicBezTo>
                  <a:pt x="4007870" y="1850989"/>
                  <a:pt x="3988821" y="1847815"/>
                  <a:pt x="4007077" y="1843846"/>
                </a:cubicBezTo>
                <a:cubicBezTo>
                  <a:pt x="4025333" y="1839877"/>
                  <a:pt x="4064227" y="1843052"/>
                  <a:pt x="4092802" y="1843846"/>
                </a:cubicBezTo>
                <a:cubicBezTo>
                  <a:pt x="4121377" y="1844640"/>
                  <a:pt x="4172971" y="1855752"/>
                  <a:pt x="4178527" y="1848608"/>
                </a:cubicBezTo>
                <a:cubicBezTo>
                  <a:pt x="4184083" y="1841464"/>
                  <a:pt x="4148364" y="1813683"/>
                  <a:pt x="4126139" y="1800983"/>
                </a:cubicBezTo>
                <a:cubicBezTo>
                  <a:pt x="4103914" y="1788283"/>
                  <a:pt x="4064227" y="1785108"/>
                  <a:pt x="4045177" y="1772408"/>
                </a:cubicBezTo>
                <a:cubicBezTo>
                  <a:pt x="4026127" y="1759708"/>
                  <a:pt x="4041208" y="1743833"/>
                  <a:pt x="4011839" y="1724783"/>
                </a:cubicBezTo>
                <a:cubicBezTo>
                  <a:pt x="3982470" y="1705733"/>
                  <a:pt x="3915001" y="1669220"/>
                  <a:pt x="3868964" y="1658108"/>
                </a:cubicBezTo>
                <a:cubicBezTo>
                  <a:pt x="3822927" y="1646996"/>
                  <a:pt x="3787208" y="1654933"/>
                  <a:pt x="3735614" y="1658108"/>
                </a:cubicBezTo>
                <a:cubicBezTo>
                  <a:pt x="3684020" y="1661283"/>
                  <a:pt x="3591946" y="1697795"/>
                  <a:pt x="3559402" y="1677158"/>
                </a:cubicBezTo>
                <a:cubicBezTo>
                  <a:pt x="3526858" y="1656520"/>
                  <a:pt x="3541939" y="1579527"/>
                  <a:pt x="3540352" y="1534283"/>
                </a:cubicBezTo>
                <a:cubicBezTo>
                  <a:pt x="3538765" y="1489039"/>
                  <a:pt x="3527652" y="1458877"/>
                  <a:pt x="3549877" y="1405696"/>
                </a:cubicBezTo>
                <a:cubicBezTo>
                  <a:pt x="3572102" y="1352515"/>
                  <a:pt x="3630046" y="1267583"/>
                  <a:pt x="3673702" y="1215196"/>
                </a:cubicBezTo>
                <a:cubicBezTo>
                  <a:pt x="3717358" y="1162809"/>
                  <a:pt x="3783239" y="1132646"/>
                  <a:pt x="3811814" y="1091371"/>
                </a:cubicBezTo>
                <a:cubicBezTo>
                  <a:pt x="3840389" y="1050096"/>
                  <a:pt x="3848327" y="984215"/>
                  <a:pt x="3845152" y="967546"/>
                </a:cubicBezTo>
                <a:cubicBezTo>
                  <a:pt x="3841977" y="950877"/>
                  <a:pt x="3780064" y="1019933"/>
                  <a:pt x="3792764" y="991358"/>
                </a:cubicBezTo>
                <a:cubicBezTo>
                  <a:pt x="3805464" y="962783"/>
                  <a:pt x="3921352" y="796096"/>
                  <a:pt x="3921352" y="796096"/>
                </a:cubicBezTo>
                <a:cubicBezTo>
                  <a:pt x="3965802" y="728627"/>
                  <a:pt x="4020570" y="663540"/>
                  <a:pt x="4059464" y="586546"/>
                </a:cubicBezTo>
                <a:cubicBezTo>
                  <a:pt x="4098358" y="509552"/>
                  <a:pt x="4125345" y="398427"/>
                  <a:pt x="4154714" y="334133"/>
                </a:cubicBezTo>
                <a:cubicBezTo>
                  <a:pt x="4184083" y="269839"/>
                  <a:pt x="4215833" y="240470"/>
                  <a:pt x="4235677" y="200783"/>
                </a:cubicBezTo>
                <a:cubicBezTo>
                  <a:pt x="4255521" y="161096"/>
                  <a:pt x="4285683" y="99977"/>
                  <a:pt x="4273777" y="96008"/>
                </a:cubicBezTo>
                <a:cubicBezTo>
                  <a:pt x="4261871" y="92039"/>
                  <a:pt x="4192814" y="142840"/>
                  <a:pt x="4164239" y="176971"/>
                </a:cubicBezTo>
                <a:cubicBezTo>
                  <a:pt x="4135664" y="211102"/>
                  <a:pt x="4111852" y="292065"/>
                  <a:pt x="4102327" y="300796"/>
                </a:cubicBezTo>
                <a:cubicBezTo>
                  <a:pt x="4092802" y="309527"/>
                  <a:pt x="4099945" y="262695"/>
                  <a:pt x="4107089" y="229358"/>
                </a:cubicBezTo>
                <a:cubicBezTo>
                  <a:pt x="4114233" y="196021"/>
                  <a:pt x="4138045" y="131727"/>
                  <a:pt x="4145189" y="100771"/>
                </a:cubicBezTo>
                <a:cubicBezTo>
                  <a:pt x="4152333" y="69815"/>
                  <a:pt x="4163446" y="37271"/>
                  <a:pt x="4149952" y="43621"/>
                </a:cubicBezTo>
                <a:cubicBezTo>
                  <a:pt x="4136458" y="49971"/>
                  <a:pt x="4082483" y="118234"/>
                  <a:pt x="4064227" y="138871"/>
                </a:cubicBezTo>
                <a:cubicBezTo>
                  <a:pt x="4045971" y="159508"/>
                  <a:pt x="4044383" y="177765"/>
                  <a:pt x="4040414" y="167446"/>
                </a:cubicBezTo>
                <a:cubicBezTo>
                  <a:pt x="4036445" y="157127"/>
                  <a:pt x="4048352" y="104739"/>
                  <a:pt x="4040414" y="76958"/>
                </a:cubicBezTo>
                <a:cubicBezTo>
                  <a:pt x="4032476" y="49177"/>
                  <a:pt x="4010251" y="-7179"/>
                  <a:pt x="3992789" y="758"/>
                </a:cubicBezTo>
                <a:cubicBezTo>
                  <a:pt x="3975327" y="8695"/>
                  <a:pt x="3951514" y="86483"/>
                  <a:pt x="3935639" y="124583"/>
                </a:cubicBezTo>
                <a:cubicBezTo>
                  <a:pt x="3919764" y="162683"/>
                  <a:pt x="3904683" y="211896"/>
                  <a:pt x="3897539" y="229358"/>
                </a:cubicBezTo>
                <a:cubicBezTo>
                  <a:pt x="3890395" y="246820"/>
                  <a:pt x="3893571" y="246820"/>
                  <a:pt x="3892777" y="229358"/>
                </a:cubicBezTo>
                <a:cubicBezTo>
                  <a:pt x="3891983" y="211896"/>
                  <a:pt x="3901508" y="158714"/>
                  <a:pt x="3892777" y="124583"/>
                </a:cubicBezTo>
                <a:cubicBezTo>
                  <a:pt x="3884046" y="90452"/>
                  <a:pt x="3861820" y="21396"/>
                  <a:pt x="3840389" y="24571"/>
                </a:cubicBezTo>
                <a:cubicBezTo>
                  <a:pt x="3818958" y="27746"/>
                  <a:pt x="3776889" y="103152"/>
                  <a:pt x="3764189" y="143633"/>
                </a:cubicBezTo>
                <a:cubicBezTo>
                  <a:pt x="3751489" y="184114"/>
                  <a:pt x="3765777" y="242058"/>
                  <a:pt x="3764189" y="267458"/>
                </a:cubicBezTo>
                <a:cubicBezTo>
                  <a:pt x="3762602" y="292858"/>
                  <a:pt x="3761014" y="310321"/>
                  <a:pt x="3754664" y="296033"/>
                </a:cubicBezTo>
                <a:cubicBezTo>
                  <a:pt x="3748314" y="281745"/>
                  <a:pt x="3743551" y="215070"/>
                  <a:pt x="3726089" y="181733"/>
                </a:cubicBezTo>
                <a:cubicBezTo>
                  <a:pt x="3708627" y="148396"/>
                  <a:pt x="3670526" y="90452"/>
                  <a:pt x="3649889" y="96008"/>
                </a:cubicBezTo>
                <a:cubicBezTo>
                  <a:pt x="3629252" y="101564"/>
                  <a:pt x="3610201" y="181734"/>
                  <a:pt x="3602264" y="215071"/>
                </a:cubicBezTo>
                <a:cubicBezTo>
                  <a:pt x="3594327" y="248408"/>
                  <a:pt x="3603058" y="273808"/>
                  <a:pt x="3602264" y="296033"/>
                </a:cubicBezTo>
                <a:cubicBezTo>
                  <a:pt x="3601470" y="318258"/>
                  <a:pt x="3600677" y="341277"/>
                  <a:pt x="3597502" y="348421"/>
                </a:cubicBezTo>
                <a:cubicBezTo>
                  <a:pt x="3594327" y="355565"/>
                  <a:pt x="3592739" y="354771"/>
                  <a:pt x="3583214" y="338896"/>
                </a:cubicBezTo>
                <a:cubicBezTo>
                  <a:pt x="3573689" y="323021"/>
                  <a:pt x="3565752" y="274602"/>
                  <a:pt x="3540352" y="253171"/>
                </a:cubicBezTo>
                <a:cubicBezTo>
                  <a:pt x="3514952" y="231740"/>
                  <a:pt x="3453039" y="211895"/>
                  <a:pt x="3430814" y="210308"/>
                </a:cubicBezTo>
                <a:cubicBezTo>
                  <a:pt x="3408589" y="208721"/>
                  <a:pt x="3410971" y="225390"/>
                  <a:pt x="3407002" y="243646"/>
                </a:cubicBezTo>
                <a:cubicBezTo>
                  <a:pt x="3403033" y="261902"/>
                  <a:pt x="3398271" y="291271"/>
                  <a:pt x="3407002" y="319846"/>
                </a:cubicBezTo>
                <a:cubicBezTo>
                  <a:pt x="3415733" y="348421"/>
                  <a:pt x="3453039" y="398427"/>
                  <a:pt x="3459389" y="415096"/>
                </a:cubicBezTo>
                <a:cubicBezTo>
                  <a:pt x="3465739" y="431765"/>
                  <a:pt x="3456214" y="430177"/>
                  <a:pt x="3445102" y="419858"/>
                </a:cubicBezTo>
                <a:cubicBezTo>
                  <a:pt x="3433990" y="409539"/>
                  <a:pt x="3416526" y="365089"/>
                  <a:pt x="3392714" y="353183"/>
                </a:cubicBezTo>
                <a:cubicBezTo>
                  <a:pt x="3368902" y="341277"/>
                  <a:pt x="3322071" y="342865"/>
                  <a:pt x="3302227" y="348421"/>
                </a:cubicBezTo>
                <a:cubicBezTo>
                  <a:pt x="3282383" y="353977"/>
                  <a:pt x="3274446" y="369852"/>
                  <a:pt x="3273652" y="386521"/>
                </a:cubicBezTo>
                <a:cubicBezTo>
                  <a:pt x="3272858" y="403190"/>
                  <a:pt x="3296670" y="438908"/>
                  <a:pt x="3297464" y="448433"/>
                </a:cubicBezTo>
                <a:cubicBezTo>
                  <a:pt x="3298258" y="457958"/>
                  <a:pt x="3293495" y="448433"/>
                  <a:pt x="3278414" y="443671"/>
                </a:cubicBezTo>
                <a:cubicBezTo>
                  <a:pt x="3263333" y="438909"/>
                  <a:pt x="3227614" y="419064"/>
                  <a:pt x="3206977" y="419858"/>
                </a:cubicBezTo>
                <a:cubicBezTo>
                  <a:pt x="3186340" y="420652"/>
                  <a:pt x="3163320" y="433352"/>
                  <a:pt x="3154589" y="448433"/>
                </a:cubicBezTo>
                <a:cubicBezTo>
                  <a:pt x="3145858" y="463514"/>
                  <a:pt x="3152208" y="493677"/>
                  <a:pt x="3154589" y="510346"/>
                </a:cubicBezTo>
                <a:cubicBezTo>
                  <a:pt x="3156970" y="527015"/>
                  <a:pt x="3168083" y="539715"/>
                  <a:pt x="3168877" y="548446"/>
                </a:cubicBezTo>
                <a:cubicBezTo>
                  <a:pt x="3169671" y="557177"/>
                  <a:pt x="3165702" y="566702"/>
                  <a:pt x="3159352" y="562733"/>
                </a:cubicBezTo>
                <a:cubicBezTo>
                  <a:pt x="3153002" y="558764"/>
                  <a:pt x="3141096" y="533364"/>
                  <a:pt x="3130777" y="524633"/>
                </a:cubicBezTo>
                <a:cubicBezTo>
                  <a:pt x="3120458" y="515902"/>
                  <a:pt x="3110933" y="504790"/>
                  <a:pt x="3097439" y="510346"/>
                </a:cubicBezTo>
                <a:cubicBezTo>
                  <a:pt x="3083945" y="515902"/>
                  <a:pt x="3056164" y="534159"/>
                  <a:pt x="3049814" y="557971"/>
                </a:cubicBezTo>
                <a:cubicBezTo>
                  <a:pt x="3043464" y="581783"/>
                  <a:pt x="3058545" y="636552"/>
                  <a:pt x="3059339" y="653221"/>
                </a:cubicBezTo>
                <a:cubicBezTo>
                  <a:pt x="3060133" y="669890"/>
                  <a:pt x="3067277" y="665127"/>
                  <a:pt x="3054577" y="657983"/>
                </a:cubicBezTo>
                <a:cubicBezTo>
                  <a:pt x="3041877" y="650839"/>
                  <a:pt x="3006158" y="615914"/>
                  <a:pt x="2983139" y="610358"/>
                </a:cubicBezTo>
                <a:cubicBezTo>
                  <a:pt x="2960120" y="604802"/>
                  <a:pt x="2929958" y="609565"/>
                  <a:pt x="2916464" y="624646"/>
                </a:cubicBezTo>
                <a:cubicBezTo>
                  <a:pt x="2902970" y="639727"/>
                  <a:pt x="2899796" y="677827"/>
                  <a:pt x="2902177" y="700846"/>
                </a:cubicBezTo>
                <a:cubicBezTo>
                  <a:pt x="2904558" y="723865"/>
                  <a:pt x="2940277" y="754027"/>
                  <a:pt x="2930752" y="762758"/>
                </a:cubicBezTo>
                <a:cubicBezTo>
                  <a:pt x="2921227" y="771489"/>
                  <a:pt x="2868046" y="751646"/>
                  <a:pt x="2845027" y="753233"/>
                </a:cubicBezTo>
                <a:cubicBezTo>
                  <a:pt x="2822008" y="754820"/>
                  <a:pt x="2795814" y="754820"/>
                  <a:pt x="2792639" y="772283"/>
                </a:cubicBezTo>
                <a:cubicBezTo>
                  <a:pt x="2789464" y="789745"/>
                  <a:pt x="2815658" y="834989"/>
                  <a:pt x="2825977" y="858008"/>
                </a:cubicBezTo>
                <a:cubicBezTo>
                  <a:pt x="2836296" y="881027"/>
                  <a:pt x="2864871" y="897696"/>
                  <a:pt x="2854552" y="910396"/>
                </a:cubicBezTo>
                <a:cubicBezTo>
                  <a:pt x="2844233" y="923096"/>
                  <a:pt x="2791052" y="923889"/>
                  <a:pt x="2764064" y="934208"/>
                </a:cubicBezTo>
                <a:cubicBezTo>
                  <a:pt x="2737076" y="944527"/>
                  <a:pt x="2706121" y="961195"/>
                  <a:pt x="2692627" y="972308"/>
                </a:cubicBezTo>
                <a:cubicBezTo>
                  <a:pt x="2679133" y="983420"/>
                  <a:pt x="2678340" y="987389"/>
                  <a:pt x="2683102" y="1000883"/>
                </a:cubicBezTo>
                <a:cubicBezTo>
                  <a:pt x="2687864" y="1014377"/>
                  <a:pt x="2723583" y="1040571"/>
                  <a:pt x="2721202" y="1053271"/>
                </a:cubicBezTo>
                <a:cubicBezTo>
                  <a:pt x="2718821" y="1065971"/>
                  <a:pt x="2688658" y="1065177"/>
                  <a:pt x="2668814" y="1077083"/>
                </a:cubicBezTo>
                <a:cubicBezTo>
                  <a:pt x="2648970" y="1088989"/>
                  <a:pt x="2613252" y="1109627"/>
                  <a:pt x="2602139" y="1124708"/>
                </a:cubicBezTo>
                <a:cubicBezTo>
                  <a:pt x="2591026" y="1139789"/>
                  <a:pt x="2597377" y="1154077"/>
                  <a:pt x="2602139" y="1167571"/>
                </a:cubicBezTo>
                <a:cubicBezTo>
                  <a:pt x="2606901" y="1181065"/>
                  <a:pt x="2641033" y="1192177"/>
                  <a:pt x="2630714" y="1205671"/>
                </a:cubicBezTo>
                <a:cubicBezTo>
                  <a:pt x="2620395" y="1219165"/>
                  <a:pt x="2556102" y="1231071"/>
                  <a:pt x="2540227" y="1248533"/>
                </a:cubicBezTo>
                <a:cubicBezTo>
                  <a:pt x="2524352" y="1265995"/>
                  <a:pt x="2532289" y="1294571"/>
                  <a:pt x="2535464" y="1310446"/>
                </a:cubicBezTo>
                <a:cubicBezTo>
                  <a:pt x="2538639" y="1326321"/>
                  <a:pt x="2564040" y="1329495"/>
                  <a:pt x="2559277" y="1343783"/>
                </a:cubicBezTo>
                <a:cubicBezTo>
                  <a:pt x="2554514" y="1358071"/>
                  <a:pt x="2510858" y="1376327"/>
                  <a:pt x="2506889" y="1396171"/>
                </a:cubicBezTo>
                <a:cubicBezTo>
                  <a:pt x="2502920" y="1416015"/>
                  <a:pt x="2521176" y="1450146"/>
                  <a:pt x="2535464" y="1462846"/>
                </a:cubicBezTo>
                <a:cubicBezTo>
                  <a:pt x="2549751" y="1475546"/>
                  <a:pt x="2592614" y="1460465"/>
                  <a:pt x="2592614" y="1472371"/>
                </a:cubicBezTo>
                <a:cubicBezTo>
                  <a:pt x="2592614" y="1484277"/>
                  <a:pt x="2547370" y="1515233"/>
                  <a:pt x="2535464" y="1534283"/>
                </a:cubicBezTo>
                <a:cubicBezTo>
                  <a:pt x="2523558" y="1553333"/>
                  <a:pt x="2512446" y="1573177"/>
                  <a:pt x="2521177" y="1586671"/>
                </a:cubicBezTo>
                <a:cubicBezTo>
                  <a:pt x="2529908" y="1600165"/>
                  <a:pt x="2582296" y="1600165"/>
                  <a:pt x="2587852" y="1615246"/>
                </a:cubicBezTo>
                <a:cubicBezTo>
                  <a:pt x="2593408" y="1630327"/>
                  <a:pt x="2558483" y="1655727"/>
                  <a:pt x="2554514" y="1677158"/>
                </a:cubicBezTo>
                <a:cubicBezTo>
                  <a:pt x="2550545" y="1698589"/>
                  <a:pt x="2556102" y="1730339"/>
                  <a:pt x="2564039" y="1743833"/>
                </a:cubicBezTo>
                <a:cubicBezTo>
                  <a:pt x="2571976" y="1757327"/>
                  <a:pt x="2600552" y="1744627"/>
                  <a:pt x="2602139" y="1758121"/>
                </a:cubicBezTo>
                <a:cubicBezTo>
                  <a:pt x="2603726" y="1771615"/>
                  <a:pt x="2576739" y="1804158"/>
                  <a:pt x="2573564" y="1824796"/>
                </a:cubicBezTo>
                <a:cubicBezTo>
                  <a:pt x="2570389" y="1845433"/>
                  <a:pt x="2606107" y="1866071"/>
                  <a:pt x="2583089" y="1881946"/>
                </a:cubicBezTo>
                <a:cubicBezTo>
                  <a:pt x="2560071" y="1897821"/>
                  <a:pt x="2435452" y="1920046"/>
                  <a:pt x="2435452" y="1920046"/>
                </a:cubicBezTo>
                <a:cubicBezTo>
                  <a:pt x="2361633" y="1939096"/>
                  <a:pt x="2242571" y="1974021"/>
                  <a:pt x="2140177" y="1996246"/>
                </a:cubicBezTo>
                <a:cubicBezTo>
                  <a:pt x="2037783" y="2018471"/>
                  <a:pt x="1912370" y="2042283"/>
                  <a:pt x="1821089" y="2053396"/>
                </a:cubicBezTo>
                <a:cubicBezTo>
                  <a:pt x="1729808" y="2064508"/>
                  <a:pt x="1664720" y="2066096"/>
                  <a:pt x="1592489" y="2062921"/>
                </a:cubicBezTo>
                <a:cubicBezTo>
                  <a:pt x="1520258" y="2059746"/>
                  <a:pt x="1448821" y="2040696"/>
                  <a:pt x="1387702" y="2034346"/>
                </a:cubicBezTo>
                <a:cubicBezTo>
                  <a:pt x="1326583" y="2027996"/>
                  <a:pt x="1265464" y="2025615"/>
                  <a:pt x="1225777" y="2024821"/>
                </a:cubicBezTo>
                <a:cubicBezTo>
                  <a:pt x="1186090" y="2024027"/>
                  <a:pt x="1171008" y="2023233"/>
                  <a:pt x="1149577" y="2029583"/>
                </a:cubicBezTo>
                <a:cubicBezTo>
                  <a:pt x="1128146" y="2035933"/>
                  <a:pt x="1094014" y="2051808"/>
                  <a:pt x="1097189" y="2062921"/>
                </a:cubicBezTo>
                <a:cubicBezTo>
                  <a:pt x="1100364" y="2074034"/>
                  <a:pt x="1196408" y="2090702"/>
                  <a:pt x="1168627" y="2096258"/>
                </a:cubicBezTo>
                <a:cubicBezTo>
                  <a:pt x="1140846" y="2101814"/>
                  <a:pt x="997971" y="2101020"/>
                  <a:pt x="930502" y="2096258"/>
                </a:cubicBezTo>
                <a:cubicBezTo>
                  <a:pt x="863033" y="2091495"/>
                  <a:pt x="826520" y="2081970"/>
                  <a:pt x="763814" y="2067683"/>
                </a:cubicBezTo>
                <a:cubicBezTo>
                  <a:pt x="701108" y="2053396"/>
                  <a:pt x="614589" y="2020058"/>
                  <a:pt x="554264" y="2010533"/>
                </a:cubicBezTo>
                <a:cubicBezTo>
                  <a:pt x="493939" y="2001008"/>
                  <a:pt x="422501" y="2005771"/>
                  <a:pt x="401864" y="2010533"/>
                </a:cubicBezTo>
                <a:cubicBezTo>
                  <a:pt x="381227" y="2015295"/>
                  <a:pt x="458220" y="2041489"/>
                  <a:pt x="430439" y="2039108"/>
                </a:cubicBezTo>
                <a:cubicBezTo>
                  <a:pt x="402658" y="2036727"/>
                  <a:pt x="284389" y="2009740"/>
                  <a:pt x="235177" y="1996246"/>
                </a:cubicBezTo>
                <a:cubicBezTo>
                  <a:pt x="185965" y="1982752"/>
                  <a:pt x="135164" y="1958146"/>
                  <a:pt x="135164" y="1958146"/>
                </a:cubicBezTo>
                <a:cubicBezTo>
                  <a:pt x="105795" y="1947034"/>
                  <a:pt x="81189" y="1930365"/>
                  <a:pt x="58964" y="1929571"/>
                </a:cubicBezTo>
                <a:cubicBezTo>
                  <a:pt x="36739" y="1928777"/>
                  <a:pt x="3401" y="1941477"/>
                  <a:pt x="1814" y="1953383"/>
                </a:cubicBezTo>
                <a:cubicBezTo>
                  <a:pt x="227" y="1965289"/>
                  <a:pt x="-10886" y="1978783"/>
                  <a:pt x="49439" y="2001008"/>
                </a:cubicBezTo>
                <a:cubicBezTo>
                  <a:pt x="109764" y="2023233"/>
                  <a:pt x="258195" y="2066889"/>
                  <a:pt x="363764" y="2086733"/>
                </a:cubicBezTo>
                <a:cubicBezTo>
                  <a:pt x="469333" y="2106577"/>
                  <a:pt x="552677" y="2112133"/>
                  <a:pt x="682852" y="2120071"/>
                </a:cubicBezTo>
                <a:cubicBezTo>
                  <a:pt x="813027" y="2128008"/>
                  <a:pt x="1016227" y="2134358"/>
                  <a:pt x="1144814" y="2134358"/>
                </a:cubicBezTo>
                <a:cubicBezTo>
                  <a:pt x="1273401" y="2134358"/>
                  <a:pt x="1454377" y="2120071"/>
                  <a:pt x="1454377" y="2120071"/>
                </a:cubicBezTo>
                <a:lnTo>
                  <a:pt x="1787752" y="2110546"/>
                </a:lnTo>
                <a:cubicBezTo>
                  <a:pt x="1851252" y="2111340"/>
                  <a:pt x="1826646" y="2113720"/>
                  <a:pt x="1835377" y="2124833"/>
                </a:cubicBezTo>
                <a:cubicBezTo>
                  <a:pt x="1844108" y="2135946"/>
                  <a:pt x="1839345" y="2158965"/>
                  <a:pt x="1840139" y="2177221"/>
                </a:cubicBezTo>
                <a:cubicBezTo>
                  <a:pt x="1840933" y="2195477"/>
                  <a:pt x="1847283" y="2216909"/>
                  <a:pt x="1840139" y="2234371"/>
                </a:cubicBezTo>
                <a:cubicBezTo>
                  <a:pt x="1832995" y="2251833"/>
                  <a:pt x="1805214" y="2266915"/>
                  <a:pt x="1797277" y="2281996"/>
                </a:cubicBezTo>
                <a:cubicBezTo>
                  <a:pt x="1789340" y="2297077"/>
                  <a:pt x="1802833" y="2312952"/>
                  <a:pt x="1792514" y="2324858"/>
                </a:cubicBezTo>
                <a:cubicBezTo>
                  <a:pt x="1782195" y="2336764"/>
                  <a:pt x="1756001" y="2346289"/>
                  <a:pt x="1735364" y="2353433"/>
                </a:cubicBezTo>
                <a:cubicBezTo>
                  <a:pt x="1714727" y="2360577"/>
                  <a:pt x="1676626" y="2358990"/>
                  <a:pt x="1668689" y="2367721"/>
                </a:cubicBezTo>
                <a:cubicBezTo>
                  <a:pt x="1660752" y="2376452"/>
                  <a:pt x="1713933" y="2386771"/>
                  <a:pt x="1687739" y="2405821"/>
                </a:cubicBezTo>
                <a:cubicBezTo>
                  <a:pt x="1661545" y="2424871"/>
                  <a:pt x="1511527" y="2482021"/>
                  <a:pt x="1511527" y="2482021"/>
                </a:cubicBezTo>
                <a:cubicBezTo>
                  <a:pt x="1461521" y="2503452"/>
                  <a:pt x="1411514" y="2518533"/>
                  <a:pt x="1387702" y="2534408"/>
                </a:cubicBezTo>
                <a:cubicBezTo>
                  <a:pt x="1363889" y="2550283"/>
                  <a:pt x="1365477" y="2567746"/>
                  <a:pt x="1368652" y="2577271"/>
                </a:cubicBezTo>
                <a:cubicBezTo>
                  <a:pt x="1371827" y="2586796"/>
                  <a:pt x="1416277" y="2582827"/>
                  <a:pt x="1406752" y="2591558"/>
                </a:cubicBezTo>
                <a:cubicBezTo>
                  <a:pt x="1397227" y="2600289"/>
                  <a:pt x="1336902" y="2616164"/>
                  <a:pt x="1311502" y="2629658"/>
                </a:cubicBezTo>
                <a:cubicBezTo>
                  <a:pt x="1286102" y="2643152"/>
                  <a:pt x="1276577" y="2658233"/>
                  <a:pt x="1254352" y="2672521"/>
                </a:cubicBezTo>
                <a:cubicBezTo>
                  <a:pt x="1232127" y="2686809"/>
                  <a:pt x="1191646" y="2705064"/>
                  <a:pt x="1178152" y="2715383"/>
                </a:cubicBezTo>
                <a:cubicBezTo>
                  <a:pt x="1164658" y="2725702"/>
                  <a:pt x="1158308" y="2733639"/>
                  <a:pt x="1173389" y="2734433"/>
                </a:cubicBezTo>
                <a:cubicBezTo>
                  <a:pt x="1188470" y="2735227"/>
                  <a:pt x="1281339" y="2704271"/>
                  <a:pt x="1268639" y="2720146"/>
                </a:cubicBezTo>
                <a:cubicBezTo>
                  <a:pt x="1255939" y="2736021"/>
                  <a:pt x="1163070" y="2796346"/>
                  <a:pt x="1097189" y="2829683"/>
                </a:cubicBezTo>
                <a:cubicBezTo>
                  <a:pt x="1031308" y="2863021"/>
                  <a:pt x="940821" y="2889215"/>
                  <a:pt x="873352" y="2920171"/>
                </a:cubicBezTo>
                <a:cubicBezTo>
                  <a:pt x="805883" y="2951127"/>
                  <a:pt x="732064" y="2994784"/>
                  <a:pt x="692377" y="3015421"/>
                </a:cubicBezTo>
                <a:cubicBezTo>
                  <a:pt x="652689" y="3036059"/>
                  <a:pt x="635227" y="3043996"/>
                  <a:pt x="635227" y="3043996"/>
                </a:cubicBezTo>
                <a:cubicBezTo>
                  <a:pt x="601096" y="3061458"/>
                  <a:pt x="542358" y="3101940"/>
                  <a:pt x="487589" y="3120196"/>
                </a:cubicBezTo>
                <a:cubicBezTo>
                  <a:pt x="432820" y="3138452"/>
                  <a:pt x="354239" y="3142421"/>
                  <a:pt x="306614" y="3153533"/>
                </a:cubicBezTo>
                <a:cubicBezTo>
                  <a:pt x="258989" y="3164645"/>
                  <a:pt x="233589" y="3172584"/>
                  <a:pt x="201839" y="3186871"/>
                </a:cubicBezTo>
                <a:cubicBezTo>
                  <a:pt x="170089" y="3201159"/>
                  <a:pt x="128814" y="3226558"/>
                  <a:pt x="116114" y="3239258"/>
                </a:cubicBezTo>
                <a:cubicBezTo>
                  <a:pt x="103414" y="3251958"/>
                  <a:pt x="95476" y="3265452"/>
                  <a:pt x="125639" y="3263071"/>
                </a:cubicBezTo>
                <a:cubicBezTo>
                  <a:pt x="155801" y="3260690"/>
                  <a:pt x="201045" y="3255927"/>
                  <a:pt x="297089" y="3224971"/>
                </a:cubicBezTo>
                <a:cubicBezTo>
                  <a:pt x="393133" y="3194015"/>
                  <a:pt x="538389" y="3142421"/>
                  <a:pt x="701902" y="3077333"/>
                </a:cubicBezTo>
                <a:cubicBezTo>
                  <a:pt x="865415" y="3012245"/>
                  <a:pt x="1087664" y="2921758"/>
                  <a:pt x="1278164" y="2834446"/>
                </a:cubicBezTo>
                <a:cubicBezTo>
                  <a:pt x="1468664" y="2747134"/>
                  <a:pt x="1686152" y="2637595"/>
                  <a:pt x="1844902" y="2553458"/>
                </a:cubicBezTo>
                <a:cubicBezTo>
                  <a:pt x="2003652" y="2469321"/>
                  <a:pt x="2230664" y="2329621"/>
                  <a:pt x="2230664" y="2329621"/>
                </a:cubicBezTo>
                <a:cubicBezTo>
                  <a:pt x="2329883" y="2271677"/>
                  <a:pt x="2394970" y="2224052"/>
                  <a:pt x="2440214" y="2205796"/>
                </a:cubicBezTo>
                <a:cubicBezTo>
                  <a:pt x="2485458" y="2187540"/>
                  <a:pt x="2450930" y="2216908"/>
                  <a:pt x="2502127" y="2220083"/>
                </a:cubicBezTo>
                <a:cubicBezTo>
                  <a:pt x="2553324" y="2223258"/>
                  <a:pt x="2681911" y="2221671"/>
                  <a:pt x="2747395" y="2224846"/>
                </a:cubicBezTo>
                <a:cubicBezTo>
                  <a:pt x="2812879" y="2228021"/>
                  <a:pt x="2856535" y="2236753"/>
                  <a:pt x="2895032" y="2239134"/>
                </a:cubicBezTo>
                <a:cubicBezTo>
                  <a:pt x="2933529" y="2241515"/>
                  <a:pt x="2950199" y="2239927"/>
                  <a:pt x="2978377" y="2239133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64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58C45F-737A-4233-B9C1-4913E6289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01" y="172999"/>
            <a:ext cx="8986998" cy="651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87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046" y="711200"/>
            <a:ext cx="72136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Approach:</a:t>
            </a:r>
          </a:p>
          <a:p>
            <a:endParaRPr lang="en-US" sz="2400" dirty="0"/>
          </a:p>
          <a:p>
            <a:pPr marL="342900" indent="-342900">
              <a:buAutoNum type="arabicParenBoth"/>
            </a:pPr>
            <a:r>
              <a:rPr lang="en-US" sz="2400" dirty="0"/>
              <a:t>Develop an assay for </a:t>
            </a:r>
            <a:r>
              <a:rPr lang="en-US" sz="2400" dirty="0" err="1"/>
              <a:t>cooxidation</a:t>
            </a:r>
            <a:r>
              <a:rPr lang="en-US" sz="2400" dirty="0"/>
              <a:t> of TCE in groundwater using </a:t>
            </a:r>
            <a:r>
              <a:rPr lang="en-US" sz="2400" baseline="30000" dirty="0"/>
              <a:t>14</a:t>
            </a:r>
            <a:r>
              <a:rPr lang="en-US" sz="2400" dirty="0"/>
              <a:t>C labelled TCE. </a:t>
            </a:r>
          </a:p>
          <a:p>
            <a:pPr marL="342900" indent="-342900">
              <a:buAutoNum type="arabicParenBoth"/>
            </a:pPr>
            <a:endParaRPr lang="en-US" sz="2400" dirty="0"/>
          </a:p>
          <a:p>
            <a:pPr marL="342900" indent="-342900">
              <a:buAutoNum type="arabicParenBoth"/>
            </a:pPr>
            <a:r>
              <a:rPr lang="en-US" sz="2400" dirty="0"/>
              <a:t>Apply the assay at nineteen wells on five sites to extract rate constants for cooxidation of TCE.</a:t>
            </a:r>
          </a:p>
          <a:p>
            <a:pPr marL="342900" indent="-342900">
              <a:buAutoNum type="arabicParenBoth"/>
            </a:pPr>
            <a:endParaRPr lang="en-US" sz="2400" dirty="0"/>
          </a:p>
          <a:p>
            <a:pPr marL="342900" indent="-342900">
              <a:buAutoNum type="arabicParenBoth"/>
            </a:pPr>
            <a:r>
              <a:rPr lang="en-US" sz="2400" dirty="0"/>
              <a:t>Determine the abundance of DNA that was amplified by qPCR probes for oxygenase enzymes.</a:t>
            </a:r>
          </a:p>
          <a:p>
            <a:pPr marL="342900" indent="-342900">
              <a:buAutoNum type="arabicParenBoth"/>
            </a:pPr>
            <a:endParaRPr lang="en-US" sz="2400" dirty="0"/>
          </a:p>
          <a:p>
            <a:r>
              <a:rPr lang="en-US" sz="2400" dirty="0"/>
              <a:t>              SMMO + PHE + RDEG + RMO + TOD + TOL</a:t>
            </a:r>
          </a:p>
          <a:p>
            <a:pPr marL="342900" indent="-342900">
              <a:buAutoNum type="arabicParenBoth"/>
            </a:pPr>
            <a:endParaRPr lang="en-US" sz="2400" dirty="0"/>
          </a:p>
          <a:p>
            <a:pPr marL="342900" indent="-342900">
              <a:buAutoNum type="arabicParenBoth"/>
            </a:pPr>
            <a:r>
              <a:rPr lang="en-US" sz="2400" dirty="0"/>
              <a:t>See if (3) can explain (2). 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67AB60-5BCC-4429-902A-40EEABE9DBB0}" type="slidenum">
              <a:rPr lang="en-US" altLang="en-US" sz="1800">
                <a:solidFill>
                  <a:srgbClr val="0082DA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800" dirty="0">
              <a:solidFill>
                <a:srgbClr val="0082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0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394759" y="1696936"/>
            <a:ext cx="8685209" cy="4606925"/>
            <a:chOff x="575" y="1226"/>
            <a:chExt cx="5471" cy="2902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68" y="2470"/>
              <a:ext cx="2318" cy="1366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031" y="1873"/>
              <a:ext cx="3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000" b="1" dirty="0"/>
                <a:t>FID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646" y="2332"/>
              <a:ext cx="2354" cy="139"/>
            </a:xfrm>
            <a:prstGeom prst="rect">
              <a:avLst/>
            </a:prstGeom>
            <a:solidFill>
              <a:srgbClr val="C0C0C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12" y="2530"/>
              <a:ext cx="61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037" y="2826"/>
              <a:ext cx="857" cy="473"/>
              <a:chOff x="1659" y="1704"/>
              <a:chExt cx="857" cy="473"/>
            </a:xfrm>
          </p:grpSpPr>
          <p:sp>
            <p:nvSpPr>
              <p:cNvPr id="94" name="Oval 11"/>
              <p:cNvSpPr>
                <a:spLocks noChangeArrowheads="1"/>
              </p:cNvSpPr>
              <p:nvPr/>
            </p:nvSpPr>
            <p:spPr bwMode="auto">
              <a:xfrm>
                <a:off x="1659" y="1704"/>
                <a:ext cx="473" cy="47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5" name="Oval 12"/>
              <p:cNvSpPr>
                <a:spLocks noChangeArrowheads="1"/>
              </p:cNvSpPr>
              <p:nvPr/>
            </p:nvSpPr>
            <p:spPr bwMode="auto">
              <a:xfrm>
                <a:off x="1755" y="1704"/>
                <a:ext cx="473" cy="47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6" name="Oval 13"/>
              <p:cNvSpPr>
                <a:spLocks noChangeArrowheads="1"/>
              </p:cNvSpPr>
              <p:nvPr/>
            </p:nvSpPr>
            <p:spPr bwMode="auto">
              <a:xfrm>
                <a:off x="1851" y="1704"/>
                <a:ext cx="473" cy="47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7" name="Oval 14"/>
              <p:cNvSpPr>
                <a:spLocks noChangeArrowheads="1"/>
              </p:cNvSpPr>
              <p:nvPr/>
            </p:nvSpPr>
            <p:spPr bwMode="auto">
              <a:xfrm>
                <a:off x="1947" y="1704"/>
                <a:ext cx="473" cy="47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8" name="Oval 15"/>
              <p:cNvSpPr>
                <a:spLocks noChangeArrowheads="1"/>
              </p:cNvSpPr>
              <p:nvPr/>
            </p:nvSpPr>
            <p:spPr bwMode="auto">
              <a:xfrm>
                <a:off x="2043" y="1704"/>
                <a:ext cx="473" cy="47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3067" y="2180"/>
              <a:ext cx="260" cy="15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 rot="5400000">
              <a:off x="3855" y="2312"/>
              <a:ext cx="0" cy="13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2321" y="1718"/>
              <a:ext cx="519" cy="526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5" name="Group 19"/>
            <p:cNvGrpSpPr>
              <a:grpSpLocks/>
            </p:cNvGrpSpPr>
            <p:nvPr/>
          </p:nvGrpSpPr>
          <p:grpSpPr bwMode="auto">
            <a:xfrm>
              <a:off x="1963" y="1549"/>
              <a:ext cx="137" cy="878"/>
              <a:chOff x="1579" y="605"/>
              <a:chExt cx="137" cy="878"/>
            </a:xfrm>
          </p:grpSpPr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 rot="16200000">
                <a:off x="1446" y="951"/>
                <a:ext cx="410" cy="6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3" name="Rectangle 21"/>
              <p:cNvSpPr>
                <a:spLocks noChangeArrowheads="1"/>
              </p:cNvSpPr>
              <p:nvPr/>
            </p:nvSpPr>
            <p:spPr bwMode="auto">
              <a:xfrm rot="16200000">
                <a:off x="1625" y="1206"/>
                <a:ext cx="52" cy="2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4" name="Rectangle 22"/>
              <p:cNvSpPr>
                <a:spLocks noChangeArrowheads="1"/>
              </p:cNvSpPr>
              <p:nvPr/>
            </p:nvSpPr>
            <p:spPr bwMode="auto">
              <a:xfrm rot="16200000">
                <a:off x="1640" y="702"/>
                <a:ext cx="15" cy="1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5" name="Line 23"/>
              <p:cNvSpPr>
                <a:spLocks noChangeShapeType="1"/>
              </p:cNvSpPr>
              <p:nvPr/>
            </p:nvSpPr>
            <p:spPr bwMode="auto">
              <a:xfrm rot="16200000">
                <a:off x="1628" y="1147"/>
                <a:ext cx="1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6" name="Line 24"/>
              <p:cNvSpPr>
                <a:spLocks noChangeShapeType="1"/>
              </p:cNvSpPr>
              <p:nvPr/>
            </p:nvSpPr>
            <p:spPr bwMode="auto">
              <a:xfrm rot="16200000">
                <a:off x="1628" y="1025"/>
                <a:ext cx="1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Line 25"/>
              <p:cNvSpPr>
                <a:spLocks noChangeShapeType="1"/>
              </p:cNvSpPr>
              <p:nvPr/>
            </p:nvSpPr>
            <p:spPr bwMode="auto">
              <a:xfrm rot="16200000">
                <a:off x="1628" y="964"/>
                <a:ext cx="1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8" name="Line 26"/>
              <p:cNvSpPr>
                <a:spLocks noChangeShapeType="1"/>
              </p:cNvSpPr>
              <p:nvPr/>
            </p:nvSpPr>
            <p:spPr bwMode="auto">
              <a:xfrm rot="16200000">
                <a:off x="1628" y="903"/>
                <a:ext cx="1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9" name="Line 27"/>
              <p:cNvSpPr>
                <a:spLocks noChangeShapeType="1"/>
              </p:cNvSpPr>
              <p:nvPr/>
            </p:nvSpPr>
            <p:spPr bwMode="auto">
              <a:xfrm rot="16200000">
                <a:off x="1628" y="842"/>
                <a:ext cx="1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0" name="Rectangle 28"/>
              <p:cNvSpPr>
                <a:spLocks noChangeArrowheads="1"/>
              </p:cNvSpPr>
              <p:nvPr/>
            </p:nvSpPr>
            <p:spPr bwMode="auto">
              <a:xfrm rot="16200000">
                <a:off x="1575" y="677"/>
                <a:ext cx="144" cy="3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1" name="Rectangle 29"/>
              <p:cNvSpPr>
                <a:spLocks noChangeArrowheads="1"/>
              </p:cNvSpPr>
              <p:nvPr/>
            </p:nvSpPr>
            <p:spPr bwMode="auto">
              <a:xfrm rot="16200000">
                <a:off x="1637" y="570"/>
                <a:ext cx="14" cy="83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Line 30"/>
              <p:cNvSpPr>
                <a:spLocks noChangeShapeType="1"/>
              </p:cNvSpPr>
              <p:nvPr/>
            </p:nvSpPr>
            <p:spPr bwMode="auto">
              <a:xfrm rot="16200000" flipH="1">
                <a:off x="1538" y="1368"/>
                <a:ext cx="228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" name="Line 31"/>
              <p:cNvSpPr>
                <a:spLocks noChangeShapeType="1"/>
              </p:cNvSpPr>
              <p:nvPr/>
            </p:nvSpPr>
            <p:spPr bwMode="auto">
              <a:xfrm rot="16200000">
                <a:off x="1628" y="1085"/>
                <a:ext cx="1" cy="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6" name="Group 32"/>
            <p:cNvGrpSpPr>
              <a:grpSpLocks/>
            </p:cNvGrpSpPr>
            <p:nvPr/>
          </p:nvGrpSpPr>
          <p:grpSpPr bwMode="auto">
            <a:xfrm>
              <a:off x="2897" y="2342"/>
              <a:ext cx="616" cy="624"/>
              <a:chOff x="2529" y="1997"/>
              <a:chExt cx="616" cy="624"/>
            </a:xfrm>
          </p:grpSpPr>
          <p:sp>
            <p:nvSpPr>
              <p:cNvPr id="76" name="Oval 33"/>
              <p:cNvSpPr>
                <a:spLocks noChangeArrowheads="1"/>
              </p:cNvSpPr>
              <p:nvPr/>
            </p:nvSpPr>
            <p:spPr bwMode="auto">
              <a:xfrm>
                <a:off x="2688" y="2231"/>
                <a:ext cx="294" cy="294"/>
              </a:xfrm>
              <a:prstGeom prst="ellipse">
                <a:avLst/>
              </a:prstGeom>
              <a:solidFill>
                <a:srgbClr val="FFFF99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7" name="Line 34"/>
              <p:cNvSpPr>
                <a:spLocks noChangeShapeType="1"/>
              </p:cNvSpPr>
              <p:nvPr/>
            </p:nvSpPr>
            <p:spPr bwMode="auto">
              <a:xfrm>
                <a:off x="2831" y="1997"/>
                <a:ext cx="0" cy="29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8" name="Line 35"/>
              <p:cNvSpPr>
                <a:spLocks noChangeShapeType="1"/>
              </p:cNvSpPr>
              <p:nvPr/>
            </p:nvSpPr>
            <p:spPr bwMode="auto">
              <a:xfrm rot="5400000">
                <a:off x="2641" y="2258"/>
                <a:ext cx="0" cy="22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9" name="Line 36"/>
              <p:cNvSpPr>
                <a:spLocks noChangeShapeType="1"/>
              </p:cNvSpPr>
              <p:nvPr/>
            </p:nvSpPr>
            <p:spPr bwMode="auto">
              <a:xfrm rot="5400000">
                <a:off x="3034" y="2255"/>
                <a:ext cx="0" cy="22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0" name="Line 37"/>
              <p:cNvSpPr>
                <a:spLocks noChangeShapeType="1"/>
              </p:cNvSpPr>
              <p:nvPr/>
            </p:nvSpPr>
            <p:spPr bwMode="auto">
              <a:xfrm>
                <a:off x="2837" y="2455"/>
                <a:ext cx="0" cy="16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1" name="Freeform 38"/>
              <p:cNvSpPr>
                <a:spLocks/>
              </p:cNvSpPr>
              <p:nvPr/>
            </p:nvSpPr>
            <p:spPr bwMode="auto">
              <a:xfrm rot="-5456302">
                <a:off x="2821" y="2363"/>
                <a:ext cx="99" cy="90"/>
              </a:xfrm>
              <a:custGeom>
                <a:avLst/>
                <a:gdLst>
                  <a:gd name="T0" fmla="*/ 3 w 93"/>
                  <a:gd name="T1" fmla="*/ 0 h 96"/>
                  <a:gd name="T2" fmla="*/ 15 w 93"/>
                  <a:gd name="T3" fmla="*/ 66 h 96"/>
                  <a:gd name="T4" fmla="*/ 93 w 93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" h="96">
                    <a:moveTo>
                      <a:pt x="3" y="0"/>
                    </a:moveTo>
                    <a:cubicBezTo>
                      <a:pt x="1" y="25"/>
                      <a:pt x="0" y="50"/>
                      <a:pt x="15" y="66"/>
                    </a:cubicBezTo>
                    <a:cubicBezTo>
                      <a:pt x="30" y="82"/>
                      <a:pt x="80" y="92"/>
                      <a:pt x="93" y="96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 rot="5400000">
              <a:off x="4015" y="2868"/>
              <a:ext cx="0" cy="22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Text Box 40"/>
            <p:cNvSpPr txBox="1">
              <a:spLocks noChangeArrowheads="1"/>
            </p:cNvSpPr>
            <p:nvPr/>
          </p:nvSpPr>
          <p:spPr bwMode="auto">
            <a:xfrm>
              <a:off x="2001" y="3864"/>
              <a:ext cx="16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2000" b="1" dirty="0"/>
                <a:t>Gas Chromatograph</a:t>
              </a:r>
            </a:p>
          </p:txBody>
        </p:sp>
        <p:sp>
          <p:nvSpPr>
            <p:cNvPr id="19" name="Text Box 41"/>
            <p:cNvSpPr txBox="1">
              <a:spLocks noChangeArrowheads="1"/>
            </p:cNvSpPr>
            <p:nvPr/>
          </p:nvSpPr>
          <p:spPr bwMode="auto">
            <a:xfrm>
              <a:off x="740" y="2381"/>
              <a:ext cx="3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2000" b="1" dirty="0"/>
                <a:t>N</a:t>
              </a:r>
              <a:r>
                <a:rPr lang="en-US" altLang="en-US" sz="2000" b="1" baseline="-25000" dirty="0"/>
                <a:t>2</a:t>
              </a:r>
            </a:p>
          </p:txBody>
        </p:sp>
        <p:sp>
          <p:nvSpPr>
            <p:cNvPr id="20" name="Text Box 43"/>
            <p:cNvSpPr txBox="1">
              <a:spLocks noChangeArrowheads="1"/>
            </p:cNvSpPr>
            <p:nvPr/>
          </p:nvSpPr>
          <p:spPr bwMode="auto">
            <a:xfrm>
              <a:off x="1841" y="3358"/>
              <a:ext cx="71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sz="2000" b="1" dirty="0">
                  <a:solidFill>
                    <a:srgbClr val="0000FF"/>
                  </a:solidFill>
                </a:rPr>
                <a:t>Packed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altLang="en-US" sz="2000" b="1" dirty="0">
                  <a:solidFill>
                    <a:srgbClr val="0000FF"/>
                  </a:solidFill>
                </a:rPr>
                <a:t>Column</a:t>
              </a:r>
            </a:p>
          </p:txBody>
        </p:sp>
        <p:sp>
          <p:nvSpPr>
            <p:cNvPr id="21" name="Text Box 44"/>
            <p:cNvSpPr txBox="1">
              <a:spLocks noChangeArrowheads="1"/>
            </p:cNvSpPr>
            <p:nvPr/>
          </p:nvSpPr>
          <p:spPr bwMode="auto">
            <a:xfrm>
              <a:off x="3102" y="3141"/>
              <a:ext cx="63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sz="2000" b="1" dirty="0">
                  <a:solidFill>
                    <a:srgbClr val="0000FF"/>
                  </a:solidFill>
                </a:rPr>
                <a:t>4-Port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altLang="en-US" sz="2000" b="1" dirty="0">
                  <a:solidFill>
                    <a:srgbClr val="0000FF"/>
                  </a:solidFill>
                </a:rPr>
                <a:t>Valve</a:t>
              </a:r>
            </a:p>
          </p:txBody>
        </p:sp>
        <p:sp>
          <p:nvSpPr>
            <p:cNvPr id="22" name="Line 45"/>
            <p:cNvSpPr>
              <a:spLocks noChangeShapeType="1"/>
            </p:cNvSpPr>
            <p:nvPr/>
          </p:nvSpPr>
          <p:spPr bwMode="auto">
            <a:xfrm flipH="1">
              <a:off x="3033" y="2888"/>
              <a:ext cx="68" cy="474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Line 46"/>
            <p:cNvSpPr>
              <a:spLocks noChangeShapeType="1"/>
            </p:cNvSpPr>
            <p:nvPr/>
          </p:nvSpPr>
          <p:spPr bwMode="auto">
            <a:xfrm>
              <a:off x="3034" y="3362"/>
              <a:ext cx="124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Rectangle 47"/>
            <p:cNvSpPr>
              <a:spLocks noChangeArrowheads="1"/>
            </p:cNvSpPr>
            <p:nvPr/>
          </p:nvSpPr>
          <p:spPr bwMode="auto">
            <a:xfrm>
              <a:off x="1963" y="2229"/>
              <a:ext cx="127" cy="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Rectangle 48"/>
            <p:cNvSpPr>
              <a:spLocks noChangeArrowheads="1"/>
            </p:cNvSpPr>
            <p:nvPr/>
          </p:nvSpPr>
          <p:spPr bwMode="auto">
            <a:xfrm>
              <a:off x="2002" y="2314"/>
              <a:ext cx="5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Line 49"/>
            <p:cNvSpPr>
              <a:spLocks noChangeShapeType="1"/>
            </p:cNvSpPr>
            <p:nvPr/>
          </p:nvSpPr>
          <p:spPr bwMode="auto">
            <a:xfrm>
              <a:off x="1549" y="2530"/>
              <a:ext cx="49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Line 50"/>
            <p:cNvSpPr>
              <a:spLocks noChangeShapeType="1"/>
            </p:cNvSpPr>
            <p:nvPr/>
          </p:nvSpPr>
          <p:spPr bwMode="auto">
            <a:xfrm>
              <a:off x="2895" y="2703"/>
              <a:ext cx="0" cy="3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Line 51"/>
            <p:cNvSpPr>
              <a:spLocks noChangeShapeType="1"/>
            </p:cNvSpPr>
            <p:nvPr/>
          </p:nvSpPr>
          <p:spPr bwMode="auto">
            <a:xfrm>
              <a:off x="2479" y="2254"/>
              <a:ext cx="0" cy="9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Line 52"/>
            <p:cNvSpPr>
              <a:spLocks noChangeShapeType="1"/>
            </p:cNvSpPr>
            <p:nvPr/>
          </p:nvSpPr>
          <p:spPr bwMode="auto">
            <a:xfrm>
              <a:off x="2696" y="2251"/>
              <a:ext cx="0" cy="9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Line 53"/>
            <p:cNvSpPr>
              <a:spLocks noChangeShapeType="1"/>
            </p:cNvSpPr>
            <p:nvPr/>
          </p:nvSpPr>
          <p:spPr bwMode="auto">
            <a:xfrm flipV="1">
              <a:off x="2321" y="2119"/>
              <a:ext cx="170" cy="0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Line 54"/>
            <p:cNvSpPr>
              <a:spLocks noChangeShapeType="1"/>
            </p:cNvSpPr>
            <p:nvPr/>
          </p:nvSpPr>
          <p:spPr bwMode="auto">
            <a:xfrm flipV="1">
              <a:off x="2491" y="1797"/>
              <a:ext cx="22" cy="322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Line 55"/>
            <p:cNvSpPr>
              <a:spLocks noChangeShapeType="1"/>
            </p:cNvSpPr>
            <p:nvPr/>
          </p:nvSpPr>
          <p:spPr bwMode="auto">
            <a:xfrm>
              <a:off x="2513" y="1802"/>
              <a:ext cx="34" cy="305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Line 56"/>
            <p:cNvSpPr>
              <a:spLocks noChangeShapeType="1"/>
            </p:cNvSpPr>
            <p:nvPr/>
          </p:nvSpPr>
          <p:spPr bwMode="auto">
            <a:xfrm flipV="1">
              <a:off x="2547" y="2107"/>
              <a:ext cx="113" cy="5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Line 57"/>
            <p:cNvSpPr>
              <a:spLocks noChangeShapeType="1"/>
            </p:cNvSpPr>
            <p:nvPr/>
          </p:nvSpPr>
          <p:spPr bwMode="auto">
            <a:xfrm flipV="1">
              <a:off x="2660" y="1955"/>
              <a:ext cx="32" cy="152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Line 58"/>
            <p:cNvSpPr>
              <a:spLocks noChangeShapeType="1"/>
            </p:cNvSpPr>
            <p:nvPr/>
          </p:nvSpPr>
          <p:spPr bwMode="auto">
            <a:xfrm>
              <a:off x="2698" y="1938"/>
              <a:ext cx="45" cy="169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Line 59"/>
            <p:cNvSpPr>
              <a:spLocks noChangeShapeType="1"/>
            </p:cNvSpPr>
            <p:nvPr/>
          </p:nvSpPr>
          <p:spPr bwMode="auto">
            <a:xfrm>
              <a:off x="2741" y="2101"/>
              <a:ext cx="111" cy="1"/>
            </a:xfrm>
            <a:prstGeom prst="line">
              <a:avLst/>
            </a:pr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Rectangle 60"/>
            <p:cNvSpPr>
              <a:spLocks noChangeArrowheads="1"/>
            </p:cNvSpPr>
            <p:nvPr/>
          </p:nvSpPr>
          <p:spPr bwMode="auto">
            <a:xfrm>
              <a:off x="3168" y="2126"/>
              <a:ext cx="56" cy="56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" name="Line 61"/>
            <p:cNvSpPr>
              <a:spLocks noChangeShapeType="1"/>
            </p:cNvSpPr>
            <p:nvPr/>
          </p:nvSpPr>
          <p:spPr bwMode="auto">
            <a:xfrm flipH="1" flipV="1">
              <a:off x="3102" y="2240"/>
              <a:ext cx="72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Line 62"/>
            <p:cNvSpPr>
              <a:spLocks noChangeShapeType="1"/>
            </p:cNvSpPr>
            <p:nvPr/>
          </p:nvSpPr>
          <p:spPr bwMode="auto">
            <a:xfrm flipH="1" flipV="1">
              <a:off x="3174" y="2264"/>
              <a:ext cx="18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Line 63"/>
            <p:cNvSpPr>
              <a:spLocks noChangeShapeType="1"/>
            </p:cNvSpPr>
            <p:nvPr/>
          </p:nvSpPr>
          <p:spPr bwMode="auto">
            <a:xfrm flipV="1">
              <a:off x="3186" y="2240"/>
              <a:ext cx="6" cy="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64"/>
            <p:cNvSpPr>
              <a:spLocks noChangeShapeType="1"/>
            </p:cNvSpPr>
            <p:nvPr/>
          </p:nvSpPr>
          <p:spPr bwMode="auto">
            <a:xfrm flipV="1">
              <a:off x="3192" y="2228"/>
              <a:ext cx="5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Line 65"/>
            <p:cNvSpPr>
              <a:spLocks noChangeShapeType="1"/>
            </p:cNvSpPr>
            <p:nvPr/>
          </p:nvSpPr>
          <p:spPr bwMode="auto">
            <a:xfrm flipV="1">
              <a:off x="3198" y="2264"/>
              <a:ext cx="84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Line 66"/>
            <p:cNvSpPr>
              <a:spLocks noChangeShapeType="1"/>
            </p:cNvSpPr>
            <p:nvPr/>
          </p:nvSpPr>
          <p:spPr bwMode="auto">
            <a:xfrm flipH="1" flipV="1">
              <a:off x="3168" y="2252"/>
              <a:ext cx="25" cy="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67"/>
            <p:cNvSpPr>
              <a:spLocks/>
            </p:cNvSpPr>
            <p:nvPr/>
          </p:nvSpPr>
          <p:spPr bwMode="auto">
            <a:xfrm rot="5619331">
              <a:off x="3105" y="2630"/>
              <a:ext cx="99" cy="90"/>
            </a:xfrm>
            <a:custGeom>
              <a:avLst/>
              <a:gdLst>
                <a:gd name="T0" fmla="*/ 3 w 93"/>
                <a:gd name="T1" fmla="*/ 0 h 96"/>
                <a:gd name="T2" fmla="*/ 15 w 93"/>
                <a:gd name="T3" fmla="*/ 66 h 96"/>
                <a:gd name="T4" fmla="*/ 93 w 93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96">
                  <a:moveTo>
                    <a:pt x="3" y="0"/>
                  </a:moveTo>
                  <a:cubicBezTo>
                    <a:pt x="1" y="25"/>
                    <a:pt x="0" y="50"/>
                    <a:pt x="15" y="66"/>
                  </a:cubicBezTo>
                  <a:cubicBezTo>
                    <a:pt x="30" y="82"/>
                    <a:pt x="80" y="92"/>
                    <a:pt x="93" y="96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Line 68"/>
            <p:cNvSpPr>
              <a:spLocks noChangeShapeType="1"/>
            </p:cNvSpPr>
            <p:nvPr/>
          </p:nvSpPr>
          <p:spPr bwMode="auto">
            <a:xfrm>
              <a:off x="2037" y="2527"/>
              <a:ext cx="0" cy="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Oval 70"/>
            <p:cNvSpPr>
              <a:spLocks noChangeArrowheads="1"/>
            </p:cNvSpPr>
            <p:nvPr/>
          </p:nvSpPr>
          <p:spPr bwMode="auto">
            <a:xfrm>
              <a:off x="3164" y="2674"/>
              <a:ext cx="80" cy="8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47" name="Group 71"/>
            <p:cNvGrpSpPr>
              <a:grpSpLocks/>
            </p:cNvGrpSpPr>
            <p:nvPr/>
          </p:nvGrpSpPr>
          <p:grpSpPr bwMode="auto">
            <a:xfrm>
              <a:off x="4168" y="1226"/>
              <a:ext cx="712" cy="1570"/>
              <a:chOff x="3773" y="892"/>
              <a:chExt cx="712" cy="1570"/>
            </a:xfrm>
          </p:grpSpPr>
          <p:sp>
            <p:nvSpPr>
              <p:cNvPr id="73" name="Rectangle 72"/>
              <p:cNvSpPr>
                <a:spLocks noChangeArrowheads="1"/>
              </p:cNvSpPr>
              <p:nvPr/>
            </p:nvSpPr>
            <p:spPr bwMode="auto">
              <a:xfrm>
                <a:off x="4077" y="892"/>
                <a:ext cx="106" cy="1446"/>
              </a:xfrm>
              <a:prstGeom prst="rect">
                <a:avLst/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4" name="AutoShape 73"/>
              <p:cNvSpPr>
                <a:spLocks noChangeArrowheads="1"/>
              </p:cNvSpPr>
              <p:nvPr/>
            </p:nvSpPr>
            <p:spPr bwMode="auto">
              <a:xfrm flipH="1" flipV="1">
                <a:off x="3773" y="2327"/>
                <a:ext cx="712" cy="13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5" name="Line 74"/>
              <p:cNvSpPr>
                <a:spLocks noChangeShapeType="1"/>
              </p:cNvSpPr>
              <p:nvPr/>
            </p:nvSpPr>
            <p:spPr bwMode="auto">
              <a:xfrm flipV="1">
                <a:off x="4134" y="2180"/>
                <a:ext cx="0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8" name="Text Box 75"/>
            <p:cNvSpPr txBox="1">
              <a:spLocks noChangeArrowheads="1"/>
            </p:cNvSpPr>
            <p:nvPr/>
          </p:nvSpPr>
          <p:spPr bwMode="auto">
            <a:xfrm>
              <a:off x="4654" y="1426"/>
              <a:ext cx="73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en-US" sz="2000" b="1" dirty="0"/>
                <a:t>Exhaust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altLang="en-US" sz="2000" b="1" dirty="0"/>
                <a:t>Hood</a:t>
              </a:r>
            </a:p>
          </p:txBody>
        </p:sp>
        <p:sp>
          <p:nvSpPr>
            <p:cNvPr id="49" name="Text Box 76"/>
            <p:cNvSpPr txBox="1">
              <a:spLocks noChangeArrowheads="1"/>
            </p:cNvSpPr>
            <p:nvPr/>
          </p:nvSpPr>
          <p:spPr bwMode="auto">
            <a:xfrm>
              <a:off x="575" y="1283"/>
              <a:ext cx="1093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en-US" sz="2000" b="1" dirty="0"/>
                <a:t>  </a:t>
              </a:r>
              <a:r>
                <a:rPr lang="en-US" altLang="en-US" sz="2000" b="1" baseline="30000" dirty="0"/>
                <a:t>14</a:t>
              </a:r>
              <a:r>
                <a:rPr lang="en-US" altLang="en-US" sz="2000" b="1" dirty="0"/>
                <a:t>C-TCE in Acetonitrile (50 µL)  </a:t>
              </a:r>
            </a:p>
          </p:txBody>
        </p:sp>
        <p:grpSp>
          <p:nvGrpSpPr>
            <p:cNvPr id="50" name="Group 78"/>
            <p:cNvGrpSpPr>
              <a:grpSpLocks/>
            </p:cNvGrpSpPr>
            <p:nvPr/>
          </p:nvGrpSpPr>
          <p:grpSpPr bwMode="auto">
            <a:xfrm>
              <a:off x="2905" y="2334"/>
              <a:ext cx="616" cy="624"/>
              <a:chOff x="3889" y="3291"/>
              <a:chExt cx="616" cy="624"/>
            </a:xfrm>
          </p:grpSpPr>
          <p:sp>
            <p:nvSpPr>
              <p:cNvPr id="66" name="Oval 79"/>
              <p:cNvSpPr>
                <a:spLocks noChangeArrowheads="1"/>
              </p:cNvSpPr>
              <p:nvPr/>
            </p:nvSpPr>
            <p:spPr bwMode="auto">
              <a:xfrm>
                <a:off x="4048" y="3525"/>
                <a:ext cx="294" cy="294"/>
              </a:xfrm>
              <a:prstGeom prst="ellipse">
                <a:avLst/>
              </a:prstGeom>
              <a:solidFill>
                <a:srgbClr val="FFFF99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7" name="Line 80"/>
              <p:cNvSpPr>
                <a:spLocks noChangeShapeType="1"/>
              </p:cNvSpPr>
              <p:nvPr/>
            </p:nvSpPr>
            <p:spPr bwMode="auto">
              <a:xfrm>
                <a:off x="4191" y="3291"/>
                <a:ext cx="0" cy="29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Line 81"/>
              <p:cNvSpPr>
                <a:spLocks noChangeShapeType="1"/>
              </p:cNvSpPr>
              <p:nvPr/>
            </p:nvSpPr>
            <p:spPr bwMode="auto">
              <a:xfrm rot="5400000">
                <a:off x="4001" y="3552"/>
                <a:ext cx="0" cy="22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9" name="Line 82"/>
              <p:cNvSpPr>
                <a:spLocks noChangeShapeType="1"/>
              </p:cNvSpPr>
              <p:nvPr/>
            </p:nvSpPr>
            <p:spPr bwMode="auto">
              <a:xfrm rot="5400000">
                <a:off x="4394" y="3549"/>
                <a:ext cx="0" cy="22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0" name="Line 83"/>
              <p:cNvSpPr>
                <a:spLocks noChangeShapeType="1"/>
              </p:cNvSpPr>
              <p:nvPr/>
            </p:nvSpPr>
            <p:spPr bwMode="auto">
              <a:xfrm>
                <a:off x="4197" y="3749"/>
                <a:ext cx="0" cy="16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" name="Freeform 84"/>
              <p:cNvSpPr>
                <a:spLocks/>
              </p:cNvSpPr>
              <p:nvPr/>
            </p:nvSpPr>
            <p:spPr bwMode="auto">
              <a:xfrm rot="-10856302">
                <a:off x="4190" y="3579"/>
                <a:ext cx="99" cy="90"/>
              </a:xfrm>
              <a:custGeom>
                <a:avLst/>
                <a:gdLst>
                  <a:gd name="T0" fmla="*/ 3 w 93"/>
                  <a:gd name="T1" fmla="*/ 0 h 96"/>
                  <a:gd name="T2" fmla="*/ 15 w 93"/>
                  <a:gd name="T3" fmla="*/ 66 h 96"/>
                  <a:gd name="T4" fmla="*/ 93 w 93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" h="96">
                    <a:moveTo>
                      <a:pt x="3" y="0"/>
                    </a:moveTo>
                    <a:cubicBezTo>
                      <a:pt x="1" y="25"/>
                      <a:pt x="0" y="50"/>
                      <a:pt x="15" y="66"/>
                    </a:cubicBezTo>
                    <a:cubicBezTo>
                      <a:pt x="30" y="82"/>
                      <a:pt x="80" y="92"/>
                      <a:pt x="93" y="96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Freeform 85"/>
              <p:cNvSpPr>
                <a:spLocks/>
              </p:cNvSpPr>
              <p:nvPr/>
            </p:nvSpPr>
            <p:spPr bwMode="auto">
              <a:xfrm rot="219331">
                <a:off x="4109" y="3655"/>
                <a:ext cx="99" cy="90"/>
              </a:xfrm>
              <a:custGeom>
                <a:avLst/>
                <a:gdLst>
                  <a:gd name="T0" fmla="*/ 3 w 93"/>
                  <a:gd name="T1" fmla="*/ 0 h 96"/>
                  <a:gd name="T2" fmla="*/ 15 w 93"/>
                  <a:gd name="T3" fmla="*/ 66 h 96"/>
                  <a:gd name="T4" fmla="*/ 93 w 93"/>
                  <a:gd name="T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" h="96">
                    <a:moveTo>
                      <a:pt x="3" y="0"/>
                    </a:moveTo>
                    <a:cubicBezTo>
                      <a:pt x="1" y="25"/>
                      <a:pt x="0" y="50"/>
                      <a:pt x="15" y="66"/>
                    </a:cubicBezTo>
                    <a:cubicBezTo>
                      <a:pt x="30" y="82"/>
                      <a:pt x="80" y="92"/>
                      <a:pt x="93" y="96"/>
                    </a:cubicBezTo>
                  </a:path>
                </a:pathLst>
              </a:cu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1" name="Group 86"/>
            <p:cNvGrpSpPr>
              <a:grpSpLocks/>
            </p:cNvGrpSpPr>
            <p:nvPr/>
          </p:nvGrpSpPr>
          <p:grpSpPr bwMode="auto">
            <a:xfrm rot="-5400000">
              <a:off x="3169" y="2665"/>
              <a:ext cx="212" cy="216"/>
              <a:chOff x="2664" y="2328"/>
              <a:chExt cx="212" cy="216"/>
            </a:xfrm>
          </p:grpSpPr>
          <p:sp>
            <p:nvSpPr>
              <p:cNvPr id="64" name="Line 87"/>
              <p:cNvSpPr>
                <a:spLocks noChangeShapeType="1"/>
              </p:cNvSpPr>
              <p:nvPr/>
            </p:nvSpPr>
            <p:spPr bwMode="auto">
              <a:xfrm flipH="1">
                <a:off x="2664" y="2376"/>
                <a:ext cx="168" cy="168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" name="Oval 88"/>
              <p:cNvSpPr>
                <a:spLocks noChangeArrowheads="1"/>
              </p:cNvSpPr>
              <p:nvPr/>
            </p:nvSpPr>
            <p:spPr bwMode="auto">
              <a:xfrm>
                <a:off x="2796" y="2328"/>
                <a:ext cx="80" cy="80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52" name="Group 90"/>
            <p:cNvGrpSpPr>
              <a:grpSpLocks/>
            </p:cNvGrpSpPr>
            <p:nvPr/>
          </p:nvGrpSpPr>
          <p:grpSpPr bwMode="auto">
            <a:xfrm>
              <a:off x="4304" y="2960"/>
              <a:ext cx="1742" cy="1168"/>
              <a:chOff x="4112" y="2768"/>
              <a:chExt cx="1742" cy="1168"/>
            </a:xfrm>
          </p:grpSpPr>
          <p:sp>
            <p:nvSpPr>
              <p:cNvPr id="55" name="Line 91"/>
              <p:cNvSpPr>
                <a:spLocks noChangeShapeType="1"/>
              </p:cNvSpPr>
              <p:nvPr/>
            </p:nvSpPr>
            <p:spPr bwMode="auto">
              <a:xfrm>
                <a:off x="4309" y="2768"/>
                <a:ext cx="0" cy="33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6" name="Group 92"/>
              <p:cNvGrpSpPr>
                <a:grpSpLocks/>
              </p:cNvGrpSpPr>
              <p:nvPr/>
            </p:nvGrpSpPr>
            <p:grpSpPr bwMode="auto">
              <a:xfrm>
                <a:off x="4112" y="2906"/>
                <a:ext cx="396" cy="699"/>
                <a:chOff x="4388" y="2998"/>
                <a:chExt cx="396" cy="699"/>
              </a:xfrm>
            </p:grpSpPr>
            <p:sp>
              <p:nvSpPr>
                <p:cNvPr id="58" name="Rectangle 93"/>
                <p:cNvSpPr>
                  <a:spLocks noChangeArrowheads="1"/>
                </p:cNvSpPr>
                <p:nvPr/>
              </p:nvSpPr>
              <p:spPr bwMode="auto">
                <a:xfrm>
                  <a:off x="4388" y="3241"/>
                  <a:ext cx="396" cy="456"/>
                </a:xfrm>
                <a:prstGeom prst="rect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" name="Arc 94"/>
                <p:cNvSpPr>
                  <a:spLocks/>
                </p:cNvSpPr>
                <p:nvPr/>
              </p:nvSpPr>
              <p:spPr bwMode="auto">
                <a:xfrm>
                  <a:off x="4388" y="3081"/>
                  <a:ext cx="171" cy="164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0 w 21600"/>
                    <a:gd name="T1" fmla="*/ 21600 h 21600"/>
                    <a:gd name="T2" fmla="*/ 21600 w 21600"/>
                    <a:gd name="T3" fmla="*/ 0 h 21600"/>
                    <a:gd name="T4" fmla="*/ 2160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70"/>
                        <a:pt x="9670" y="0"/>
                        <a:pt x="21599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" name="Arc 95"/>
                <p:cNvSpPr>
                  <a:spLocks/>
                </p:cNvSpPr>
                <p:nvPr/>
              </p:nvSpPr>
              <p:spPr bwMode="auto">
                <a:xfrm>
                  <a:off x="4608" y="3081"/>
                  <a:ext cx="176" cy="164"/>
                </a:xfrm>
                <a:custGeom>
                  <a:avLst/>
                  <a:gdLst>
                    <a:gd name="G0" fmla="+- 114 0 0"/>
                    <a:gd name="G1" fmla="+- 21600 0 0"/>
                    <a:gd name="G2" fmla="+- 21600 0 0"/>
                    <a:gd name="T0" fmla="*/ 0 w 21714"/>
                    <a:gd name="T1" fmla="*/ 0 h 21600"/>
                    <a:gd name="T2" fmla="*/ 21714 w 21714"/>
                    <a:gd name="T3" fmla="*/ 21600 h 21600"/>
                    <a:gd name="T4" fmla="*/ 114 w 217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714" h="21600" fill="none" extrusionOk="0">
                      <a:moveTo>
                        <a:pt x="0" y="0"/>
                      </a:moveTo>
                      <a:cubicBezTo>
                        <a:pt x="38" y="0"/>
                        <a:pt x="76" y="-1"/>
                        <a:pt x="114" y="0"/>
                      </a:cubicBezTo>
                      <a:cubicBezTo>
                        <a:pt x="12043" y="0"/>
                        <a:pt x="21714" y="9670"/>
                        <a:pt x="21714" y="21600"/>
                      </a:cubicBezTo>
                    </a:path>
                    <a:path w="21714" h="21600" stroke="0" extrusionOk="0">
                      <a:moveTo>
                        <a:pt x="0" y="0"/>
                      </a:moveTo>
                      <a:cubicBezTo>
                        <a:pt x="38" y="0"/>
                        <a:pt x="76" y="-1"/>
                        <a:pt x="114" y="0"/>
                      </a:cubicBezTo>
                      <a:cubicBezTo>
                        <a:pt x="12043" y="0"/>
                        <a:pt x="21714" y="9670"/>
                        <a:pt x="21714" y="21600"/>
                      </a:cubicBezTo>
                      <a:lnTo>
                        <a:pt x="114" y="21600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" name="Rectangle 96"/>
                <p:cNvSpPr>
                  <a:spLocks noChangeArrowheads="1"/>
                </p:cNvSpPr>
                <p:nvPr/>
              </p:nvSpPr>
              <p:spPr bwMode="auto">
                <a:xfrm>
                  <a:off x="4525" y="2998"/>
                  <a:ext cx="114" cy="52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" name="Line 97"/>
                <p:cNvSpPr>
                  <a:spLocks noChangeShapeType="1"/>
                </p:cNvSpPr>
                <p:nvPr/>
              </p:nvSpPr>
              <p:spPr bwMode="auto">
                <a:xfrm>
                  <a:off x="4552" y="3009"/>
                  <a:ext cx="1" cy="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" name="Line 98"/>
                <p:cNvSpPr>
                  <a:spLocks noChangeShapeType="1"/>
                </p:cNvSpPr>
                <p:nvPr/>
              </p:nvSpPr>
              <p:spPr bwMode="auto">
                <a:xfrm>
                  <a:off x="4605" y="3009"/>
                  <a:ext cx="1" cy="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57" name="Text Box 99"/>
              <p:cNvSpPr txBox="1">
                <a:spLocks noChangeArrowheads="1"/>
              </p:cNvSpPr>
              <p:nvPr/>
            </p:nvSpPr>
            <p:spPr bwMode="auto">
              <a:xfrm>
                <a:off x="4548" y="2792"/>
                <a:ext cx="1306" cy="1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80000"/>
                  </a:lnSpc>
                </a:pPr>
                <a:r>
                  <a:rPr lang="en-US" altLang="en-US" sz="2000" b="1" dirty="0"/>
                  <a:t>Serum</a:t>
                </a:r>
              </a:p>
              <a:p>
                <a:pPr eaLnBrk="0" hangingPunct="0">
                  <a:lnSpc>
                    <a:spcPct val="80000"/>
                  </a:lnSpc>
                </a:pPr>
                <a:r>
                  <a:rPr lang="en-US" altLang="en-US" sz="2000" b="1" dirty="0"/>
                  <a:t>bottle with GW or FSGW water;</a:t>
                </a:r>
              </a:p>
              <a:p>
                <a:pPr eaLnBrk="0" hangingPunct="0">
                  <a:lnSpc>
                    <a:spcPct val="80000"/>
                  </a:lnSpc>
                </a:pPr>
                <a:r>
                  <a:rPr lang="en-US" altLang="en-US" sz="2000" b="1" dirty="0"/>
                  <a:t>~315 µg/L TCE added along with ~1.1 x 10</a:t>
                </a:r>
                <a:r>
                  <a:rPr lang="en-US" altLang="en-US" sz="2000" b="1" baseline="30000" dirty="0"/>
                  <a:t>6</a:t>
                </a:r>
                <a:r>
                  <a:rPr lang="en-US" altLang="en-US" sz="2000" b="1" dirty="0"/>
                  <a:t> dpm </a:t>
                </a:r>
                <a:r>
                  <a:rPr lang="en-US" altLang="en-US" sz="2000" b="1" baseline="30000" dirty="0"/>
                  <a:t>14</a:t>
                </a:r>
                <a:r>
                  <a:rPr lang="en-US" altLang="en-US" sz="2000" b="1" dirty="0"/>
                  <a:t>C</a:t>
                </a:r>
              </a:p>
            </p:txBody>
          </p:sp>
        </p:grpSp>
        <p:sp>
          <p:nvSpPr>
            <p:cNvPr id="53" name="Line 101"/>
            <p:cNvSpPr>
              <a:spLocks noChangeShapeType="1"/>
            </p:cNvSpPr>
            <p:nvPr/>
          </p:nvSpPr>
          <p:spPr bwMode="auto">
            <a:xfrm flipH="1" flipV="1">
              <a:off x="2592" y="3312"/>
              <a:ext cx="79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Line 102"/>
            <p:cNvSpPr>
              <a:spLocks noChangeShapeType="1"/>
            </p:cNvSpPr>
            <p:nvPr/>
          </p:nvSpPr>
          <p:spPr bwMode="auto">
            <a:xfrm>
              <a:off x="2569" y="3543"/>
              <a:ext cx="9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4" name="Straight Connector 3"/>
          <p:cNvCxnSpPr/>
          <p:nvPr/>
        </p:nvCxnSpPr>
        <p:spPr>
          <a:xfrm flipH="1" flipV="1">
            <a:off x="1898650" y="2451792"/>
            <a:ext cx="657224" cy="2873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96286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Clemson Approach: Co-oxidation Analysis Using </a:t>
            </a:r>
            <a:r>
              <a:rPr lang="en-US" altLang="en-US" sz="2800" baseline="30000" dirty="0"/>
              <a:t>14</a:t>
            </a:r>
            <a:r>
              <a:rPr lang="en-US" altLang="en-US" sz="2800" dirty="0"/>
              <a:t>C-TCE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694" y="4626783"/>
            <a:ext cx="1816765" cy="1871634"/>
          </a:xfrm>
          <a:prstGeom prst="rect">
            <a:avLst/>
          </a:prstGeom>
        </p:spPr>
      </p:pic>
      <p:sp>
        <p:nvSpPr>
          <p:cNvPr id="99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67AB60-5BCC-4429-902A-40EEABE9DBB0}" type="slidenum">
              <a:rPr lang="en-US" altLang="en-US" sz="1800">
                <a:solidFill>
                  <a:srgbClr val="0082DA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 dirty="0">
              <a:solidFill>
                <a:srgbClr val="0082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6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1075426" y="1463615"/>
            <a:ext cx="7332452" cy="3556410"/>
            <a:chOff x="1342846" y="911524"/>
            <a:chExt cx="7332452" cy="3556410"/>
          </a:xfrm>
        </p:grpSpPr>
        <p:grpSp>
          <p:nvGrpSpPr>
            <p:cNvPr id="12" name="Group 11"/>
            <p:cNvGrpSpPr/>
            <p:nvPr/>
          </p:nvGrpSpPr>
          <p:grpSpPr>
            <a:xfrm>
              <a:off x="1342846" y="1820175"/>
              <a:ext cx="1452112" cy="1240915"/>
              <a:chOff x="2283125" y="2587926"/>
              <a:chExt cx="1452112" cy="124091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2544792" y="2941608"/>
                <a:ext cx="9057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C=C</a:t>
                </a: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3200399" y="2587926"/>
                <a:ext cx="534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H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283125" y="2619554"/>
                <a:ext cx="534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Cl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306127" y="3367176"/>
                <a:ext cx="534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Cl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200400" y="3321168"/>
                <a:ext cx="534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Cl</a:t>
                </a:r>
              </a:p>
            </p:txBody>
          </p:sp>
          <p:sp>
            <p:nvSpPr>
              <p:cNvPr id="8" name="Freeform: Shape 7"/>
              <p:cNvSpPr/>
              <p:nvPr/>
            </p:nvSpPr>
            <p:spPr>
              <a:xfrm>
                <a:off x="3191774" y="3347049"/>
                <a:ext cx="103517" cy="94891"/>
              </a:xfrm>
              <a:custGeom>
                <a:avLst/>
                <a:gdLst>
                  <a:gd name="connsiteX0" fmla="*/ 0 w 103517"/>
                  <a:gd name="connsiteY0" fmla="*/ 0 h 94891"/>
                  <a:gd name="connsiteX1" fmla="*/ 103517 w 103517"/>
                  <a:gd name="connsiteY1" fmla="*/ 94891 h 94891"/>
                  <a:gd name="connsiteX2" fmla="*/ 103517 w 103517"/>
                  <a:gd name="connsiteY2" fmla="*/ 94891 h 9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517" h="94891">
                    <a:moveTo>
                      <a:pt x="0" y="0"/>
                    </a:moveTo>
                    <a:lnTo>
                      <a:pt x="103517" y="94891"/>
                    </a:lnTo>
                    <a:lnTo>
                      <a:pt x="103517" y="9489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/>
              <p:cNvSpPr/>
              <p:nvPr/>
            </p:nvSpPr>
            <p:spPr>
              <a:xfrm>
                <a:off x="2559170" y="2999117"/>
                <a:ext cx="103517" cy="94891"/>
              </a:xfrm>
              <a:custGeom>
                <a:avLst/>
                <a:gdLst>
                  <a:gd name="connsiteX0" fmla="*/ 0 w 103517"/>
                  <a:gd name="connsiteY0" fmla="*/ 0 h 94891"/>
                  <a:gd name="connsiteX1" fmla="*/ 103517 w 103517"/>
                  <a:gd name="connsiteY1" fmla="*/ 94891 h 94891"/>
                  <a:gd name="connsiteX2" fmla="*/ 103517 w 103517"/>
                  <a:gd name="connsiteY2" fmla="*/ 94891 h 9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517" h="94891">
                    <a:moveTo>
                      <a:pt x="0" y="0"/>
                    </a:moveTo>
                    <a:lnTo>
                      <a:pt x="103517" y="94891"/>
                    </a:lnTo>
                    <a:lnTo>
                      <a:pt x="103517" y="9489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: Shape 9"/>
              <p:cNvSpPr/>
              <p:nvPr/>
            </p:nvSpPr>
            <p:spPr>
              <a:xfrm rot="16200000">
                <a:off x="3180272" y="2955985"/>
                <a:ext cx="103517" cy="94891"/>
              </a:xfrm>
              <a:custGeom>
                <a:avLst/>
                <a:gdLst>
                  <a:gd name="connsiteX0" fmla="*/ 0 w 103517"/>
                  <a:gd name="connsiteY0" fmla="*/ 0 h 94891"/>
                  <a:gd name="connsiteX1" fmla="*/ 103517 w 103517"/>
                  <a:gd name="connsiteY1" fmla="*/ 94891 h 94891"/>
                  <a:gd name="connsiteX2" fmla="*/ 103517 w 103517"/>
                  <a:gd name="connsiteY2" fmla="*/ 94891 h 9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517" h="94891">
                    <a:moveTo>
                      <a:pt x="0" y="0"/>
                    </a:moveTo>
                    <a:lnTo>
                      <a:pt x="103517" y="94891"/>
                    </a:lnTo>
                    <a:lnTo>
                      <a:pt x="103517" y="9489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: Shape 10"/>
              <p:cNvSpPr/>
              <p:nvPr/>
            </p:nvSpPr>
            <p:spPr>
              <a:xfrm rot="16200000">
                <a:off x="2547668" y="3332672"/>
                <a:ext cx="103517" cy="94891"/>
              </a:xfrm>
              <a:custGeom>
                <a:avLst/>
                <a:gdLst>
                  <a:gd name="connsiteX0" fmla="*/ 0 w 103517"/>
                  <a:gd name="connsiteY0" fmla="*/ 0 h 94891"/>
                  <a:gd name="connsiteX1" fmla="*/ 103517 w 103517"/>
                  <a:gd name="connsiteY1" fmla="*/ 94891 h 94891"/>
                  <a:gd name="connsiteX2" fmla="*/ 103517 w 103517"/>
                  <a:gd name="connsiteY2" fmla="*/ 94891 h 9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517" h="94891">
                    <a:moveTo>
                      <a:pt x="0" y="0"/>
                    </a:moveTo>
                    <a:lnTo>
                      <a:pt x="103517" y="94891"/>
                    </a:lnTo>
                    <a:lnTo>
                      <a:pt x="103517" y="9489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824382" y="1699403"/>
              <a:ext cx="1782787" cy="1255295"/>
              <a:chOff x="3824382" y="1699403"/>
              <a:chExt cx="1782787" cy="1255295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3824382" y="1745411"/>
                <a:ext cx="644105" cy="1209287"/>
                <a:chOff x="3910642" y="1745411"/>
                <a:chExt cx="644105" cy="1209287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4172309" y="2067465"/>
                  <a:ext cx="38243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3910642" y="1745411"/>
                  <a:ext cx="53483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Cl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3933644" y="2493033"/>
                  <a:ext cx="53483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Cl</a:t>
                  </a:r>
                </a:p>
              </p:txBody>
            </p:sp>
            <p:sp>
              <p:nvSpPr>
                <p:cNvPr id="20" name="Freeform: Shape 19"/>
                <p:cNvSpPr/>
                <p:nvPr/>
              </p:nvSpPr>
              <p:spPr>
                <a:xfrm>
                  <a:off x="4186687" y="2124974"/>
                  <a:ext cx="103517" cy="94891"/>
                </a:xfrm>
                <a:custGeom>
                  <a:avLst/>
                  <a:gdLst>
                    <a:gd name="connsiteX0" fmla="*/ 0 w 103517"/>
                    <a:gd name="connsiteY0" fmla="*/ 0 h 94891"/>
                    <a:gd name="connsiteX1" fmla="*/ 103517 w 103517"/>
                    <a:gd name="connsiteY1" fmla="*/ 94891 h 94891"/>
                    <a:gd name="connsiteX2" fmla="*/ 103517 w 103517"/>
                    <a:gd name="connsiteY2" fmla="*/ 94891 h 948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3517" h="94891">
                      <a:moveTo>
                        <a:pt x="0" y="0"/>
                      </a:moveTo>
                      <a:lnTo>
                        <a:pt x="103517" y="94891"/>
                      </a:lnTo>
                      <a:lnTo>
                        <a:pt x="103517" y="9489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: Shape 21"/>
                <p:cNvSpPr/>
                <p:nvPr/>
              </p:nvSpPr>
              <p:spPr>
                <a:xfrm rot="16200000">
                  <a:off x="4175185" y="2458529"/>
                  <a:ext cx="103517" cy="94891"/>
                </a:xfrm>
                <a:custGeom>
                  <a:avLst/>
                  <a:gdLst>
                    <a:gd name="connsiteX0" fmla="*/ 0 w 103517"/>
                    <a:gd name="connsiteY0" fmla="*/ 0 h 94891"/>
                    <a:gd name="connsiteX1" fmla="*/ 103517 w 103517"/>
                    <a:gd name="connsiteY1" fmla="*/ 94891 h 94891"/>
                    <a:gd name="connsiteX2" fmla="*/ 103517 w 103517"/>
                    <a:gd name="connsiteY2" fmla="*/ 94891 h 948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3517" h="94891">
                      <a:moveTo>
                        <a:pt x="0" y="0"/>
                      </a:moveTo>
                      <a:lnTo>
                        <a:pt x="103517" y="94891"/>
                      </a:lnTo>
                      <a:lnTo>
                        <a:pt x="103517" y="9489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4626632" y="1713783"/>
                <a:ext cx="905774" cy="1194907"/>
                <a:chOff x="4548998" y="1713783"/>
                <a:chExt cx="905774" cy="1194907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4812102" y="1713783"/>
                  <a:ext cx="550652" cy="1194907"/>
                  <a:chOff x="4812102" y="1713783"/>
                  <a:chExt cx="550652" cy="1194907"/>
                </a:xfrm>
              </p:grpSpPr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827916" y="1713783"/>
                    <a:ext cx="53483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H</a:t>
                    </a: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4827917" y="2447025"/>
                    <a:ext cx="53483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Cl</a:t>
                    </a:r>
                  </a:p>
                </p:txBody>
              </p:sp>
              <p:sp>
                <p:nvSpPr>
                  <p:cNvPr id="19" name="Freeform: Shape 18"/>
                  <p:cNvSpPr/>
                  <p:nvPr/>
                </p:nvSpPr>
                <p:spPr>
                  <a:xfrm>
                    <a:off x="4819291" y="2472906"/>
                    <a:ext cx="103517" cy="94891"/>
                  </a:xfrm>
                  <a:custGeom>
                    <a:avLst/>
                    <a:gdLst>
                      <a:gd name="connsiteX0" fmla="*/ 0 w 103517"/>
                      <a:gd name="connsiteY0" fmla="*/ 0 h 94891"/>
                      <a:gd name="connsiteX1" fmla="*/ 103517 w 103517"/>
                      <a:gd name="connsiteY1" fmla="*/ 94891 h 94891"/>
                      <a:gd name="connsiteX2" fmla="*/ 103517 w 103517"/>
                      <a:gd name="connsiteY2" fmla="*/ 94891 h 948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3517" h="94891">
                        <a:moveTo>
                          <a:pt x="0" y="0"/>
                        </a:moveTo>
                        <a:lnTo>
                          <a:pt x="103517" y="94891"/>
                        </a:lnTo>
                        <a:lnTo>
                          <a:pt x="103517" y="9489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Freeform: Shape 20"/>
                  <p:cNvSpPr/>
                  <p:nvPr/>
                </p:nvSpPr>
                <p:spPr>
                  <a:xfrm rot="16200000">
                    <a:off x="4807789" y="2081842"/>
                    <a:ext cx="103517" cy="94891"/>
                  </a:xfrm>
                  <a:custGeom>
                    <a:avLst/>
                    <a:gdLst>
                      <a:gd name="connsiteX0" fmla="*/ 0 w 103517"/>
                      <a:gd name="connsiteY0" fmla="*/ 0 h 94891"/>
                      <a:gd name="connsiteX1" fmla="*/ 103517 w 103517"/>
                      <a:gd name="connsiteY1" fmla="*/ 94891 h 94891"/>
                      <a:gd name="connsiteX2" fmla="*/ 103517 w 103517"/>
                      <a:gd name="connsiteY2" fmla="*/ 94891 h 948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3517" h="94891">
                        <a:moveTo>
                          <a:pt x="0" y="0"/>
                        </a:moveTo>
                        <a:lnTo>
                          <a:pt x="103517" y="94891"/>
                        </a:lnTo>
                        <a:lnTo>
                          <a:pt x="103517" y="9489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4" name="TextBox 23"/>
                <p:cNvSpPr txBox="1"/>
                <p:nvPr/>
              </p:nvSpPr>
              <p:spPr>
                <a:xfrm>
                  <a:off x="4548998" y="2064597"/>
                  <a:ext cx="9057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</a:t>
                  </a:r>
                </a:p>
              </p:txBody>
            </p:sp>
          </p:grpSp>
          <p:sp>
            <p:nvSpPr>
              <p:cNvPr id="28" name="TextBox 27"/>
              <p:cNvSpPr txBox="1"/>
              <p:nvPr/>
            </p:nvSpPr>
            <p:spPr>
              <a:xfrm>
                <a:off x="4330460" y="1699403"/>
                <a:ext cx="8798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O</a:t>
                </a:r>
              </a:p>
            </p:txBody>
          </p:sp>
          <p:sp>
            <p:nvSpPr>
              <p:cNvPr id="29" name="Freeform: Shape 28"/>
              <p:cNvSpPr/>
              <p:nvPr/>
            </p:nvSpPr>
            <p:spPr>
              <a:xfrm>
                <a:off x="4615137" y="2113472"/>
                <a:ext cx="103517" cy="94891"/>
              </a:xfrm>
              <a:custGeom>
                <a:avLst/>
                <a:gdLst>
                  <a:gd name="connsiteX0" fmla="*/ 0 w 103517"/>
                  <a:gd name="connsiteY0" fmla="*/ 0 h 94891"/>
                  <a:gd name="connsiteX1" fmla="*/ 103517 w 103517"/>
                  <a:gd name="connsiteY1" fmla="*/ 94891 h 94891"/>
                  <a:gd name="connsiteX2" fmla="*/ 103517 w 103517"/>
                  <a:gd name="connsiteY2" fmla="*/ 94891 h 9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517" h="94891">
                    <a:moveTo>
                      <a:pt x="0" y="0"/>
                    </a:moveTo>
                    <a:lnTo>
                      <a:pt x="103517" y="94891"/>
                    </a:lnTo>
                    <a:lnTo>
                      <a:pt x="103517" y="9489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: Shape 29"/>
              <p:cNvSpPr/>
              <p:nvPr/>
            </p:nvSpPr>
            <p:spPr>
              <a:xfrm rot="16200000">
                <a:off x="4362095" y="2127850"/>
                <a:ext cx="103517" cy="94891"/>
              </a:xfrm>
              <a:custGeom>
                <a:avLst/>
                <a:gdLst>
                  <a:gd name="connsiteX0" fmla="*/ 0 w 103517"/>
                  <a:gd name="connsiteY0" fmla="*/ 0 h 94891"/>
                  <a:gd name="connsiteX1" fmla="*/ 103517 w 103517"/>
                  <a:gd name="connsiteY1" fmla="*/ 94891 h 94891"/>
                  <a:gd name="connsiteX2" fmla="*/ 103517 w 103517"/>
                  <a:gd name="connsiteY2" fmla="*/ 94891 h 9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517" h="94891">
                    <a:moveTo>
                      <a:pt x="0" y="0"/>
                    </a:moveTo>
                    <a:lnTo>
                      <a:pt x="103517" y="94891"/>
                    </a:lnTo>
                    <a:lnTo>
                      <a:pt x="103517" y="9489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373592" y="1949570"/>
                <a:ext cx="12335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_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561381" y="966158"/>
              <a:ext cx="1871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TCE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20219" y="911524"/>
              <a:ext cx="22629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TCE Epoxide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12302" y="1590136"/>
              <a:ext cx="226299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TCE Degradation Products</a:t>
              </a:r>
            </a:p>
          </p:txBody>
        </p:sp>
        <p:sp>
          <p:nvSpPr>
            <p:cNvPr id="38" name="Arrow: Right 37"/>
            <p:cNvSpPr/>
            <p:nvPr/>
          </p:nvSpPr>
          <p:spPr>
            <a:xfrm>
              <a:off x="2898475" y="2216988"/>
              <a:ext cx="767751" cy="3364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row: Right 38"/>
            <p:cNvSpPr/>
            <p:nvPr/>
          </p:nvSpPr>
          <p:spPr>
            <a:xfrm>
              <a:off x="5431766" y="2127848"/>
              <a:ext cx="767751" cy="3364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46362" y="3810000"/>
              <a:ext cx="1871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Volatile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48710" y="3513827"/>
              <a:ext cx="277195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Not Volatile from Alkaline Solution</a:t>
              </a:r>
            </a:p>
          </p:txBody>
        </p:sp>
      </p:grpSp>
      <p:sp>
        <p:nvSpPr>
          <p:cNvPr id="43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67AB60-5BCC-4429-902A-40EEABE9DBB0}" type="slidenum">
              <a:rPr lang="en-US" altLang="en-US" sz="1800">
                <a:solidFill>
                  <a:srgbClr val="0082DA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800" dirty="0">
              <a:solidFill>
                <a:srgbClr val="0082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467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52755" y="1069676"/>
            <a:ext cx="63231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Periodically, a small aliquot (3 mL) is taken from the microcosm </a:t>
            </a:r>
            <a:r>
              <a:rPr lang="en-US" sz="2400"/>
              <a:t>containing 100 </a:t>
            </a:r>
            <a:r>
              <a:rPr lang="en-US" sz="2400" dirty="0"/>
              <a:t>mL of liquid.  </a:t>
            </a:r>
          </a:p>
          <a:p>
            <a:endParaRPr lang="en-US" sz="2400" dirty="0"/>
          </a:p>
          <a:p>
            <a:r>
              <a:rPr lang="en-US" sz="2400" dirty="0"/>
              <a:t>The pH of the aliquot is adjusted with base.</a:t>
            </a:r>
          </a:p>
          <a:p>
            <a:endParaRPr lang="en-US" sz="2400" dirty="0"/>
          </a:p>
          <a:p>
            <a:r>
              <a:rPr lang="en-US" sz="2400" dirty="0"/>
              <a:t>The TCE is purged out of the water with a stream of nitrogen.</a:t>
            </a:r>
          </a:p>
          <a:p>
            <a:endParaRPr lang="en-US" sz="2400" dirty="0"/>
          </a:p>
          <a:p>
            <a:r>
              <a:rPr lang="en-US" sz="2400" dirty="0"/>
              <a:t>Then the remaining </a:t>
            </a:r>
            <a:r>
              <a:rPr lang="en-US" sz="2400" baseline="30000" dirty="0"/>
              <a:t>14</a:t>
            </a:r>
            <a:r>
              <a:rPr lang="en-US" sz="2400" dirty="0"/>
              <a:t>C activity is determined using liquid scintillation counting.</a:t>
            </a:r>
          </a:p>
          <a:p>
            <a:endParaRPr lang="en-US" sz="2400" dirty="0"/>
          </a:p>
          <a:p>
            <a:r>
              <a:rPr lang="en-US" sz="2400" dirty="0"/>
              <a:t>The accumulation of </a:t>
            </a:r>
            <a:r>
              <a:rPr lang="en-US" sz="2400" baseline="30000" dirty="0"/>
              <a:t>14</a:t>
            </a:r>
            <a:r>
              <a:rPr lang="en-US" sz="2400" dirty="0"/>
              <a:t>C over time is assumed to be degradation products of the TCE.   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67AB60-5BCC-4429-902A-40EEABE9DBB0}" type="slidenum">
              <a:rPr lang="en-US" altLang="en-US" sz="1800">
                <a:solidFill>
                  <a:srgbClr val="0082DA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800" dirty="0">
              <a:solidFill>
                <a:srgbClr val="0082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66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11892" y="305441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altLang="en-US" sz="2800" dirty="0"/>
              <a:t>Performance Assessment: </a:t>
            </a:r>
            <a:r>
              <a:rPr lang="en-US" altLang="en-US" sz="2800" baseline="30000" dirty="0"/>
              <a:t>14</a:t>
            </a:r>
            <a:r>
              <a:rPr lang="en-US" altLang="en-US" sz="2800" dirty="0"/>
              <a:t>C-TCE Results</a:t>
            </a:r>
            <a:br>
              <a:rPr lang="en-US" altLang="en-US" sz="2800" dirty="0"/>
            </a:br>
            <a:r>
              <a:rPr lang="en-US" sz="2800" dirty="0"/>
              <a:t>Tooele Army Depot Well D-20</a:t>
            </a:r>
            <a:endParaRPr lang="en-US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90" y="1273908"/>
            <a:ext cx="8318581" cy="4368800"/>
          </a:xfrm>
          <a:prstGeom prst="rect">
            <a:avLst/>
          </a:prstGeom>
        </p:spPr>
      </p:pic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67AB60-5BCC-4429-902A-40EEABE9DBB0}" type="slidenum">
              <a:rPr lang="en-US" altLang="en-US" sz="1800">
                <a:solidFill>
                  <a:srgbClr val="0082DA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800" dirty="0">
              <a:solidFill>
                <a:srgbClr val="0082D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077" y="5877169"/>
            <a:ext cx="7745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Production of products from radiolysis of TCE in filter sterilized controls</a:t>
            </a:r>
          </a:p>
        </p:txBody>
      </p:sp>
      <p:sp>
        <p:nvSpPr>
          <p:cNvPr id="4" name="Arrow: Right 3"/>
          <p:cNvSpPr/>
          <p:nvPr/>
        </p:nvSpPr>
        <p:spPr>
          <a:xfrm rot="18528342">
            <a:off x="3074395" y="4712449"/>
            <a:ext cx="2744650" cy="195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42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EE88C7-B1DD-4389-B5C3-4FB88C83B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01" y="172999"/>
            <a:ext cx="8986998" cy="651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35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E9781ED-591C-49DA-8DEA-77A23D91B592}"/>
              </a:ext>
            </a:extLst>
          </p:cNvPr>
          <p:cNvGrpSpPr/>
          <p:nvPr/>
        </p:nvGrpSpPr>
        <p:grpSpPr>
          <a:xfrm>
            <a:off x="78501" y="172997"/>
            <a:ext cx="8986998" cy="6512002"/>
            <a:chOff x="78501" y="172997"/>
            <a:chExt cx="8986998" cy="651200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DC94B3D-BBEA-44A2-9742-81EF62A91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501" y="172998"/>
              <a:ext cx="8986998" cy="6512001"/>
            </a:xfrm>
            <a:prstGeom prst="rect">
              <a:avLst/>
            </a:prstGeom>
          </p:spPr>
        </p:pic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BDAD46F-125A-4BD6-9246-8406997408F6}"/>
                </a:ext>
              </a:extLst>
            </p:cNvPr>
            <p:cNvSpPr/>
            <p:nvPr/>
          </p:nvSpPr>
          <p:spPr>
            <a:xfrm>
              <a:off x="6753177" y="1900166"/>
              <a:ext cx="281011" cy="303314"/>
            </a:xfrm>
            <a:prstGeom prst="roundRect">
              <a:avLst/>
            </a:prstGeom>
            <a:noFill/>
            <a:ln w="603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3CECF235-DFA4-42C2-A3A1-F5C4660BABAC}"/>
                </a:ext>
              </a:extLst>
            </p:cNvPr>
            <p:cNvSpPr/>
            <p:nvPr/>
          </p:nvSpPr>
          <p:spPr>
            <a:xfrm>
              <a:off x="5005409" y="3277342"/>
              <a:ext cx="281011" cy="303314"/>
            </a:xfrm>
            <a:prstGeom prst="roundRect">
              <a:avLst/>
            </a:prstGeom>
            <a:noFill/>
            <a:ln w="603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7223636-6939-4712-B3B2-41B01CBB4562}"/>
                </a:ext>
              </a:extLst>
            </p:cNvPr>
            <p:cNvSpPr/>
            <p:nvPr/>
          </p:nvSpPr>
          <p:spPr>
            <a:xfrm>
              <a:off x="6201564" y="2664396"/>
              <a:ext cx="281011" cy="303314"/>
            </a:xfrm>
            <a:prstGeom prst="roundRect">
              <a:avLst/>
            </a:prstGeom>
            <a:noFill/>
            <a:ln w="603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7D98121-2095-4205-827E-82CF815373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948" t="18973" r="2441" b="2388"/>
            <a:stretch/>
          </p:blipFill>
          <p:spPr>
            <a:xfrm>
              <a:off x="1731786" y="172999"/>
              <a:ext cx="3146198" cy="3316483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034C014-934D-49D9-A403-3178A35C6360}"/>
                </a:ext>
              </a:extLst>
            </p:cNvPr>
            <p:cNvSpPr txBox="1"/>
            <p:nvPr/>
          </p:nvSpPr>
          <p:spPr>
            <a:xfrm>
              <a:off x="1681605" y="172997"/>
              <a:ext cx="1748512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Meckenstock et al. 2015., ES&amp;T 49: 7073-7081.</a:t>
              </a: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7184E9FA-B2F8-4217-9B61-6EED01EFC9CE}"/>
                </a:ext>
              </a:extLst>
            </p:cNvPr>
            <p:cNvSpPr/>
            <p:nvPr/>
          </p:nvSpPr>
          <p:spPr>
            <a:xfrm>
              <a:off x="5054847" y="1953692"/>
              <a:ext cx="1476422" cy="1159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6514DFAA-CA34-429B-B396-CEB7935A7C55}"/>
                </a:ext>
              </a:extLst>
            </p:cNvPr>
            <p:cNvSpPr/>
            <p:nvPr/>
          </p:nvSpPr>
          <p:spPr>
            <a:xfrm rot="1074032">
              <a:off x="5076488" y="2449599"/>
              <a:ext cx="1024281" cy="11680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112E20DB-4D42-4D88-B6E4-1A5BF485DB67}"/>
                </a:ext>
              </a:extLst>
            </p:cNvPr>
            <p:cNvSpPr/>
            <p:nvPr/>
          </p:nvSpPr>
          <p:spPr>
            <a:xfrm rot="3989027">
              <a:off x="4773128" y="2958438"/>
              <a:ext cx="386576" cy="1159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09607B7-DA92-4D08-AA46-1D52779C828A}"/>
              </a:ext>
            </a:extLst>
          </p:cNvPr>
          <p:cNvSpPr txBox="1"/>
          <p:nvPr/>
        </p:nvSpPr>
        <p:spPr>
          <a:xfrm>
            <a:off x="6707944" y="2443720"/>
            <a:ext cx="1553820" cy="923330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Rate constants may not apply at field scale</a:t>
            </a:r>
          </a:p>
        </p:txBody>
      </p:sp>
    </p:spTree>
    <p:extLst>
      <p:ext uri="{BB962C8B-B14F-4D97-AF65-F5344CB8AC3E}">
        <p14:creationId xmlns:p14="http://schemas.microsoft.com/office/powerpoint/2010/main" val="3407126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0BD4873A-058A-4CC0-B6FD-A09DE7D00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783" y="2020941"/>
            <a:ext cx="6605427" cy="477907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29D3502-FCC4-48E5-8DC6-B0B740693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35" y="99319"/>
            <a:ext cx="4767485" cy="345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23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F3E6B3-A260-4207-9F54-D228C1115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01" y="172999"/>
            <a:ext cx="8986998" cy="65120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A24A667-542A-4A3A-8FF8-92A4CE2F8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715" y="0"/>
            <a:ext cx="4766555" cy="345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8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671" y="260211"/>
            <a:ext cx="4051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Methane monooxygenase </a:t>
            </a:r>
          </a:p>
          <a:p>
            <a:r>
              <a:rPr lang="en-US" sz="2800" dirty="0"/>
              <a:t>           </a:t>
            </a:r>
            <a:r>
              <a:rPr lang="en-US" sz="2800" b="1" dirty="0">
                <a:solidFill>
                  <a:srgbClr val="FF0000"/>
                </a:solidFill>
              </a:rPr>
              <a:t>SMMO</a:t>
            </a:r>
            <a:endParaRPr lang="en-US" sz="2800" b="1" dirty="0"/>
          </a:p>
        </p:txBody>
      </p:sp>
      <p:sp>
        <p:nvSpPr>
          <p:cNvPr id="5" name="Arrow: Down 4"/>
          <p:cNvSpPr/>
          <p:nvPr/>
        </p:nvSpPr>
        <p:spPr>
          <a:xfrm>
            <a:off x="1682151" y="2838091"/>
            <a:ext cx="483079" cy="9230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431985" y="4019909"/>
            <a:ext cx="1466490" cy="1391613"/>
            <a:chOff x="1431985" y="4019909"/>
            <a:chExt cx="1466490" cy="1391613"/>
          </a:xfrm>
        </p:grpSpPr>
        <p:sp>
          <p:nvSpPr>
            <p:cNvPr id="2" name="TextBox 1"/>
            <p:cNvSpPr txBox="1"/>
            <p:nvPr/>
          </p:nvSpPr>
          <p:spPr>
            <a:xfrm>
              <a:off x="1431985" y="4468486"/>
              <a:ext cx="14664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H-C-</a:t>
              </a:r>
              <a:r>
                <a:rPr lang="en-US" sz="2800" dirty="0">
                  <a:solidFill>
                    <a:srgbClr val="FF0000"/>
                  </a:solidFill>
                </a:rPr>
                <a:t>O</a:t>
              </a:r>
              <a:r>
                <a:rPr lang="en-US" sz="2800" dirty="0"/>
                <a:t>H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51163" y="4019909"/>
              <a:ext cx="6038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H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774166" y="4888302"/>
              <a:ext cx="6038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H</a:t>
              </a:r>
            </a:p>
          </p:txBody>
        </p:sp>
        <p:sp>
          <p:nvSpPr>
            <p:cNvPr id="7" name="Freeform: Shape 6"/>
            <p:cNvSpPr/>
            <p:nvPr/>
          </p:nvSpPr>
          <p:spPr>
            <a:xfrm rot="16200000">
              <a:off x="1932318" y="4502991"/>
              <a:ext cx="60385" cy="0"/>
            </a:xfrm>
            <a:custGeom>
              <a:avLst/>
              <a:gdLst>
                <a:gd name="connsiteX0" fmla="*/ 0 w 60385"/>
                <a:gd name="connsiteY0" fmla="*/ 0 h 0"/>
                <a:gd name="connsiteX1" fmla="*/ 60385 w 603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385">
                  <a:moveTo>
                    <a:pt x="0" y="0"/>
                  </a:moveTo>
                  <a:lnTo>
                    <a:pt x="60385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/>
            <p:cNvSpPr/>
            <p:nvPr/>
          </p:nvSpPr>
          <p:spPr>
            <a:xfrm rot="16200000">
              <a:off x="1946696" y="4948689"/>
              <a:ext cx="60385" cy="0"/>
            </a:xfrm>
            <a:custGeom>
              <a:avLst/>
              <a:gdLst>
                <a:gd name="connsiteX0" fmla="*/ 0 w 60385"/>
                <a:gd name="connsiteY0" fmla="*/ 0 h 0"/>
                <a:gd name="connsiteX1" fmla="*/ 60385 w 603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385">
                  <a:moveTo>
                    <a:pt x="0" y="0"/>
                  </a:moveTo>
                  <a:lnTo>
                    <a:pt x="60385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394603" y="1247954"/>
            <a:ext cx="1466490" cy="1391613"/>
            <a:chOff x="1431985" y="4019909"/>
            <a:chExt cx="1466490" cy="1391613"/>
          </a:xfrm>
        </p:grpSpPr>
        <p:sp>
          <p:nvSpPr>
            <p:cNvPr id="52" name="TextBox 51"/>
            <p:cNvSpPr txBox="1"/>
            <p:nvPr/>
          </p:nvSpPr>
          <p:spPr>
            <a:xfrm>
              <a:off x="1431985" y="4468486"/>
              <a:ext cx="14664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H-C-H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751163" y="4019909"/>
              <a:ext cx="6038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H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774166" y="4888302"/>
              <a:ext cx="6038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H</a:t>
              </a:r>
            </a:p>
          </p:txBody>
        </p:sp>
        <p:sp>
          <p:nvSpPr>
            <p:cNvPr id="55" name="Freeform: Shape 54"/>
            <p:cNvSpPr/>
            <p:nvPr/>
          </p:nvSpPr>
          <p:spPr>
            <a:xfrm rot="16200000">
              <a:off x="1932318" y="4502991"/>
              <a:ext cx="60385" cy="0"/>
            </a:xfrm>
            <a:custGeom>
              <a:avLst/>
              <a:gdLst>
                <a:gd name="connsiteX0" fmla="*/ 0 w 60385"/>
                <a:gd name="connsiteY0" fmla="*/ 0 h 0"/>
                <a:gd name="connsiteX1" fmla="*/ 60385 w 603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385">
                  <a:moveTo>
                    <a:pt x="0" y="0"/>
                  </a:moveTo>
                  <a:lnTo>
                    <a:pt x="60385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/>
            <p:cNvSpPr/>
            <p:nvPr/>
          </p:nvSpPr>
          <p:spPr>
            <a:xfrm rot="16200000">
              <a:off x="1946696" y="4948689"/>
              <a:ext cx="60385" cy="0"/>
            </a:xfrm>
            <a:custGeom>
              <a:avLst/>
              <a:gdLst>
                <a:gd name="connsiteX0" fmla="*/ 0 w 60385"/>
                <a:gd name="connsiteY0" fmla="*/ 0 h 0"/>
                <a:gd name="connsiteX1" fmla="*/ 60385 w 6038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385">
                  <a:moveTo>
                    <a:pt x="0" y="0"/>
                  </a:moveTo>
                  <a:lnTo>
                    <a:pt x="60385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67AB60-5BCC-4429-902A-40EEABE9DBB0}" type="slidenum">
              <a:rPr lang="en-US" altLang="en-US" sz="1800">
                <a:solidFill>
                  <a:srgbClr val="0082DA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 dirty="0">
              <a:solidFill>
                <a:srgbClr val="0082DA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BCF0D93-9088-4A60-83ED-738422EAF064}"/>
              </a:ext>
            </a:extLst>
          </p:cNvPr>
          <p:cNvGrpSpPr/>
          <p:nvPr/>
        </p:nvGrpSpPr>
        <p:grpSpPr>
          <a:xfrm>
            <a:off x="4572000" y="260211"/>
            <a:ext cx="4817078" cy="5522429"/>
            <a:chOff x="215902" y="919505"/>
            <a:chExt cx="4817078" cy="552242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89CC823-5FBC-454D-8D84-8417E7468BB6}"/>
                </a:ext>
              </a:extLst>
            </p:cNvPr>
            <p:cNvSpPr txBox="1"/>
            <p:nvPr/>
          </p:nvSpPr>
          <p:spPr>
            <a:xfrm>
              <a:off x="215902" y="919505"/>
              <a:ext cx="481707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Phenol monooxygenase</a:t>
              </a:r>
            </a:p>
            <a:p>
              <a:r>
                <a:rPr lang="en-US" sz="2800" dirty="0"/>
                <a:t>                  </a:t>
              </a:r>
              <a:r>
                <a:rPr lang="en-US" sz="2800" b="1" dirty="0">
                  <a:solidFill>
                    <a:srgbClr val="FF0000"/>
                  </a:solidFill>
                </a:rPr>
                <a:t>PHE</a:t>
              </a:r>
              <a:endParaRPr lang="en-US" sz="2800" b="1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79E781E-2276-46AA-A971-D0037D4780A2}"/>
                </a:ext>
              </a:extLst>
            </p:cNvPr>
            <p:cNvGrpSpPr/>
            <p:nvPr/>
          </p:nvGrpSpPr>
          <p:grpSpPr>
            <a:xfrm>
              <a:off x="1546969" y="2006107"/>
              <a:ext cx="1557076" cy="4435827"/>
              <a:chOff x="1591574" y="855306"/>
              <a:chExt cx="1557076" cy="4435827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35B33FD5-87F8-4FF0-8C30-1360EB919451}"/>
                  </a:ext>
                </a:extLst>
              </p:cNvPr>
              <p:cNvGrpSpPr/>
              <p:nvPr/>
            </p:nvGrpSpPr>
            <p:grpSpPr>
              <a:xfrm>
                <a:off x="1591574" y="855306"/>
                <a:ext cx="935038" cy="1661002"/>
                <a:chOff x="1617453" y="1674815"/>
                <a:chExt cx="935038" cy="1661002"/>
              </a:xfrm>
            </p:grpSpPr>
            <p:sp>
              <p:nvSpPr>
                <p:cNvPr id="45" name="Text Box 6">
                  <a:extLst>
                    <a:ext uri="{FF2B5EF4-FFF2-40B4-BE49-F238E27FC236}">
                      <a16:creationId xmlns:a16="http://schemas.microsoft.com/office/drawing/2014/main" id="{1DBEA5BB-57A1-451F-87E6-E502F871403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68291" y="2197579"/>
                  <a:ext cx="228600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46" name="Text Box 4">
                  <a:extLst>
                    <a:ext uri="{FF2B5EF4-FFF2-40B4-BE49-F238E27FC236}">
                      <a16:creationId xmlns:a16="http://schemas.microsoft.com/office/drawing/2014/main" id="{BED6FCF2-296C-49A5-90F9-964F23D2A2E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41266" y="2397604"/>
                  <a:ext cx="228600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47" name="Text Box 5">
                  <a:extLst>
                    <a:ext uri="{FF2B5EF4-FFF2-40B4-BE49-F238E27FC236}">
                      <a16:creationId xmlns:a16="http://schemas.microsoft.com/office/drawing/2014/main" id="{1487F470-5B01-4159-A2AE-16E93939689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17453" y="2821467"/>
                  <a:ext cx="228600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50" name="Line 7">
                  <a:extLst>
                    <a:ext uri="{FF2B5EF4-FFF2-40B4-BE49-F238E27FC236}">
                      <a16:creationId xmlns:a16="http://schemas.microsoft.com/office/drawing/2014/main" id="{364B7585-79A2-4E40-A4FC-0D7A4D5E1A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6353" y="2661129"/>
                  <a:ext cx="0" cy="1524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Text Box 12">
                  <a:extLst>
                    <a:ext uri="{FF2B5EF4-FFF2-40B4-BE49-F238E27FC236}">
                      <a16:creationId xmlns:a16="http://schemas.microsoft.com/office/drawing/2014/main" id="{87303E27-217A-471A-871F-BC6F7DA2A5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23891" y="2407129"/>
                  <a:ext cx="228600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58" name="Text Box 13">
                  <a:extLst>
                    <a:ext uri="{FF2B5EF4-FFF2-40B4-BE49-F238E27FC236}">
                      <a16:creationId xmlns:a16="http://schemas.microsoft.com/office/drawing/2014/main" id="{96AAB61B-716A-4671-9635-E4262D0158F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19128" y="2826229"/>
                  <a:ext cx="228600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59" name="Line 14">
                  <a:extLst>
                    <a:ext uri="{FF2B5EF4-FFF2-40B4-BE49-F238E27FC236}">
                      <a16:creationId xmlns:a16="http://schemas.microsoft.com/office/drawing/2014/main" id="{63594194-188D-417A-80B7-AED605F12F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68762" y="2684942"/>
                  <a:ext cx="0" cy="1524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Text Box 15">
                  <a:extLst>
                    <a:ext uri="{FF2B5EF4-FFF2-40B4-BE49-F238E27FC236}">
                      <a16:creationId xmlns:a16="http://schemas.microsoft.com/office/drawing/2014/main" id="{4B661D7E-4B12-4DA0-A3C5-1E3D4F4B880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46066" y="3061179"/>
                  <a:ext cx="228600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61" name="Line 16">
                  <a:extLst>
                    <a:ext uri="{FF2B5EF4-FFF2-40B4-BE49-F238E27FC236}">
                      <a16:creationId xmlns:a16="http://schemas.microsoft.com/office/drawing/2014/main" id="{26A18EFA-7C5C-401F-A1CD-3D644434CB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3637906">
                  <a:off x="1852824" y="2312989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Line 18">
                  <a:extLst>
                    <a:ext uri="{FF2B5EF4-FFF2-40B4-BE49-F238E27FC236}">
                      <a16:creationId xmlns:a16="http://schemas.microsoft.com/office/drawing/2014/main" id="{01B3193D-E109-4256-B707-FDEFB00751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3637906">
                  <a:off x="2212766" y="3021492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Line 19">
                  <a:extLst>
                    <a:ext uri="{FF2B5EF4-FFF2-40B4-BE49-F238E27FC236}">
                      <a16:creationId xmlns:a16="http://schemas.microsoft.com/office/drawing/2014/main" id="{8AEFDE2F-70BF-40BF-B8A8-C01EC6A0D1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7962094" flipH="1">
                  <a:off x="1876005" y="2989264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Line 20">
                  <a:extLst>
                    <a:ext uri="{FF2B5EF4-FFF2-40B4-BE49-F238E27FC236}">
                      <a16:creationId xmlns:a16="http://schemas.microsoft.com/office/drawing/2014/main" id="{22D087E5-C2CD-4CFE-B516-2478646B79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7962094" flipH="1">
                  <a:off x="2246103" y="2329342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65" name="Group 39">
                  <a:extLst>
                    <a:ext uri="{FF2B5EF4-FFF2-40B4-BE49-F238E27FC236}">
                      <a16:creationId xmlns:a16="http://schemas.microsoft.com/office/drawing/2014/main" id="{47ECA898-8DA2-489E-A0F3-40D2AF74FB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88372" y="1674815"/>
                  <a:ext cx="471398" cy="492126"/>
                  <a:chOff x="1679" y="2042"/>
                  <a:chExt cx="144" cy="310"/>
                </a:xfrm>
              </p:grpSpPr>
              <p:sp>
                <p:nvSpPr>
                  <p:cNvPr id="69" name="Line 37">
                    <a:extLst>
                      <a:ext uri="{FF2B5EF4-FFF2-40B4-BE49-F238E27FC236}">
                        <a16:creationId xmlns:a16="http://schemas.microsoft.com/office/drawing/2014/main" id="{FF93C5BB-046B-406B-BE62-55CBB7B097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701" y="2256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" name="Text Box 38">
                    <a:extLst>
                      <a:ext uri="{FF2B5EF4-FFF2-40B4-BE49-F238E27FC236}">
                        <a16:creationId xmlns:a16="http://schemas.microsoft.com/office/drawing/2014/main" id="{C1BD5939-C97E-4E7E-8DC9-EBC2157DB1D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9" y="2042"/>
                    <a:ext cx="144" cy="17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a:t>OH</a:t>
                    </a:r>
                  </a:p>
                </p:txBody>
              </p:sp>
            </p:grpSp>
            <p:sp>
              <p:nvSpPr>
                <p:cNvPr id="66" name="Line 16">
                  <a:extLst>
                    <a:ext uri="{FF2B5EF4-FFF2-40B4-BE49-F238E27FC236}">
                      <a16:creationId xmlns:a16="http://schemas.microsoft.com/office/drawing/2014/main" id="{AA3E7210-5F1F-490F-9A39-3B0892C615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3637906">
                  <a:off x="1910338" y="2405007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Line 19">
                  <a:extLst>
                    <a:ext uri="{FF2B5EF4-FFF2-40B4-BE49-F238E27FC236}">
                      <a16:creationId xmlns:a16="http://schemas.microsoft.com/office/drawing/2014/main" id="{06A667B7-CC6F-42E4-85AF-0AFB972ACB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7962094" flipH="1">
                  <a:off x="1821365" y="3072656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Line 14">
                  <a:extLst>
                    <a:ext uri="{FF2B5EF4-FFF2-40B4-BE49-F238E27FC236}">
                      <a16:creationId xmlns:a16="http://schemas.microsoft.com/office/drawing/2014/main" id="{358B5961-6187-45F3-8528-4CD2B0B140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69406" y="2690700"/>
                  <a:ext cx="0" cy="1524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" name="Text Box 6">
                <a:extLst>
                  <a:ext uri="{FF2B5EF4-FFF2-40B4-BE49-F238E27FC236}">
                    <a16:creationId xmlns:a16="http://schemas.microsoft.com/office/drawing/2014/main" id="{99411419-7963-4ED5-A52E-023419965C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4049" y="4152895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5" name="Text Box 4">
                <a:extLst>
                  <a:ext uri="{FF2B5EF4-FFF2-40B4-BE49-F238E27FC236}">
                    <a16:creationId xmlns:a16="http://schemas.microsoft.com/office/drawing/2014/main" id="{3D8E7D2C-0E59-4DF4-9C91-9C5BE30ADF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7024" y="4352920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6" name="Text Box 5">
                <a:extLst>
                  <a:ext uri="{FF2B5EF4-FFF2-40B4-BE49-F238E27FC236}">
                    <a16:creationId xmlns:a16="http://schemas.microsoft.com/office/drawing/2014/main" id="{4F32D39B-0A1E-4145-BA4A-7A402041E3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3211" y="4776783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7" name="Line 7">
                <a:extLst>
                  <a:ext uri="{FF2B5EF4-FFF2-40B4-BE49-F238E27FC236}">
                    <a16:creationId xmlns:a16="http://schemas.microsoft.com/office/drawing/2014/main" id="{DDF346A3-44B3-4A97-AA2B-73A316E527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111" y="4616445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Text Box 12">
                <a:extLst>
                  <a:ext uri="{FF2B5EF4-FFF2-40B4-BE49-F238E27FC236}">
                    <a16:creationId xmlns:a16="http://schemas.microsoft.com/office/drawing/2014/main" id="{E3F90855-F189-40E5-9930-F31555D571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29649" y="4362445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29" name="Text Box 13">
                <a:extLst>
                  <a:ext uri="{FF2B5EF4-FFF2-40B4-BE49-F238E27FC236}">
                    <a16:creationId xmlns:a16="http://schemas.microsoft.com/office/drawing/2014/main" id="{C51FD76E-F6DB-46F7-8E3B-09DB1023EA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24886" y="4781545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30" name="Line 14">
                <a:extLst>
                  <a:ext uri="{FF2B5EF4-FFF2-40B4-BE49-F238E27FC236}">
                    <a16:creationId xmlns:a16="http://schemas.microsoft.com/office/drawing/2014/main" id="{72A54A8A-9F08-4001-8FB8-F00E94EAF7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398" y="4640258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Text Box 15">
                <a:extLst>
                  <a:ext uri="{FF2B5EF4-FFF2-40B4-BE49-F238E27FC236}">
                    <a16:creationId xmlns:a16="http://schemas.microsoft.com/office/drawing/2014/main" id="{00462C1D-DEB4-4B0C-AE30-B67B5EE1D3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1824" y="5016495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32" name="Line 16">
                <a:extLst>
                  <a:ext uri="{FF2B5EF4-FFF2-40B4-BE49-F238E27FC236}">
                    <a16:creationId xmlns:a16="http://schemas.microsoft.com/office/drawing/2014/main" id="{83B67F75-A646-4319-A4E1-9BC9E0E112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1858582" y="4268305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" name="Line 18">
                <a:extLst>
                  <a:ext uri="{FF2B5EF4-FFF2-40B4-BE49-F238E27FC236}">
                    <a16:creationId xmlns:a16="http://schemas.microsoft.com/office/drawing/2014/main" id="{F6A6F880-0AEF-4BFF-9DB9-CEFB39DB05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2218524" y="4976808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Line 19">
                <a:extLst>
                  <a:ext uri="{FF2B5EF4-FFF2-40B4-BE49-F238E27FC236}">
                    <a16:creationId xmlns:a16="http://schemas.microsoft.com/office/drawing/2014/main" id="{029BEF26-EEA4-482F-A7F9-B6433D5630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962094" flipH="1">
                <a:off x="1881763" y="4944580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20">
                <a:extLst>
                  <a:ext uri="{FF2B5EF4-FFF2-40B4-BE49-F238E27FC236}">
                    <a16:creationId xmlns:a16="http://schemas.microsoft.com/office/drawing/2014/main" id="{D80899A4-E9B4-4165-A705-B3E83D8CEC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962094" flipH="1">
                <a:off x="2251861" y="4284658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36" name="Group 39">
                <a:extLst>
                  <a:ext uri="{FF2B5EF4-FFF2-40B4-BE49-F238E27FC236}">
                    <a16:creationId xmlns:a16="http://schemas.microsoft.com/office/drawing/2014/main" id="{C68F051F-8237-4693-BD40-9C6FB1418D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75682" y="3673890"/>
                <a:ext cx="471398" cy="439738"/>
                <a:chOff x="1676" y="2075"/>
                <a:chExt cx="144" cy="277"/>
              </a:xfrm>
            </p:grpSpPr>
            <p:sp>
              <p:nvSpPr>
                <p:cNvPr id="43" name="Line 37">
                  <a:extLst>
                    <a:ext uri="{FF2B5EF4-FFF2-40B4-BE49-F238E27FC236}">
                      <a16:creationId xmlns:a16="http://schemas.microsoft.com/office/drawing/2014/main" id="{DDB65BF9-952D-4451-9B81-98FA87F645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1" y="225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Text Box 38">
                  <a:extLst>
                    <a:ext uri="{FF2B5EF4-FFF2-40B4-BE49-F238E27FC236}">
                      <a16:creationId xmlns:a16="http://schemas.microsoft.com/office/drawing/2014/main" id="{885E85A1-5B04-4676-95F4-4692316965D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76" y="2075"/>
                  <a:ext cx="144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OH</a:t>
                  </a:r>
                </a:p>
              </p:txBody>
            </p:sp>
          </p:grpSp>
          <p:sp>
            <p:nvSpPr>
              <p:cNvPr id="37" name="Line 16">
                <a:extLst>
                  <a:ext uri="{FF2B5EF4-FFF2-40B4-BE49-F238E27FC236}">
                    <a16:creationId xmlns:a16="http://schemas.microsoft.com/office/drawing/2014/main" id="{5054ED99-C2FC-4303-9192-BF70AA70F3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1916096" y="4360323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9">
                <a:extLst>
                  <a:ext uri="{FF2B5EF4-FFF2-40B4-BE49-F238E27FC236}">
                    <a16:creationId xmlns:a16="http://schemas.microsoft.com/office/drawing/2014/main" id="{A4D547CB-B3A4-48EE-B5DB-3FCE171649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962094" flipH="1">
                <a:off x="1834938" y="5020157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" name="Line 16">
                <a:extLst>
                  <a:ext uri="{FF2B5EF4-FFF2-40B4-BE49-F238E27FC236}">
                    <a16:creationId xmlns:a16="http://schemas.microsoft.com/office/drawing/2014/main" id="{0298DBB2-9DF5-4FC4-9390-BE48648DF4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2603330" y="4348823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C3F66F8-455C-450B-9B5B-1ADB35CA6071}"/>
                  </a:ext>
                </a:extLst>
              </p:cNvPr>
              <p:cNvSpPr txBox="1"/>
              <p:nvPr/>
            </p:nvSpPr>
            <p:spPr>
              <a:xfrm>
                <a:off x="2596559" y="4157935"/>
                <a:ext cx="5520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O</a:t>
                </a:r>
                <a:r>
                  <a:rPr lang="en-US" sz="2000" dirty="0"/>
                  <a:t>H</a:t>
                </a:r>
              </a:p>
            </p:txBody>
          </p:sp>
          <p:sp>
            <p:nvSpPr>
              <p:cNvPr id="41" name="Arrow: Down 40">
                <a:extLst>
                  <a:ext uri="{FF2B5EF4-FFF2-40B4-BE49-F238E27FC236}">
                    <a16:creationId xmlns:a16="http://schemas.microsoft.com/office/drawing/2014/main" id="{0EB03679-B9E3-4B11-9BDD-070C201365F3}"/>
                  </a:ext>
                </a:extLst>
              </p:cNvPr>
              <p:cNvSpPr/>
              <p:nvPr/>
            </p:nvSpPr>
            <p:spPr>
              <a:xfrm>
                <a:off x="1792947" y="2583726"/>
                <a:ext cx="483079" cy="923027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Line 14">
                <a:extLst>
                  <a:ext uri="{FF2B5EF4-FFF2-40B4-BE49-F238E27FC236}">
                    <a16:creationId xmlns:a16="http://schemas.microsoft.com/office/drawing/2014/main" id="{5AE0DD20-8911-4909-A503-F34E9FACF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6538" y="4637392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397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7676" y="111225"/>
            <a:ext cx="5848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Toluene-2-ring monooxygenase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                RMO</a:t>
            </a:r>
            <a:endParaRPr lang="en-US" sz="28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84AD43B-A444-4775-817A-C7D21D5AFA68}"/>
              </a:ext>
            </a:extLst>
          </p:cNvPr>
          <p:cNvGrpSpPr/>
          <p:nvPr/>
        </p:nvGrpSpPr>
        <p:grpSpPr>
          <a:xfrm>
            <a:off x="1708374" y="1546330"/>
            <a:ext cx="1619585" cy="4435827"/>
            <a:chOff x="1591574" y="855306"/>
            <a:chExt cx="1619585" cy="4435827"/>
          </a:xfrm>
        </p:grpSpPr>
        <p:grpSp>
          <p:nvGrpSpPr>
            <p:cNvPr id="3" name="Group 2"/>
            <p:cNvGrpSpPr/>
            <p:nvPr/>
          </p:nvGrpSpPr>
          <p:grpSpPr>
            <a:xfrm>
              <a:off x="1591574" y="855306"/>
              <a:ext cx="947082" cy="1661002"/>
              <a:chOff x="1617453" y="1674815"/>
              <a:chExt cx="947082" cy="1661002"/>
            </a:xfrm>
          </p:grpSpPr>
          <p:sp>
            <p:nvSpPr>
              <p:cNvPr id="921606" name="Text Box 6"/>
              <p:cNvSpPr txBox="1">
                <a:spLocks noChangeArrowheads="1"/>
              </p:cNvSpPr>
              <p:nvPr/>
            </p:nvSpPr>
            <p:spPr bwMode="auto">
              <a:xfrm>
                <a:off x="1968291" y="219757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04" name="Text Box 4"/>
              <p:cNvSpPr txBox="1">
                <a:spLocks noChangeArrowheads="1"/>
              </p:cNvSpPr>
              <p:nvPr/>
            </p:nvSpPr>
            <p:spPr bwMode="auto">
              <a:xfrm>
                <a:off x="1641266" y="2397604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05" name="Text Box 5"/>
              <p:cNvSpPr txBox="1">
                <a:spLocks noChangeArrowheads="1"/>
              </p:cNvSpPr>
              <p:nvPr/>
            </p:nvSpPr>
            <p:spPr bwMode="auto">
              <a:xfrm>
                <a:off x="1617453" y="2821467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07" name="Line 7"/>
              <p:cNvSpPr>
                <a:spLocks noChangeShapeType="1"/>
              </p:cNvSpPr>
              <p:nvPr/>
            </p:nvSpPr>
            <p:spPr bwMode="auto">
              <a:xfrm>
                <a:off x="1706353" y="2661129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12" name="Text Box 12"/>
              <p:cNvSpPr txBox="1">
                <a:spLocks noChangeArrowheads="1"/>
              </p:cNvSpPr>
              <p:nvPr/>
            </p:nvSpPr>
            <p:spPr bwMode="auto">
              <a:xfrm>
                <a:off x="2323891" y="240712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13" name="Text Box 13"/>
              <p:cNvSpPr txBox="1">
                <a:spLocks noChangeArrowheads="1"/>
              </p:cNvSpPr>
              <p:nvPr/>
            </p:nvSpPr>
            <p:spPr bwMode="auto">
              <a:xfrm>
                <a:off x="2319128" y="282622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14" name="Line 14"/>
              <p:cNvSpPr>
                <a:spLocks noChangeShapeType="1"/>
              </p:cNvSpPr>
              <p:nvPr/>
            </p:nvSpPr>
            <p:spPr bwMode="auto">
              <a:xfrm>
                <a:off x="2368762" y="2684942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15" name="Text Box 15"/>
              <p:cNvSpPr txBox="1">
                <a:spLocks noChangeArrowheads="1"/>
              </p:cNvSpPr>
              <p:nvPr/>
            </p:nvSpPr>
            <p:spPr bwMode="auto">
              <a:xfrm>
                <a:off x="1946066" y="306117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16" name="Line 16"/>
              <p:cNvSpPr>
                <a:spLocks noChangeShapeType="1"/>
              </p:cNvSpPr>
              <p:nvPr/>
            </p:nvSpPr>
            <p:spPr bwMode="auto">
              <a:xfrm rot="3637906">
                <a:off x="1852824" y="2312989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18" name="Line 18"/>
              <p:cNvSpPr>
                <a:spLocks noChangeShapeType="1"/>
              </p:cNvSpPr>
              <p:nvPr/>
            </p:nvSpPr>
            <p:spPr bwMode="auto">
              <a:xfrm rot="3637906">
                <a:off x="2212766" y="3021492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19" name="Line 19"/>
              <p:cNvSpPr>
                <a:spLocks noChangeShapeType="1"/>
              </p:cNvSpPr>
              <p:nvPr/>
            </p:nvSpPr>
            <p:spPr bwMode="auto">
              <a:xfrm rot="17962094" flipH="1">
                <a:off x="1876005" y="2989264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20" name="Line 20"/>
              <p:cNvSpPr>
                <a:spLocks noChangeShapeType="1"/>
              </p:cNvSpPr>
              <p:nvPr/>
            </p:nvSpPr>
            <p:spPr bwMode="auto">
              <a:xfrm rot="17962094" flipH="1">
                <a:off x="2246103" y="2329342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921639" name="Group 39"/>
              <p:cNvGrpSpPr>
                <a:grpSpLocks/>
              </p:cNvGrpSpPr>
              <p:nvPr/>
            </p:nvGrpSpPr>
            <p:grpSpPr bwMode="auto">
              <a:xfrm>
                <a:off x="1988381" y="1674815"/>
                <a:ext cx="576154" cy="492126"/>
                <a:chOff x="1679" y="2042"/>
                <a:chExt cx="176" cy="310"/>
              </a:xfrm>
            </p:grpSpPr>
            <p:sp>
              <p:nvSpPr>
                <p:cNvPr id="921637" name="Line 37"/>
                <p:cNvSpPr>
                  <a:spLocks noChangeShapeType="1"/>
                </p:cNvSpPr>
                <p:nvPr/>
              </p:nvSpPr>
              <p:spPr bwMode="auto">
                <a:xfrm>
                  <a:off x="1701" y="225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163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679" y="2042"/>
                  <a:ext cx="176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dirty="0">
                      <a:latin typeface="Arial" panose="020B0604020202020204" pitchFamily="34" charset="0"/>
                    </a:rPr>
                    <a:t>C</a:t>
                  </a:r>
                  <a:r>
                    <a:rPr lang="en-US" altLang="en-US" sz="18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H</a:t>
                  </a:r>
                  <a:r>
                    <a:rPr lang="en-US" altLang="en-US" sz="1800" baseline="-250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3</a:t>
                  </a:r>
                </a:p>
              </p:txBody>
            </p:sp>
          </p:grpSp>
          <p:sp>
            <p:nvSpPr>
              <p:cNvPr id="146" name="Line 16"/>
              <p:cNvSpPr>
                <a:spLocks noChangeShapeType="1"/>
              </p:cNvSpPr>
              <p:nvPr/>
            </p:nvSpPr>
            <p:spPr bwMode="auto">
              <a:xfrm rot="3637906">
                <a:off x="1910338" y="2405007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" name="Line 19"/>
              <p:cNvSpPr>
                <a:spLocks noChangeShapeType="1"/>
              </p:cNvSpPr>
              <p:nvPr/>
            </p:nvSpPr>
            <p:spPr bwMode="auto">
              <a:xfrm rot="17962094" flipH="1">
                <a:off x="1821365" y="3072656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" name="Line 14"/>
              <p:cNvSpPr>
                <a:spLocks noChangeShapeType="1"/>
              </p:cNvSpPr>
              <p:nvPr/>
            </p:nvSpPr>
            <p:spPr bwMode="auto">
              <a:xfrm>
                <a:off x="2469406" y="2690700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9" name="Text Box 6"/>
            <p:cNvSpPr txBox="1">
              <a:spLocks noChangeArrowheads="1"/>
            </p:cNvSpPr>
            <p:nvPr/>
          </p:nvSpPr>
          <p:spPr bwMode="auto">
            <a:xfrm>
              <a:off x="1974049" y="4152895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0" name="Text Box 4"/>
            <p:cNvSpPr txBox="1">
              <a:spLocks noChangeArrowheads="1"/>
            </p:cNvSpPr>
            <p:nvPr/>
          </p:nvSpPr>
          <p:spPr bwMode="auto">
            <a:xfrm>
              <a:off x="1647024" y="4352920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1" name="Text Box 5"/>
            <p:cNvSpPr txBox="1">
              <a:spLocks noChangeArrowheads="1"/>
            </p:cNvSpPr>
            <p:nvPr/>
          </p:nvSpPr>
          <p:spPr bwMode="auto">
            <a:xfrm>
              <a:off x="1623211" y="4776783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2" name="Line 7"/>
            <p:cNvSpPr>
              <a:spLocks noChangeShapeType="1"/>
            </p:cNvSpPr>
            <p:nvPr/>
          </p:nvSpPr>
          <p:spPr bwMode="auto">
            <a:xfrm>
              <a:off x="1712111" y="4616445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" name="Text Box 12"/>
            <p:cNvSpPr txBox="1">
              <a:spLocks noChangeArrowheads="1"/>
            </p:cNvSpPr>
            <p:nvPr/>
          </p:nvSpPr>
          <p:spPr bwMode="auto">
            <a:xfrm>
              <a:off x="2329649" y="4362445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4" name="Text Box 13"/>
            <p:cNvSpPr txBox="1">
              <a:spLocks noChangeArrowheads="1"/>
            </p:cNvSpPr>
            <p:nvPr/>
          </p:nvSpPr>
          <p:spPr bwMode="auto">
            <a:xfrm>
              <a:off x="2324886" y="4781545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5" name="Line 14"/>
            <p:cNvSpPr>
              <a:spLocks noChangeShapeType="1"/>
            </p:cNvSpPr>
            <p:nvPr/>
          </p:nvSpPr>
          <p:spPr bwMode="auto">
            <a:xfrm>
              <a:off x="2400398" y="464025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6" name="Text Box 15"/>
            <p:cNvSpPr txBox="1">
              <a:spLocks noChangeArrowheads="1"/>
            </p:cNvSpPr>
            <p:nvPr/>
          </p:nvSpPr>
          <p:spPr bwMode="auto">
            <a:xfrm>
              <a:off x="1951824" y="5016495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7" name="Line 16"/>
            <p:cNvSpPr>
              <a:spLocks noChangeShapeType="1"/>
            </p:cNvSpPr>
            <p:nvPr/>
          </p:nvSpPr>
          <p:spPr bwMode="auto">
            <a:xfrm rot="3637906">
              <a:off x="1858582" y="4268305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8" name="Line 18"/>
            <p:cNvSpPr>
              <a:spLocks noChangeShapeType="1"/>
            </p:cNvSpPr>
            <p:nvPr/>
          </p:nvSpPr>
          <p:spPr bwMode="auto">
            <a:xfrm rot="3637906">
              <a:off x="2218524" y="4976808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9" name="Line 19"/>
            <p:cNvSpPr>
              <a:spLocks noChangeShapeType="1"/>
            </p:cNvSpPr>
            <p:nvPr/>
          </p:nvSpPr>
          <p:spPr bwMode="auto">
            <a:xfrm rot="17962094" flipH="1">
              <a:off x="1881763" y="4944580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60" name="Line 20"/>
            <p:cNvSpPr>
              <a:spLocks noChangeShapeType="1"/>
            </p:cNvSpPr>
            <p:nvPr/>
          </p:nvSpPr>
          <p:spPr bwMode="auto">
            <a:xfrm rot="17962094" flipH="1">
              <a:off x="2251861" y="4284658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grpSp>
          <p:nvGrpSpPr>
            <p:cNvPr id="161" name="Group 39"/>
            <p:cNvGrpSpPr>
              <a:grpSpLocks/>
            </p:cNvGrpSpPr>
            <p:nvPr/>
          </p:nvGrpSpPr>
          <p:grpSpPr bwMode="auto">
            <a:xfrm>
              <a:off x="1975684" y="3673890"/>
              <a:ext cx="831494" cy="439738"/>
              <a:chOff x="1676" y="2075"/>
              <a:chExt cx="254" cy="277"/>
            </a:xfrm>
          </p:grpSpPr>
          <p:sp>
            <p:nvSpPr>
              <p:cNvPr id="162" name="Line 37"/>
              <p:cNvSpPr>
                <a:spLocks noChangeShapeType="1"/>
              </p:cNvSpPr>
              <p:nvPr/>
            </p:nvSpPr>
            <p:spPr bwMode="auto">
              <a:xfrm>
                <a:off x="1701" y="225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" name="Text Box 38"/>
              <p:cNvSpPr txBox="1">
                <a:spLocks noChangeArrowheads="1"/>
              </p:cNvSpPr>
              <p:nvPr/>
            </p:nvSpPr>
            <p:spPr bwMode="auto">
              <a:xfrm>
                <a:off x="1676" y="2075"/>
                <a:ext cx="254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CH</a:t>
                </a:r>
                <a:r>
                  <a:rPr lang="en-US" altLang="en-US" sz="1800" baseline="-25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164" name="Line 16"/>
            <p:cNvSpPr>
              <a:spLocks noChangeShapeType="1"/>
            </p:cNvSpPr>
            <p:nvPr/>
          </p:nvSpPr>
          <p:spPr bwMode="auto">
            <a:xfrm rot="3637906">
              <a:off x="1916096" y="4360323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65" name="Line 19"/>
            <p:cNvSpPr>
              <a:spLocks noChangeShapeType="1"/>
            </p:cNvSpPr>
            <p:nvPr/>
          </p:nvSpPr>
          <p:spPr bwMode="auto">
            <a:xfrm rot="17962094" flipH="1">
              <a:off x="1827123" y="5027972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68" name="Line 16"/>
            <p:cNvSpPr>
              <a:spLocks noChangeShapeType="1"/>
            </p:cNvSpPr>
            <p:nvPr/>
          </p:nvSpPr>
          <p:spPr bwMode="auto">
            <a:xfrm rot="1762094" flipV="1">
              <a:off x="2575837" y="4360729"/>
              <a:ext cx="57116" cy="115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659068" y="4123028"/>
              <a:ext cx="5520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O</a:t>
              </a:r>
              <a:r>
                <a:rPr lang="en-US" sz="2000" dirty="0"/>
                <a:t>H</a:t>
              </a:r>
            </a:p>
          </p:txBody>
        </p:sp>
        <p:sp>
          <p:nvSpPr>
            <p:cNvPr id="5" name="Arrow: Down 4"/>
            <p:cNvSpPr/>
            <p:nvPr/>
          </p:nvSpPr>
          <p:spPr>
            <a:xfrm>
              <a:off x="1816047" y="2650298"/>
              <a:ext cx="483079" cy="9230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2466538" y="4637392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46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67AB60-5BCC-4429-902A-40EEABE9DBB0}" type="slidenum">
              <a:rPr lang="en-US" altLang="en-US" sz="1800">
                <a:solidFill>
                  <a:srgbClr val="0082DA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 dirty="0">
              <a:solidFill>
                <a:srgbClr val="0082DA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3351AA-94BB-46C6-8B82-2740704C29EF}"/>
              </a:ext>
            </a:extLst>
          </p:cNvPr>
          <p:cNvSpPr txBox="1"/>
          <p:nvPr/>
        </p:nvSpPr>
        <p:spPr>
          <a:xfrm>
            <a:off x="5282120" y="111225"/>
            <a:ext cx="44966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Toluene-2,3-dioxygenase </a:t>
            </a:r>
          </a:p>
          <a:p>
            <a:r>
              <a:rPr lang="en-US" sz="2800" dirty="0"/>
              <a:t>                  </a:t>
            </a:r>
            <a:r>
              <a:rPr lang="en-US" sz="2800" b="1" dirty="0">
                <a:solidFill>
                  <a:srgbClr val="FF0000"/>
                </a:solidFill>
              </a:rPr>
              <a:t>TOD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B223A7A-EF4B-4CFF-AA05-057819A2D683}"/>
              </a:ext>
            </a:extLst>
          </p:cNvPr>
          <p:cNvGrpSpPr/>
          <p:nvPr/>
        </p:nvGrpSpPr>
        <p:grpSpPr>
          <a:xfrm>
            <a:off x="6221270" y="1546330"/>
            <a:ext cx="1562827" cy="4377958"/>
            <a:chOff x="1591574" y="933091"/>
            <a:chExt cx="1562827" cy="4377958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DB0646FA-6B69-4B15-95D0-56EC8E0FB9D5}"/>
                </a:ext>
              </a:extLst>
            </p:cNvPr>
            <p:cNvGrpSpPr/>
            <p:nvPr/>
          </p:nvGrpSpPr>
          <p:grpSpPr>
            <a:xfrm>
              <a:off x="1591574" y="933091"/>
              <a:ext cx="935038" cy="1583217"/>
              <a:chOff x="1617453" y="1752600"/>
              <a:chExt cx="935038" cy="1583217"/>
            </a:xfrm>
          </p:grpSpPr>
          <p:sp>
            <p:nvSpPr>
              <p:cNvPr id="74" name="Text Box 6">
                <a:extLst>
                  <a:ext uri="{FF2B5EF4-FFF2-40B4-BE49-F238E27FC236}">
                    <a16:creationId xmlns:a16="http://schemas.microsoft.com/office/drawing/2014/main" id="{F3D29592-0AA4-4E0B-AB72-AD944E81AC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291" y="219757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75" name="Text Box 4">
                <a:extLst>
                  <a:ext uri="{FF2B5EF4-FFF2-40B4-BE49-F238E27FC236}">
                    <a16:creationId xmlns:a16="http://schemas.microsoft.com/office/drawing/2014/main" id="{A1F9FBCF-56A2-4171-A21B-1D4469C3E6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1266" y="2397604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76" name="Text Box 5">
                <a:extLst>
                  <a:ext uri="{FF2B5EF4-FFF2-40B4-BE49-F238E27FC236}">
                    <a16:creationId xmlns:a16="http://schemas.microsoft.com/office/drawing/2014/main" id="{35F32AE7-ED1C-4176-BB2D-C7CA729564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7453" y="2821467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77" name="Line 7">
                <a:extLst>
                  <a:ext uri="{FF2B5EF4-FFF2-40B4-BE49-F238E27FC236}">
                    <a16:creationId xmlns:a16="http://schemas.microsoft.com/office/drawing/2014/main" id="{688EC17B-4265-42A5-B7F0-F132F47B0A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6353" y="2661129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" name="Text Box 12">
                <a:extLst>
                  <a:ext uri="{FF2B5EF4-FFF2-40B4-BE49-F238E27FC236}">
                    <a16:creationId xmlns:a16="http://schemas.microsoft.com/office/drawing/2014/main" id="{4EFB440C-991B-4FE7-947D-F96D031F54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23891" y="240712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79" name="Text Box 13">
                <a:extLst>
                  <a:ext uri="{FF2B5EF4-FFF2-40B4-BE49-F238E27FC236}">
                    <a16:creationId xmlns:a16="http://schemas.microsoft.com/office/drawing/2014/main" id="{EF518DC2-FDFA-4A6E-BD61-37C7FDE308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9128" y="282622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80" name="Line 14">
                <a:extLst>
                  <a:ext uri="{FF2B5EF4-FFF2-40B4-BE49-F238E27FC236}">
                    <a16:creationId xmlns:a16="http://schemas.microsoft.com/office/drawing/2014/main" id="{370301B4-6B15-4134-A683-A528DA79A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68762" y="2684942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" name="Text Box 15">
                <a:extLst>
                  <a:ext uri="{FF2B5EF4-FFF2-40B4-BE49-F238E27FC236}">
                    <a16:creationId xmlns:a16="http://schemas.microsoft.com/office/drawing/2014/main" id="{12E6CAAA-6D8C-484A-87DC-835E3A5A22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6066" y="306117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82" name="Line 16">
                <a:extLst>
                  <a:ext uri="{FF2B5EF4-FFF2-40B4-BE49-F238E27FC236}">
                    <a16:creationId xmlns:a16="http://schemas.microsoft.com/office/drawing/2014/main" id="{0B9CD068-9DF4-4F32-89FE-CD77536EC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1852824" y="2312989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" name="Line 18">
                <a:extLst>
                  <a:ext uri="{FF2B5EF4-FFF2-40B4-BE49-F238E27FC236}">
                    <a16:creationId xmlns:a16="http://schemas.microsoft.com/office/drawing/2014/main" id="{C7A337DE-6E6D-4B88-ACA4-0E502575D0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2212766" y="3021492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" name="Line 19">
                <a:extLst>
                  <a:ext uri="{FF2B5EF4-FFF2-40B4-BE49-F238E27FC236}">
                    <a16:creationId xmlns:a16="http://schemas.microsoft.com/office/drawing/2014/main" id="{A1B6FC33-094F-4A67-BC7F-93C65EC4C8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962094" flipH="1">
                <a:off x="1876005" y="2989264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5" name="Line 20">
                <a:extLst>
                  <a:ext uri="{FF2B5EF4-FFF2-40B4-BE49-F238E27FC236}">
                    <a16:creationId xmlns:a16="http://schemas.microsoft.com/office/drawing/2014/main" id="{16AD35D0-3B14-4749-AC39-DAFE9F8799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962094" flipH="1">
                <a:off x="2246103" y="2329342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86" name="Group 39">
                <a:extLst>
                  <a:ext uri="{FF2B5EF4-FFF2-40B4-BE49-F238E27FC236}">
                    <a16:creationId xmlns:a16="http://schemas.microsoft.com/office/drawing/2014/main" id="{D9479503-2255-456F-BAB1-FF19F5D00A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83617" y="1752600"/>
                <a:ext cx="471398" cy="414338"/>
                <a:chOff x="1647" y="2091"/>
                <a:chExt cx="144" cy="261"/>
              </a:xfrm>
            </p:grpSpPr>
            <p:sp>
              <p:nvSpPr>
                <p:cNvPr id="90" name="Line 37">
                  <a:extLst>
                    <a:ext uri="{FF2B5EF4-FFF2-40B4-BE49-F238E27FC236}">
                      <a16:creationId xmlns:a16="http://schemas.microsoft.com/office/drawing/2014/main" id="{52D950E6-239E-422A-89C6-702036E05E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1" y="225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Text Box 38">
                  <a:extLst>
                    <a:ext uri="{FF2B5EF4-FFF2-40B4-BE49-F238E27FC236}">
                      <a16:creationId xmlns:a16="http://schemas.microsoft.com/office/drawing/2014/main" id="{BFDA4A6F-1D0C-4884-AECA-B25F6438B66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47" y="2091"/>
                  <a:ext cx="144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CH</a:t>
                  </a:r>
                  <a:r>
                    <a:rPr lang="en-US" altLang="en-US" sz="1800" baseline="-250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3</a:t>
                  </a:r>
                </a:p>
              </p:txBody>
            </p:sp>
          </p:grpSp>
          <p:sp>
            <p:nvSpPr>
              <p:cNvPr id="87" name="Line 16">
                <a:extLst>
                  <a:ext uri="{FF2B5EF4-FFF2-40B4-BE49-F238E27FC236}">
                    <a16:creationId xmlns:a16="http://schemas.microsoft.com/office/drawing/2014/main" id="{6C6701DD-2615-4E93-8B81-0F344A8A77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1910338" y="2405007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" name="Line 19">
                <a:extLst>
                  <a:ext uri="{FF2B5EF4-FFF2-40B4-BE49-F238E27FC236}">
                    <a16:creationId xmlns:a16="http://schemas.microsoft.com/office/drawing/2014/main" id="{9EF98554-F550-4B28-B4DD-DEC3F26AF8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962094" flipH="1">
                <a:off x="1821365" y="3072656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9" name="Line 14">
                <a:extLst>
                  <a:ext uri="{FF2B5EF4-FFF2-40B4-BE49-F238E27FC236}">
                    <a16:creationId xmlns:a16="http://schemas.microsoft.com/office/drawing/2014/main" id="{279AB35C-E968-465F-92C7-C08DAF7BD5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9406" y="2690700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2" name="Text Box 6">
              <a:extLst>
                <a:ext uri="{FF2B5EF4-FFF2-40B4-BE49-F238E27FC236}">
                  <a16:creationId xmlns:a16="http://schemas.microsoft.com/office/drawing/2014/main" id="{EC216479-184B-45CD-A76F-A5485A13FB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4049" y="4152895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53" name="Text Box 4">
              <a:extLst>
                <a:ext uri="{FF2B5EF4-FFF2-40B4-BE49-F238E27FC236}">
                  <a16:creationId xmlns:a16="http://schemas.microsoft.com/office/drawing/2014/main" id="{9FC3CDCD-EA36-4BD0-887E-35B3E96472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7024" y="4352920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54" name="Text Box 5">
              <a:extLst>
                <a:ext uri="{FF2B5EF4-FFF2-40B4-BE49-F238E27FC236}">
                  <a16:creationId xmlns:a16="http://schemas.microsoft.com/office/drawing/2014/main" id="{EE49B470-3DA1-4C39-B241-C9C1B5C10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3211" y="4776783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55" name="Line 7">
              <a:extLst>
                <a:ext uri="{FF2B5EF4-FFF2-40B4-BE49-F238E27FC236}">
                  <a16:creationId xmlns:a16="http://schemas.microsoft.com/office/drawing/2014/main" id="{065D0A41-4F1E-4335-8CF7-00EE836D29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111" y="4616445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6" name="Text Box 12">
              <a:extLst>
                <a:ext uri="{FF2B5EF4-FFF2-40B4-BE49-F238E27FC236}">
                  <a16:creationId xmlns:a16="http://schemas.microsoft.com/office/drawing/2014/main" id="{FDECF0A9-8AC2-4BB2-BDBD-BC4E9FCFDC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9649" y="4362445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57" name="Text Box 13">
              <a:extLst>
                <a:ext uri="{FF2B5EF4-FFF2-40B4-BE49-F238E27FC236}">
                  <a16:creationId xmlns:a16="http://schemas.microsoft.com/office/drawing/2014/main" id="{EAB93B90-9DFF-4635-9AB8-F0F2016371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4886" y="4781545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58" name="Line 14">
              <a:extLst>
                <a:ext uri="{FF2B5EF4-FFF2-40B4-BE49-F238E27FC236}">
                  <a16:creationId xmlns:a16="http://schemas.microsoft.com/office/drawing/2014/main" id="{B13FDAE0-B670-4F60-A595-E1EF677E2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276" y="464025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59" name="Text Box 15">
              <a:extLst>
                <a:ext uri="{FF2B5EF4-FFF2-40B4-BE49-F238E27FC236}">
                  <a16:creationId xmlns:a16="http://schemas.microsoft.com/office/drawing/2014/main" id="{5DFA40FD-EA1B-4A64-B9CE-ACEE4D9F07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1824" y="5016495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60" name="Line 16">
              <a:extLst>
                <a:ext uri="{FF2B5EF4-FFF2-40B4-BE49-F238E27FC236}">
                  <a16:creationId xmlns:a16="http://schemas.microsoft.com/office/drawing/2014/main" id="{84743427-FE77-4C15-BCE2-3E9CBAC7781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37906">
              <a:off x="1858582" y="4268305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61" name="Line 18">
              <a:extLst>
                <a:ext uri="{FF2B5EF4-FFF2-40B4-BE49-F238E27FC236}">
                  <a16:creationId xmlns:a16="http://schemas.microsoft.com/office/drawing/2014/main" id="{2C749C84-63DE-4C9F-8D2A-2FF0EDBF1C6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37906">
              <a:off x="2218524" y="4976808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62" name="Line 19">
              <a:extLst>
                <a:ext uri="{FF2B5EF4-FFF2-40B4-BE49-F238E27FC236}">
                  <a16:creationId xmlns:a16="http://schemas.microsoft.com/office/drawing/2014/main" id="{C5E21C0A-622B-413D-98D3-93538FCB621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962094" flipH="1">
              <a:off x="1881763" y="4944580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63" name="Line 20">
              <a:extLst>
                <a:ext uri="{FF2B5EF4-FFF2-40B4-BE49-F238E27FC236}">
                  <a16:creationId xmlns:a16="http://schemas.microsoft.com/office/drawing/2014/main" id="{773B0139-62E0-4D52-BEC1-F9A692B8005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962094" flipH="1">
              <a:off x="2251861" y="4284658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grpSp>
          <p:nvGrpSpPr>
            <p:cNvPr id="64" name="Group 39">
              <a:extLst>
                <a:ext uri="{FF2B5EF4-FFF2-40B4-BE49-F238E27FC236}">
                  <a16:creationId xmlns:a16="http://schemas.microsoft.com/office/drawing/2014/main" id="{B7415C97-A666-4B05-807C-6B918B5923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89375" y="3707916"/>
              <a:ext cx="471398" cy="414338"/>
              <a:chOff x="1647" y="2091"/>
              <a:chExt cx="144" cy="261"/>
            </a:xfrm>
          </p:grpSpPr>
          <p:sp>
            <p:nvSpPr>
              <p:cNvPr id="72" name="Line 37">
                <a:extLst>
                  <a:ext uri="{FF2B5EF4-FFF2-40B4-BE49-F238E27FC236}">
                    <a16:creationId xmlns:a16="http://schemas.microsoft.com/office/drawing/2014/main" id="{0A715F45-84B4-434A-9E73-89A22B8F6A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1" y="225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" name="Text Box 38">
                <a:extLst>
                  <a:ext uri="{FF2B5EF4-FFF2-40B4-BE49-F238E27FC236}">
                    <a16:creationId xmlns:a16="http://schemas.microsoft.com/office/drawing/2014/main" id="{AC6EAB15-63BC-46C6-9E52-4F587E2BA6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7" y="2091"/>
                <a:ext cx="144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CH</a:t>
                </a:r>
                <a:r>
                  <a:rPr lang="en-US" altLang="en-US" sz="1800" baseline="-25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65" name="Line 16">
              <a:extLst>
                <a:ext uri="{FF2B5EF4-FFF2-40B4-BE49-F238E27FC236}">
                  <a16:creationId xmlns:a16="http://schemas.microsoft.com/office/drawing/2014/main" id="{E19290B4-0E32-4045-973C-302EA72EE9A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37906">
              <a:off x="1916096" y="4360323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66" name="Line 19">
              <a:extLst>
                <a:ext uri="{FF2B5EF4-FFF2-40B4-BE49-F238E27FC236}">
                  <a16:creationId xmlns:a16="http://schemas.microsoft.com/office/drawing/2014/main" id="{161BDA32-4589-4E6E-94B2-E8D34C56C6C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962094" flipH="1">
              <a:off x="1827123" y="5027972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67" name="Line 19">
              <a:extLst>
                <a:ext uri="{FF2B5EF4-FFF2-40B4-BE49-F238E27FC236}">
                  <a16:creationId xmlns:a16="http://schemas.microsoft.com/office/drawing/2014/main" id="{AAD17BB8-AC9C-4016-ABD9-0F85A5B7EED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7962094" flipH="1">
              <a:off x="2594877" y="4924446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68" name="Line 16">
              <a:extLst>
                <a:ext uri="{FF2B5EF4-FFF2-40B4-BE49-F238E27FC236}">
                  <a16:creationId xmlns:a16="http://schemas.microsoft.com/office/drawing/2014/main" id="{6AE458E2-3062-423C-94C2-BD887065C26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37906">
              <a:off x="2603330" y="4348823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789237A-35A0-46F2-A305-930890E4B4D9}"/>
                </a:ext>
              </a:extLst>
            </p:cNvPr>
            <p:cNvSpPr txBox="1"/>
            <p:nvPr/>
          </p:nvSpPr>
          <p:spPr>
            <a:xfrm>
              <a:off x="2596559" y="4157935"/>
              <a:ext cx="5520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O</a:t>
              </a:r>
              <a:r>
                <a:rPr lang="en-US" sz="2000" dirty="0"/>
                <a:t>H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BC6FF5D-0D82-4AD2-A23E-2B7DE7476DC7}"/>
                </a:ext>
              </a:extLst>
            </p:cNvPr>
            <p:cNvSpPr txBox="1"/>
            <p:nvPr/>
          </p:nvSpPr>
          <p:spPr>
            <a:xfrm>
              <a:off x="2602310" y="4910939"/>
              <a:ext cx="5520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O</a:t>
              </a:r>
              <a:r>
                <a:rPr lang="en-US" sz="2000" dirty="0"/>
                <a:t>H</a:t>
              </a:r>
            </a:p>
          </p:txBody>
        </p:sp>
        <p:sp>
          <p:nvSpPr>
            <p:cNvPr id="71" name="Arrow: Down 70">
              <a:extLst>
                <a:ext uri="{FF2B5EF4-FFF2-40B4-BE49-F238E27FC236}">
                  <a16:creationId xmlns:a16="http://schemas.microsoft.com/office/drawing/2014/main" id="{8DEB4CD8-4C42-4503-96A4-DD7073312F9D}"/>
                </a:ext>
              </a:extLst>
            </p:cNvPr>
            <p:cNvSpPr/>
            <p:nvPr/>
          </p:nvSpPr>
          <p:spPr>
            <a:xfrm>
              <a:off x="1792866" y="2672981"/>
              <a:ext cx="483079" cy="9230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199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313" y="73635"/>
            <a:ext cx="5848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Toluene-3-ring monooxygenase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                  </a:t>
            </a:r>
            <a:r>
              <a:rPr lang="en-US" sz="2400" b="1" dirty="0">
                <a:solidFill>
                  <a:srgbClr val="FF0000"/>
                </a:solidFill>
              </a:rPr>
              <a:t>RMO</a:t>
            </a:r>
            <a:endParaRPr lang="en-US" sz="2400" b="1" dirty="0"/>
          </a:p>
        </p:txBody>
      </p:sp>
      <p:sp>
        <p:nvSpPr>
          <p:cNvPr id="46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67AB60-5BCC-4429-902A-40EEABE9DBB0}" type="slidenum">
              <a:rPr lang="en-US" altLang="en-US" sz="1800">
                <a:solidFill>
                  <a:srgbClr val="0082DA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dirty="0">
              <a:solidFill>
                <a:srgbClr val="0082DA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DB5FC98-14FE-4FA6-A9F5-DA9C1D0112F5}"/>
              </a:ext>
            </a:extLst>
          </p:cNvPr>
          <p:cNvSpPr txBox="1"/>
          <p:nvPr/>
        </p:nvSpPr>
        <p:spPr>
          <a:xfrm>
            <a:off x="4604690" y="78769"/>
            <a:ext cx="5848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Toluene-4-ring monooxygenase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                               RMO</a:t>
            </a:r>
            <a:endParaRPr lang="en-US" sz="2400" b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E2046F5-945C-4F4B-BD9E-2C4FE2E81584}"/>
              </a:ext>
            </a:extLst>
          </p:cNvPr>
          <p:cNvGrpSpPr/>
          <p:nvPr/>
        </p:nvGrpSpPr>
        <p:grpSpPr>
          <a:xfrm>
            <a:off x="6677092" y="1007706"/>
            <a:ext cx="1210146" cy="4786905"/>
            <a:chOff x="4814207" y="1011174"/>
            <a:chExt cx="1210146" cy="4786905"/>
          </a:xfrm>
        </p:grpSpPr>
        <p:grpSp>
          <p:nvGrpSpPr>
            <p:cNvPr id="3" name="Group 2"/>
            <p:cNvGrpSpPr/>
            <p:nvPr/>
          </p:nvGrpSpPr>
          <p:grpSpPr>
            <a:xfrm>
              <a:off x="4814207" y="1011174"/>
              <a:ext cx="947082" cy="1661002"/>
              <a:chOff x="1617453" y="1674815"/>
              <a:chExt cx="947082" cy="1661002"/>
            </a:xfrm>
          </p:grpSpPr>
          <p:sp>
            <p:nvSpPr>
              <p:cNvPr id="921606" name="Text Box 6"/>
              <p:cNvSpPr txBox="1">
                <a:spLocks noChangeArrowheads="1"/>
              </p:cNvSpPr>
              <p:nvPr/>
            </p:nvSpPr>
            <p:spPr bwMode="auto">
              <a:xfrm>
                <a:off x="1968291" y="219757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04" name="Text Box 4"/>
              <p:cNvSpPr txBox="1">
                <a:spLocks noChangeArrowheads="1"/>
              </p:cNvSpPr>
              <p:nvPr/>
            </p:nvSpPr>
            <p:spPr bwMode="auto">
              <a:xfrm>
                <a:off x="1641266" y="2397604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05" name="Text Box 5"/>
              <p:cNvSpPr txBox="1">
                <a:spLocks noChangeArrowheads="1"/>
              </p:cNvSpPr>
              <p:nvPr/>
            </p:nvSpPr>
            <p:spPr bwMode="auto">
              <a:xfrm>
                <a:off x="1617453" y="2821467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07" name="Line 7"/>
              <p:cNvSpPr>
                <a:spLocks noChangeShapeType="1"/>
              </p:cNvSpPr>
              <p:nvPr/>
            </p:nvSpPr>
            <p:spPr bwMode="auto">
              <a:xfrm>
                <a:off x="1706353" y="2661129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12" name="Text Box 12"/>
              <p:cNvSpPr txBox="1">
                <a:spLocks noChangeArrowheads="1"/>
              </p:cNvSpPr>
              <p:nvPr/>
            </p:nvSpPr>
            <p:spPr bwMode="auto">
              <a:xfrm>
                <a:off x="2323891" y="240712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13" name="Text Box 13"/>
              <p:cNvSpPr txBox="1">
                <a:spLocks noChangeArrowheads="1"/>
              </p:cNvSpPr>
              <p:nvPr/>
            </p:nvSpPr>
            <p:spPr bwMode="auto">
              <a:xfrm>
                <a:off x="2319128" y="282622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14" name="Line 14"/>
              <p:cNvSpPr>
                <a:spLocks noChangeShapeType="1"/>
              </p:cNvSpPr>
              <p:nvPr/>
            </p:nvSpPr>
            <p:spPr bwMode="auto">
              <a:xfrm>
                <a:off x="2368762" y="2684942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15" name="Text Box 15"/>
              <p:cNvSpPr txBox="1">
                <a:spLocks noChangeArrowheads="1"/>
              </p:cNvSpPr>
              <p:nvPr/>
            </p:nvSpPr>
            <p:spPr bwMode="auto">
              <a:xfrm>
                <a:off x="1946066" y="306117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16" name="Line 16"/>
              <p:cNvSpPr>
                <a:spLocks noChangeShapeType="1"/>
              </p:cNvSpPr>
              <p:nvPr/>
            </p:nvSpPr>
            <p:spPr bwMode="auto">
              <a:xfrm rot="3637906">
                <a:off x="1852824" y="2312989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18" name="Line 18"/>
              <p:cNvSpPr>
                <a:spLocks noChangeShapeType="1"/>
              </p:cNvSpPr>
              <p:nvPr/>
            </p:nvSpPr>
            <p:spPr bwMode="auto">
              <a:xfrm rot="3637906">
                <a:off x="2212766" y="3021492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19" name="Line 19"/>
              <p:cNvSpPr>
                <a:spLocks noChangeShapeType="1"/>
              </p:cNvSpPr>
              <p:nvPr/>
            </p:nvSpPr>
            <p:spPr bwMode="auto">
              <a:xfrm rot="17962094" flipH="1">
                <a:off x="1876005" y="2989264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20" name="Line 20"/>
              <p:cNvSpPr>
                <a:spLocks noChangeShapeType="1"/>
              </p:cNvSpPr>
              <p:nvPr/>
            </p:nvSpPr>
            <p:spPr bwMode="auto">
              <a:xfrm rot="17962094" flipH="1">
                <a:off x="2246103" y="2329342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921639" name="Group 39"/>
              <p:cNvGrpSpPr>
                <a:grpSpLocks/>
              </p:cNvGrpSpPr>
              <p:nvPr/>
            </p:nvGrpSpPr>
            <p:grpSpPr bwMode="auto">
              <a:xfrm>
                <a:off x="1988381" y="1674815"/>
                <a:ext cx="576154" cy="492126"/>
                <a:chOff x="1679" y="2042"/>
                <a:chExt cx="176" cy="310"/>
              </a:xfrm>
            </p:grpSpPr>
            <p:sp>
              <p:nvSpPr>
                <p:cNvPr id="921637" name="Line 37"/>
                <p:cNvSpPr>
                  <a:spLocks noChangeShapeType="1"/>
                </p:cNvSpPr>
                <p:nvPr/>
              </p:nvSpPr>
              <p:spPr bwMode="auto">
                <a:xfrm>
                  <a:off x="1701" y="225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163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679" y="2042"/>
                  <a:ext cx="176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dirty="0">
                      <a:latin typeface="Arial" panose="020B0604020202020204" pitchFamily="34" charset="0"/>
                    </a:rPr>
                    <a:t>C</a:t>
                  </a:r>
                  <a:r>
                    <a:rPr lang="en-US" altLang="en-US" sz="18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H</a:t>
                  </a:r>
                  <a:r>
                    <a:rPr lang="en-US" altLang="en-US" sz="1800" baseline="-250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3</a:t>
                  </a:r>
                </a:p>
              </p:txBody>
            </p:sp>
          </p:grpSp>
          <p:sp>
            <p:nvSpPr>
              <p:cNvPr id="146" name="Line 16"/>
              <p:cNvSpPr>
                <a:spLocks noChangeShapeType="1"/>
              </p:cNvSpPr>
              <p:nvPr/>
            </p:nvSpPr>
            <p:spPr bwMode="auto">
              <a:xfrm rot="3637906">
                <a:off x="1910338" y="2405007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" name="Line 19"/>
              <p:cNvSpPr>
                <a:spLocks noChangeShapeType="1"/>
              </p:cNvSpPr>
              <p:nvPr/>
            </p:nvSpPr>
            <p:spPr bwMode="auto">
              <a:xfrm rot="17962094" flipH="1">
                <a:off x="1821365" y="3072656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" name="Line 14"/>
              <p:cNvSpPr>
                <a:spLocks noChangeShapeType="1"/>
              </p:cNvSpPr>
              <p:nvPr/>
            </p:nvSpPr>
            <p:spPr bwMode="auto">
              <a:xfrm>
                <a:off x="2469406" y="2690700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C2EC71F-ACD0-4D73-BDB1-7159ADAB902E}"/>
                </a:ext>
              </a:extLst>
            </p:cNvPr>
            <p:cNvGrpSpPr/>
            <p:nvPr/>
          </p:nvGrpSpPr>
          <p:grpSpPr>
            <a:xfrm>
              <a:off x="4840386" y="3696009"/>
              <a:ext cx="1183967" cy="2102070"/>
              <a:chOff x="4840386" y="3571121"/>
              <a:chExt cx="1183967" cy="2102070"/>
            </a:xfrm>
          </p:grpSpPr>
          <p:sp>
            <p:nvSpPr>
              <p:cNvPr id="50" name="Text Box 6">
                <a:extLst>
                  <a:ext uri="{FF2B5EF4-FFF2-40B4-BE49-F238E27FC236}">
                    <a16:creationId xmlns:a16="http://schemas.microsoft.com/office/drawing/2014/main" id="{99B9E38B-BA5F-4964-A35F-F612285894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1224" y="4050126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51" name="Text Box 4">
                <a:extLst>
                  <a:ext uri="{FF2B5EF4-FFF2-40B4-BE49-F238E27FC236}">
                    <a16:creationId xmlns:a16="http://schemas.microsoft.com/office/drawing/2014/main" id="{E06241FF-DF0E-4C7D-B3AC-A00898A570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4199" y="4250151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52" name="Text Box 5">
                <a:extLst>
                  <a:ext uri="{FF2B5EF4-FFF2-40B4-BE49-F238E27FC236}">
                    <a16:creationId xmlns:a16="http://schemas.microsoft.com/office/drawing/2014/main" id="{53E8FA6A-75C8-4DE7-BD05-F261921CCD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0386" y="4674014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53" name="Line 7">
                <a:extLst>
                  <a:ext uri="{FF2B5EF4-FFF2-40B4-BE49-F238E27FC236}">
                    <a16:creationId xmlns:a16="http://schemas.microsoft.com/office/drawing/2014/main" id="{C25437B1-626B-41A1-AD7C-0FAE5E8CE8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29286" y="4513676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Text Box 12">
                <a:extLst>
                  <a:ext uri="{FF2B5EF4-FFF2-40B4-BE49-F238E27FC236}">
                    <a16:creationId xmlns:a16="http://schemas.microsoft.com/office/drawing/2014/main" id="{3FBE9758-77D1-4915-9C86-A4AE17B499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46824" y="4259676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55" name="Text Box 13">
                <a:extLst>
                  <a:ext uri="{FF2B5EF4-FFF2-40B4-BE49-F238E27FC236}">
                    <a16:creationId xmlns:a16="http://schemas.microsoft.com/office/drawing/2014/main" id="{2D93F55F-21D1-47E6-83EE-B1F2B2051E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42061" y="4678776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56" name="Line 14">
                <a:extLst>
                  <a:ext uri="{FF2B5EF4-FFF2-40B4-BE49-F238E27FC236}">
                    <a16:creationId xmlns:a16="http://schemas.microsoft.com/office/drawing/2014/main" id="{844761AA-F9EA-457A-AF52-15203F7851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17573" y="4537489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Text Box 15">
                <a:extLst>
                  <a:ext uri="{FF2B5EF4-FFF2-40B4-BE49-F238E27FC236}">
                    <a16:creationId xmlns:a16="http://schemas.microsoft.com/office/drawing/2014/main" id="{198593FC-C35A-4999-BC3B-62828A3983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68999" y="4913726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58" name="Line 16">
                <a:extLst>
                  <a:ext uri="{FF2B5EF4-FFF2-40B4-BE49-F238E27FC236}">
                    <a16:creationId xmlns:a16="http://schemas.microsoft.com/office/drawing/2014/main" id="{1547BB7F-31F3-45A8-A366-133575C32D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5075757" y="4165536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" name="Line 18">
                <a:extLst>
                  <a:ext uri="{FF2B5EF4-FFF2-40B4-BE49-F238E27FC236}">
                    <a16:creationId xmlns:a16="http://schemas.microsoft.com/office/drawing/2014/main" id="{1570B953-1356-4F29-B2C3-706ECB62BD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5435699" y="4874039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" name="Line 19">
                <a:extLst>
                  <a:ext uri="{FF2B5EF4-FFF2-40B4-BE49-F238E27FC236}">
                    <a16:creationId xmlns:a16="http://schemas.microsoft.com/office/drawing/2014/main" id="{540DCD3D-F6B7-4552-9ABF-8AA056B070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962094" flipH="1">
                <a:off x="5098938" y="4841811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" name="Line 20">
                <a:extLst>
                  <a:ext uri="{FF2B5EF4-FFF2-40B4-BE49-F238E27FC236}">
                    <a16:creationId xmlns:a16="http://schemas.microsoft.com/office/drawing/2014/main" id="{00EC85F2-3B30-4F8C-9C46-FBC97DF922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962094" flipH="1">
                <a:off x="5469036" y="4181889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62" name="Group 39">
                <a:extLst>
                  <a:ext uri="{FF2B5EF4-FFF2-40B4-BE49-F238E27FC236}">
                    <a16:creationId xmlns:a16="http://schemas.microsoft.com/office/drawing/2014/main" id="{0531F402-7F84-413C-9BAA-329435C4DE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92859" y="3571121"/>
                <a:ext cx="831494" cy="439738"/>
                <a:chOff x="1676" y="2075"/>
                <a:chExt cx="254" cy="277"/>
              </a:xfrm>
            </p:grpSpPr>
            <p:sp>
              <p:nvSpPr>
                <p:cNvPr id="69" name="Line 37">
                  <a:extLst>
                    <a:ext uri="{FF2B5EF4-FFF2-40B4-BE49-F238E27FC236}">
                      <a16:creationId xmlns:a16="http://schemas.microsoft.com/office/drawing/2014/main" id="{4012261F-A0EF-40E4-BA6D-0484F9C6B5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1" y="225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Text Box 38">
                  <a:extLst>
                    <a:ext uri="{FF2B5EF4-FFF2-40B4-BE49-F238E27FC236}">
                      <a16:creationId xmlns:a16="http://schemas.microsoft.com/office/drawing/2014/main" id="{3E0826CE-7353-4612-A3EE-F97EAE2304A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76" y="2075"/>
                  <a:ext cx="254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CH</a:t>
                  </a:r>
                  <a:r>
                    <a:rPr lang="en-US" altLang="en-US" sz="1800" baseline="-250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3</a:t>
                  </a:r>
                </a:p>
              </p:txBody>
            </p:sp>
          </p:grpSp>
          <p:sp>
            <p:nvSpPr>
              <p:cNvPr id="63" name="Line 16">
                <a:extLst>
                  <a:ext uri="{FF2B5EF4-FFF2-40B4-BE49-F238E27FC236}">
                    <a16:creationId xmlns:a16="http://schemas.microsoft.com/office/drawing/2014/main" id="{540AC5D0-434F-4CB5-BAAB-A27CA3974B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5133271" y="4257554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" name="Line 19">
                <a:extLst>
                  <a:ext uri="{FF2B5EF4-FFF2-40B4-BE49-F238E27FC236}">
                    <a16:creationId xmlns:a16="http://schemas.microsoft.com/office/drawing/2014/main" id="{42475B16-EC97-4AB0-A4B5-1EE24F04A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962094" flipH="1">
                <a:off x="5044298" y="4925203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1CF3FE2-2D92-4923-9551-DFAB30E9EBCC}"/>
                  </a:ext>
                </a:extLst>
              </p:cNvPr>
              <p:cNvSpPr txBox="1"/>
              <p:nvPr/>
            </p:nvSpPr>
            <p:spPr>
              <a:xfrm>
                <a:off x="5110014" y="5273081"/>
                <a:ext cx="5520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</a:rPr>
                  <a:t>O</a:t>
                </a:r>
                <a:r>
                  <a:rPr lang="en-US" sz="2000" dirty="0"/>
                  <a:t>H</a:t>
                </a:r>
              </a:p>
            </p:txBody>
          </p:sp>
          <p:sp>
            <p:nvSpPr>
              <p:cNvPr id="68" name="Line 14">
                <a:extLst>
                  <a:ext uri="{FF2B5EF4-FFF2-40B4-BE49-F238E27FC236}">
                    <a16:creationId xmlns:a16="http://schemas.microsoft.com/office/drawing/2014/main" id="{0A575826-C513-4E72-AC32-14D8AC5188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83713" y="4534623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" name="Line 37">
                <a:extLst>
                  <a:ext uri="{FF2B5EF4-FFF2-40B4-BE49-F238E27FC236}">
                    <a16:creationId xmlns:a16="http://schemas.microsoft.com/office/drawing/2014/main" id="{8D13527D-D157-468A-8087-EEC96BA073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63965" y="5191434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2" name="Arrow: Down 71">
              <a:extLst>
                <a:ext uri="{FF2B5EF4-FFF2-40B4-BE49-F238E27FC236}">
                  <a16:creationId xmlns:a16="http://schemas.microsoft.com/office/drawing/2014/main" id="{F8E6A715-B451-4D33-A95E-974B2FA1970E}"/>
                </a:ext>
              </a:extLst>
            </p:cNvPr>
            <p:cNvSpPr/>
            <p:nvPr/>
          </p:nvSpPr>
          <p:spPr>
            <a:xfrm>
              <a:off x="5032803" y="2716724"/>
              <a:ext cx="483079" cy="9230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E926C72-F2E8-4F90-89CF-EB45225DE407}"/>
              </a:ext>
            </a:extLst>
          </p:cNvPr>
          <p:cNvGrpSpPr/>
          <p:nvPr/>
        </p:nvGrpSpPr>
        <p:grpSpPr>
          <a:xfrm>
            <a:off x="1705363" y="1028123"/>
            <a:ext cx="1470733" cy="4281661"/>
            <a:chOff x="1687080" y="1007706"/>
            <a:chExt cx="1470733" cy="4281661"/>
          </a:xfrm>
        </p:grpSpPr>
        <p:sp>
          <p:nvSpPr>
            <p:cNvPr id="5" name="Arrow: Down 4"/>
            <p:cNvSpPr/>
            <p:nvPr/>
          </p:nvSpPr>
          <p:spPr>
            <a:xfrm>
              <a:off x="1890992" y="2708936"/>
              <a:ext cx="483079" cy="9230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xt Box 6"/>
            <p:cNvSpPr txBox="1">
              <a:spLocks noChangeArrowheads="1"/>
            </p:cNvSpPr>
            <p:nvPr/>
          </p:nvSpPr>
          <p:spPr bwMode="auto">
            <a:xfrm>
              <a:off x="2037918" y="4126125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0" name="Text Box 4"/>
            <p:cNvSpPr txBox="1">
              <a:spLocks noChangeArrowheads="1"/>
            </p:cNvSpPr>
            <p:nvPr/>
          </p:nvSpPr>
          <p:spPr bwMode="auto">
            <a:xfrm>
              <a:off x="1710893" y="4326150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1" name="Text Box 5"/>
            <p:cNvSpPr txBox="1">
              <a:spLocks noChangeArrowheads="1"/>
            </p:cNvSpPr>
            <p:nvPr/>
          </p:nvSpPr>
          <p:spPr bwMode="auto">
            <a:xfrm>
              <a:off x="1687080" y="4750013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2" name="Line 7"/>
            <p:cNvSpPr>
              <a:spLocks noChangeShapeType="1"/>
            </p:cNvSpPr>
            <p:nvPr/>
          </p:nvSpPr>
          <p:spPr bwMode="auto">
            <a:xfrm>
              <a:off x="1775980" y="4589675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3" name="Text Box 12"/>
            <p:cNvSpPr txBox="1">
              <a:spLocks noChangeArrowheads="1"/>
            </p:cNvSpPr>
            <p:nvPr/>
          </p:nvSpPr>
          <p:spPr bwMode="auto">
            <a:xfrm>
              <a:off x="2393518" y="4335675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4" name="Text Box 13"/>
            <p:cNvSpPr txBox="1">
              <a:spLocks noChangeArrowheads="1"/>
            </p:cNvSpPr>
            <p:nvPr/>
          </p:nvSpPr>
          <p:spPr bwMode="auto">
            <a:xfrm>
              <a:off x="2388755" y="4754775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5" name="Line 14"/>
            <p:cNvSpPr>
              <a:spLocks noChangeShapeType="1"/>
            </p:cNvSpPr>
            <p:nvPr/>
          </p:nvSpPr>
          <p:spPr bwMode="auto">
            <a:xfrm>
              <a:off x="2464267" y="461348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6" name="Text Box 15"/>
            <p:cNvSpPr txBox="1">
              <a:spLocks noChangeArrowheads="1"/>
            </p:cNvSpPr>
            <p:nvPr/>
          </p:nvSpPr>
          <p:spPr bwMode="auto">
            <a:xfrm>
              <a:off x="2015693" y="4989725"/>
              <a:ext cx="228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tx1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57" name="Line 16"/>
            <p:cNvSpPr>
              <a:spLocks noChangeShapeType="1"/>
            </p:cNvSpPr>
            <p:nvPr/>
          </p:nvSpPr>
          <p:spPr bwMode="auto">
            <a:xfrm rot="3637906">
              <a:off x="1922451" y="4241535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8" name="Line 18"/>
            <p:cNvSpPr>
              <a:spLocks noChangeShapeType="1"/>
            </p:cNvSpPr>
            <p:nvPr/>
          </p:nvSpPr>
          <p:spPr bwMode="auto">
            <a:xfrm rot="3637906">
              <a:off x="2282393" y="4950038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59" name="Line 19"/>
            <p:cNvSpPr>
              <a:spLocks noChangeShapeType="1"/>
            </p:cNvSpPr>
            <p:nvPr/>
          </p:nvSpPr>
          <p:spPr bwMode="auto">
            <a:xfrm rot="17962094" flipH="1">
              <a:off x="1945632" y="4917810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60" name="Line 20"/>
            <p:cNvSpPr>
              <a:spLocks noChangeShapeType="1"/>
            </p:cNvSpPr>
            <p:nvPr/>
          </p:nvSpPr>
          <p:spPr bwMode="auto">
            <a:xfrm rot="17962094" flipH="1">
              <a:off x="2315730" y="4257888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grpSp>
          <p:nvGrpSpPr>
            <p:cNvPr id="161" name="Group 39"/>
            <p:cNvGrpSpPr>
              <a:grpSpLocks/>
            </p:cNvGrpSpPr>
            <p:nvPr/>
          </p:nvGrpSpPr>
          <p:grpSpPr bwMode="auto">
            <a:xfrm>
              <a:off x="2039553" y="3647120"/>
              <a:ext cx="831494" cy="439738"/>
              <a:chOff x="1676" y="2075"/>
              <a:chExt cx="254" cy="277"/>
            </a:xfrm>
          </p:grpSpPr>
          <p:sp>
            <p:nvSpPr>
              <p:cNvPr id="162" name="Line 37"/>
              <p:cNvSpPr>
                <a:spLocks noChangeShapeType="1"/>
              </p:cNvSpPr>
              <p:nvPr/>
            </p:nvSpPr>
            <p:spPr bwMode="auto">
              <a:xfrm>
                <a:off x="1701" y="2256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" name="Text Box 38"/>
              <p:cNvSpPr txBox="1">
                <a:spLocks noChangeArrowheads="1"/>
              </p:cNvSpPr>
              <p:nvPr/>
            </p:nvSpPr>
            <p:spPr bwMode="auto">
              <a:xfrm>
                <a:off x="1676" y="2075"/>
                <a:ext cx="254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CH</a:t>
                </a:r>
                <a:r>
                  <a:rPr lang="en-US" altLang="en-US" sz="1800" baseline="-25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164" name="Line 16"/>
            <p:cNvSpPr>
              <a:spLocks noChangeShapeType="1"/>
            </p:cNvSpPr>
            <p:nvPr/>
          </p:nvSpPr>
          <p:spPr bwMode="auto">
            <a:xfrm rot="3637906">
              <a:off x="1979965" y="4333553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65" name="Line 19"/>
            <p:cNvSpPr>
              <a:spLocks noChangeShapeType="1"/>
            </p:cNvSpPr>
            <p:nvPr/>
          </p:nvSpPr>
          <p:spPr bwMode="auto">
            <a:xfrm rot="17962094" flipH="1">
              <a:off x="1890992" y="5001202"/>
              <a:ext cx="0" cy="15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68" name="Line 16"/>
            <p:cNvSpPr>
              <a:spLocks noChangeShapeType="1"/>
            </p:cNvSpPr>
            <p:nvPr/>
          </p:nvSpPr>
          <p:spPr bwMode="auto">
            <a:xfrm rot="19837906">
              <a:off x="2592393" y="4943351"/>
              <a:ext cx="57116" cy="115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605722" y="4889257"/>
              <a:ext cx="5520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O</a:t>
              </a:r>
              <a:r>
                <a:rPr lang="en-US" sz="2000" dirty="0"/>
                <a:t>H</a:t>
              </a:r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2530407" y="4610622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789E27A-B491-4834-8769-DAC519D75456}"/>
                </a:ext>
              </a:extLst>
            </p:cNvPr>
            <p:cNvGrpSpPr/>
            <p:nvPr/>
          </p:nvGrpSpPr>
          <p:grpSpPr>
            <a:xfrm>
              <a:off x="1743974" y="1007706"/>
              <a:ext cx="947082" cy="1661002"/>
              <a:chOff x="1617453" y="1674815"/>
              <a:chExt cx="947082" cy="1661002"/>
            </a:xfrm>
          </p:grpSpPr>
          <p:sp>
            <p:nvSpPr>
              <p:cNvPr id="74" name="Text Box 6">
                <a:extLst>
                  <a:ext uri="{FF2B5EF4-FFF2-40B4-BE49-F238E27FC236}">
                    <a16:creationId xmlns:a16="http://schemas.microsoft.com/office/drawing/2014/main" id="{EF1E08EC-DBDD-4B21-8CA4-1E40A77297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291" y="219757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75" name="Text Box 4">
                <a:extLst>
                  <a:ext uri="{FF2B5EF4-FFF2-40B4-BE49-F238E27FC236}">
                    <a16:creationId xmlns:a16="http://schemas.microsoft.com/office/drawing/2014/main" id="{9A248898-F8E3-4598-8974-CC65D4E2D5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1266" y="2397604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76" name="Text Box 5">
                <a:extLst>
                  <a:ext uri="{FF2B5EF4-FFF2-40B4-BE49-F238E27FC236}">
                    <a16:creationId xmlns:a16="http://schemas.microsoft.com/office/drawing/2014/main" id="{312F30F1-7175-4305-B9A2-759E57AEAD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7453" y="2821467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77" name="Line 7">
                <a:extLst>
                  <a:ext uri="{FF2B5EF4-FFF2-40B4-BE49-F238E27FC236}">
                    <a16:creationId xmlns:a16="http://schemas.microsoft.com/office/drawing/2014/main" id="{CC8A36CD-17DC-47F0-9AFB-2E0C0579DF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6353" y="2661129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" name="Text Box 12">
                <a:extLst>
                  <a:ext uri="{FF2B5EF4-FFF2-40B4-BE49-F238E27FC236}">
                    <a16:creationId xmlns:a16="http://schemas.microsoft.com/office/drawing/2014/main" id="{42D3F8BC-9C1A-4974-A836-079F9B0AD4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23891" y="240712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79" name="Text Box 13">
                <a:extLst>
                  <a:ext uri="{FF2B5EF4-FFF2-40B4-BE49-F238E27FC236}">
                    <a16:creationId xmlns:a16="http://schemas.microsoft.com/office/drawing/2014/main" id="{6E7E43F6-9655-4511-8B5B-2BAE3536DA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9128" y="282622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80" name="Line 14">
                <a:extLst>
                  <a:ext uri="{FF2B5EF4-FFF2-40B4-BE49-F238E27FC236}">
                    <a16:creationId xmlns:a16="http://schemas.microsoft.com/office/drawing/2014/main" id="{2BA690EF-CD75-4DF2-9631-09EA0D4A5D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68762" y="2684942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" name="Text Box 15">
                <a:extLst>
                  <a:ext uri="{FF2B5EF4-FFF2-40B4-BE49-F238E27FC236}">
                    <a16:creationId xmlns:a16="http://schemas.microsoft.com/office/drawing/2014/main" id="{537F26F9-D20D-4D94-A2BB-4A2DA6537A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6066" y="306117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82" name="Line 16">
                <a:extLst>
                  <a:ext uri="{FF2B5EF4-FFF2-40B4-BE49-F238E27FC236}">
                    <a16:creationId xmlns:a16="http://schemas.microsoft.com/office/drawing/2014/main" id="{BBE575A4-90F3-4474-9CEB-B4AE64F0AE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1852824" y="2312989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" name="Line 18">
                <a:extLst>
                  <a:ext uri="{FF2B5EF4-FFF2-40B4-BE49-F238E27FC236}">
                    <a16:creationId xmlns:a16="http://schemas.microsoft.com/office/drawing/2014/main" id="{4A0E250B-A994-4A09-BA09-5F5DE23053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2212766" y="3021492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" name="Line 19">
                <a:extLst>
                  <a:ext uri="{FF2B5EF4-FFF2-40B4-BE49-F238E27FC236}">
                    <a16:creationId xmlns:a16="http://schemas.microsoft.com/office/drawing/2014/main" id="{7F3112D2-B300-4B54-8D94-F6A9C65E07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962094" flipH="1">
                <a:off x="1876005" y="2989264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5" name="Line 20">
                <a:extLst>
                  <a:ext uri="{FF2B5EF4-FFF2-40B4-BE49-F238E27FC236}">
                    <a16:creationId xmlns:a16="http://schemas.microsoft.com/office/drawing/2014/main" id="{447D0B58-91D4-4AD4-8030-E07226A376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962094" flipH="1">
                <a:off x="2246103" y="2329342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86" name="Group 39">
                <a:extLst>
                  <a:ext uri="{FF2B5EF4-FFF2-40B4-BE49-F238E27FC236}">
                    <a16:creationId xmlns:a16="http://schemas.microsoft.com/office/drawing/2014/main" id="{1E7C2C95-5FAA-4494-82AE-297450EA26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88381" y="1674815"/>
                <a:ext cx="576154" cy="492126"/>
                <a:chOff x="1679" y="2042"/>
                <a:chExt cx="176" cy="310"/>
              </a:xfrm>
            </p:grpSpPr>
            <p:sp>
              <p:nvSpPr>
                <p:cNvPr id="90" name="Line 37">
                  <a:extLst>
                    <a:ext uri="{FF2B5EF4-FFF2-40B4-BE49-F238E27FC236}">
                      <a16:creationId xmlns:a16="http://schemas.microsoft.com/office/drawing/2014/main" id="{F1A488CD-2A37-42D1-AB27-89890239F5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1" y="225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Text Box 38">
                  <a:extLst>
                    <a:ext uri="{FF2B5EF4-FFF2-40B4-BE49-F238E27FC236}">
                      <a16:creationId xmlns:a16="http://schemas.microsoft.com/office/drawing/2014/main" id="{D996218B-1AE3-4DA3-B7BB-0984F75A28B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79" y="2042"/>
                  <a:ext cx="176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dirty="0">
                      <a:latin typeface="Arial" panose="020B0604020202020204" pitchFamily="34" charset="0"/>
                    </a:rPr>
                    <a:t>C</a:t>
                  </a:r>
                  <a:r>
                    <a:rPr lang="en-US" altLang="en-US" sz="18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H</a:t>
                  </a:r>
                  <a:r>
                    <a:rPr lang="en-US" altLang="en-US" sz="1800" baseline="-250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3</a:t>
                  </a:r>
                </a:p>
              </p:txBody>
            </p:sp>
          </p:grpSp>
          <p:sp>
            <p:nvSpPr>
              <p:cNvPr id="87" name="Line 16">
                <a:extLst>
                  <a:ext uri="{FF2B5EF4-FFF2-40B4-BE49-F238E27FC236}">
                    <a16:creationId xmlns:a16="http://schemas.microsoft.com/office/drawing/2014/main" id="{530E11E6-FAA0-4A59-9323-E857E3FDA6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3637906">
                <a:off x="1910338" y="2405007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" name="Line 19">
                <a:extLst>
                  <a:ext uri="{FF2B5EF4-FFF2-40B4-BE49-F238E27FC236}">
                    <a16:creationId xmlns:a16="http://schemas.microsoft.com/office/drawing/2014/main" id="{E85EA20F-71B4-420E-BC8C-D5D4209EC6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7962094" flipH="1">
                <a:off x="1821365" y="3072656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9" name="Line 14">
                <a:extLst>
                  <a:ext uri="{FF2B5EF4-FFF2-40B4-BE49-F238E27FC236}">
                    <a16:creationId xmlns:a16="http://schemas.microsoft.com/office/drawing/2014/main" id="{4EE4DE54-B1B5-43B7-9875-74FA49C69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69406" y="2690700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517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6073" y="358123"/>
            <a:ext cx="6789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Toluene/Xylene Side Chain monooxygenase  </a:t>
            </a:r>
            <a:r>
              <a:rPr lang="en-US" sz="2800" b="1" dirty="0">
                <a:solidFill>
                  <a:srgbClr val="FF0000"/>
                </a:solidFill>
              </a:rPr>
              <a:t>TOL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5E493A6-8881-4692-85E4-24E949BF2213}"/>
              </a:ext>
            </a:extLst>
          </p:cNvPr>
          <p:cNvGrpSpPr/>
          <p:nvPr/>
        </p:nvGrpSpPr>
        <p:grpSpPr>
          <a:xfrm>
            <a:off x="3810820" y="1659640"/>
            <a:ext cx="1394238" cy="4624624"/>
            <a:chOff x="1555484" y="855306"/>
            <a:chExt cx="1394238" cy="4624624"/>
          </a:xfrm>
        </p:grpSpPr>
        <p:grpSp>
          <p:nvGrpSpPr>
            <p:cNvPr id="3" name="Group 2"/>
            <p:cNvGrpSpPr/>
            <p:nvPr/>
          </p:nvGrpSpPr>
          <p:grpSpPr>
            <a:xfrm>
              <a:off x="1591574" y="855306"/>
              <a:ext cx="935038" cy="1661002"/>
              <a:chOff x="1617453" y="1674815"/>
              <a:chExt cx="935038" cy="1661002"/>
            </a:xfrm>
          </p:grpSpPr>
          <p:sp>
            <p:nvSpPr>
              <p:cNvPr id="921606" name="Text Box 6"/>
              <p:cNvSpPr txBox="1">
                <a:spLocks noChangeArrowheads="1"/>
              </p:cNvSpPr>
              <p:nvPr/>
            </p:nvSpPr>
            <p:spPr bwMode="auto">
              <a:xfrm>
                <a:off x="1968291" y="219757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04" name="Text Box 4"/>
              <p:cNvSpPr txBox="1">
                <a:spLocks noChangeArrowheads="1"/>
              </p:cNvSpPr>
              <p:nvPr/>
            </p:nvSpPr>
            <p:spPr bwMode="auto">
              <a:xfrm>
                <a:off x="1641266" y="2397604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05" name="Text Box 5"/>
              <p:cNvSpPr txBox="1">
                <a:spLocks noChangeArrowheads="1"/>
              </p:cNvSpPr>
              <p:nvPr/>
            </p:nvSpPr>
            <p:spPr bwMode="auto">
              <a:xfrm>
                <a:off x="1617453" y="2821467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07" name="Line 7"/>
              <p:cNvSpPr>
                <a:spLocks noChangeShapeType="1"/>
              </p:cNvSpPr>
              <p:nvPr/>
            </p:nvSpPr>
            <p:spPr bwMode="auto">
              <a:xfrm>
                <a:off x="1706353" y="2661129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12" name="Text Box 12"/>
              <p:cNvSpPr txBox="1">
                <a:spLocks noChangeArrowheads="1"/>
              </p:cNvSpPr>
              <p:nvPr/>
            </p:nvSpPr>
            <p:spPr bwMode="auto">
              <a:xfrm>
                <a:off x="2323891" y="240712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13" name="Text Box 13"/>
              <p:cNvSpPr txBox="1">
                <a:spLocks noChangeArrowheads="1"/>
              </p:cNvSpPr>
              <p:nvPr/>
            </p:nvSpPr>
            <p:spPr bwMode="auto">
              <a:xfrm>
                <a:off x="2319128" y="282622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14" name="Line 14"/>
              <p:cNvSpPr>
                <a:spLocks noChangeShapeType="1"/>
              </p:cNvSpPr>
              <p:nvPr/>
            </p:nvSpPr>
            <p:spPr bwMode="auto">
              <a:xfrm>
                <a:off x="2368762" y="2684942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15" name="Text Box 15"/>
              <p:cNvSpPr txBox="1">
                <a:spLocks noChangeArrowheads="1"/>
              </p:cNvSpPr>
              <p:nvPr/>
            </p:nvSpPr>
            <p:spPr bwMode="auto">
              <a:xfrm>
                <a:off x="1946066" y="3061179"/>
                <a:ext cx="228600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921616" name="Line 16"/>
              <p:cNvSpPr>
                <a:spLocks noChangeShapeType="1"/>
              </p:cNvSpPr>
              <p:nvPr/>
            </p:nvSpPr>
            <p:spPr bwMode="auto">
              <a:xfrm rot="3637906">
                <a:off x="1852824" y="2312989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18" name="Line 18"/>
              <p:cNvSpPr>
                <a:spLocks noChangeShapeType="1"/>
              </p:cNvSpPr>
              <p:nvPr/>
            </p:nvSpPr>
            <p:spPr bwMode="auto">
              <a:xfrm rot="3637906">
                <a:off x="2212766" y="3021492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19" name="Line 19"/>
              <p:cNvSpPr>
                <a:spLocks noChangeShapeType="1"/>
              </p:cNvSpPr>
              <p:nvPr/>
            </p:nvSpPr>
            <p:spPr bwMode="auto">
              <a:xfrm rot="17962094" flipH="1">
                <a:off x="1876005" y="2989264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1620" name="Line 20"/>
              <p:cNvSpPr>
                <a:spLocks noChangeShapeType="1"/>
              </p:cNvSpPr>
              <p:nvPr/>
            </p:nvSpPr>
            <p:spPr bwMode="auto">
              <a:xfrm rot="17962094" flipH="1">
                <a:off x="2246103" y="2329342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921639" name="Group 39"/>
              <p:cNvGrpSpPr>
                <a:grpSpLocks/>
              </p:cNvGrpSpPr>
              <p:nvPr/>
            </p:nvGrpSpPr>
            <p:grpSpPr bwMode="auto">
              <a:xfrm>
                <a:off x="1988372" y="1674815"/>
                <a:ext cx="471398" cy="492126"/>
                <a:chOff x="1679" y="2042"/>
                <a:chExt cx="144" cy="310"/>
              </a:xfrm>
            </p:grpSpPr>
            <p:sp>
              <p:nvSpPr>
                <p:cNvPr id="921637" name="Line 37"/>
                <p:cNvSpPr>
                  <a:spLocks noChangeShapeType="1"/>
                </p:cNvSpPr>
                <p:nvPr/>
              </p:nvSpPr>
              <p:spPr bwMode="auto">
                <a:xfrm>
                  <a:off x="1701" y="2256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2163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679" y="2042"/>
                  <a:ext cx="144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CH</a:t>
                  </a:r>
                  <a:r>
                    <a:rPr lang="en-US" altLang="en-US" sz="1800" baseline="-25000" dirty="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3</a:t>
                  </a:r>
                </a:p>
              </p:txBody>
            </p:sp>
          </p:grpSp>
          <p:sp>
            <p:nvSpPr>
              <p:cNvPr id="146" name="Line 16"/>
              <p:cNvSpPr>
                <a:spLocks noChangeShapeType="1"/>
              </p:cNvSpPr>
              <p:nvPr/>
            </p:nvSpPr>
            <p:spPr bwMode="auto">
              <a:xfrm rot="3637906">
                <a:off x="1910338" y="2405007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" name="Line 19"/>
              <p:cNvSpPr>
                <a:spLocks noChangeShapeType="1"/>
              </p:cNvSpPr>
              <p:nvPr/>
            </p:nvSpPr>
            <p:spPr bwMode="auto">
              <a:xfrm rot="17962094" flipH="1">
                <a:off x="1821365" y="3072656"/>
                <a:ext cx="0" cy="150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" name="Line 14"/>
              <p:cNvSpPr>
                <a:spLocks noChangeShapeType="1"/>
              </p:cNvSpPr>
              <p:nvPr/>
            </p:nvSpPr>
            <p:spPr bwMode="auto">
              <a:xfrm>
                <a:off x="2469406" y="2690700"/>
                <a:ext cx="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" name="Arrow: Down 4"/>
            <p:cNvSpPr/>
            <p:nvPr/>
          </p:nvSpPr>
          <p:spPr>
            <a:xfrm>
              <a:off x="1779082" y="2570393"/>
              <a:ext cx="483079" cy="9230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C917E76-D2B4-4BCC-AE6F-5D2EF79042E3}"/>
                </a:ext>
              </a:extLst>
            </p:cNvPr>
            <p:cNvGrpSpPr/>
            <p:nvPr/>
          </p:nvGrpSpPr>
          <p:grpSpPr>
            <a:xfrm>
              <a:off x="1555484" y="3524876"/>
              <a:ext cx="1394238" cy="1955054"/>
              <a:chOff x="1728344" y="3386515"/>
              <a:chExt cx="1394238" cy="1955054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019BFDFD-928A-477A-A792-BFC9EF76C934}"/>
                  </a:ext>
                </a:extLst>
              </p:cNvPr>
              <p:cNvGrpSpPr/>
              <p:nvPr/>
            </p:nvGrpSpPr>
            <p:grpSpPr>
              <a:xfrm>
                <a:off x="1728344" y="3386515"/>
                <a:ext cx="1019100" cy="1955054"/>
                <a:chOff x="1728344" y="3386515"/>
                <a:chExt cx="1019100" cy="1955054"/>
              </a:xfrm>
            </p:grpSpPr>
            <p:sp>
              <p:nvSpPr>
                <p:cNvPr id="4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079182" y="4203331"/>
                  <a:ext cx="228600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49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752157" y="4403356"/>
                  <a:ext cx="228600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50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728344" y="4827219"/>
                  <a:ext cx="228600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51" name="Line 7"/>
                <p:cNvSpPr>
                  <a:spLocks noChangeShapeType="1"/>
                </p:cNvSpPr>
                <p:nvPr/>
              </p:nvSpPr>
              <p:spPr bwMode="auto">
                <a:xfrm>
                  <a:off x="1817244" y="4666881"/>
                  <a:ext cx="0" cy="1524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434782" y="4412881"/>
                  <a:ext cx="228600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5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30019" y="4831981"/>
                  <a:ext cx="228600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54" name="Line 14"/>
                <p:cNvSpPr>
                  <a:spLocks noChangeShapeType="1"/>
                </p:cNvSpPr>
                <p:nvPr/>
              </p:nvSpPr>
              <p:spPr bwMode="auto">
                <a:xfrm>
                  <a:off x="2479653" y="4690694"/>
                  <a:ext cx="0" cy="1524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056957" y="5066931"/>
                  <a:ext cx="228600" cy="2746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>
                      <a:solidFill>
                        <a:schemeClr val="tx1"/>
                      </a:solidFill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sp>
              <p:nvSpPr>
                <p:cNvPr id="56" name="Line 16"/>
                <p:cNvSpPr>
                  <a:spLocks noChangeShapeType="1"/>
                </p:cNvSpPr>
                <p:nvPr/>
              </p:nvSpPr>
              <p:spPr bwMode="auto">
                <a:xfrm rot="3637906">
                  <a:off x="1963715" y="4318741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Line 18"/>
                <p:cNvSpPr>
                  <a:spLocks noChangeShapeType="1"/>
                </p:cNvSpPr>
                <p:nvPr/>
              </p:nvSpPr>
              <p:spPr bwMode="auto">
                <a:xfrm rot="3637906">
                  <a:off x="2323657" y="5027244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Line 19"/>
                <p:cNvSpPr>
                  <a:spLocks noChangeShapeType="1"/>
                </p:cNvSpPr>
                <p:nvPr/>
              </p:nvSpPr>
              <p:spPr bwMode="auto">
                <a:xfrm rot="17962094" flipH="1">
                  <a:off x="1986896" y="4995016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Line 20"/>
                <p:cNvSpPr>
                  <a:spLocks noChangeShapeType="1"/>
                </p:cNvSpPr>
                <p:nvPr/>
              </p:nvSpPr>
              <p:spPr bwMode="auto">
                <a:xfrm rot="17962094" flipH="1">
                  <a:off x="2356994" y="4335094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60" name="Group 39"/>
                <p:cNvGrpSpPr>
                  <a:grpSpLocks/>
                </p:cNvGrpSpPr>
                <p:nvPr/>
              </p:nvGrpSpPr>
              <p:grpSpPr bwMode="auto">
                <a:xfrm>
                  <a:off x="2089450" y="3718668"/>
                  <a:ext cx="657994" cy="454026"/>
                  <a:chOff x="1676" y="2066"/>
                  <a:chExt cx="201" cy="286"/>
                </a:xfrm>
              </p:grpSpPr>
              <p:sp>
                <p:nvSpPr>
                  <p:cNvPr id="64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701" y="2256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" y="2066"/>
                    <a:ext cx="201" cy="17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a:t>C</a:t>
                    </a:r>
                    <a:endParaRPr lang="en-US" altLang="en-US" sz="1800" baseline="-25000" dirty="0">
                      <a:solidFill>
                        <a:schemeClr val="tx1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1" name="Line 16"/>
                <p:cNvSpPr>
                  <a:spLocks noChangeShapeType="1"/>
                </p:cNvSpPr>
                <p:nvPr/>
              </p:nvSpPr>
              <p:spPr bwMode="auto">
                <a:xfrm rot="3637906">
                  <a:off x="2021229" y="4410759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Line 19"/>
                <p:cNvSpPr>
                  <a:spLocks noChangeShapeType="1"/>
                </p:cNvSpPr>
                <p:nvPr/>
              </p:nvSpPr>
              <p:spPr bwMode="auto">
                <a:xfrm rot="17962094" flipH="1">
                  <a:off x="1932256" y="5078408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Line 14"/>
                <p:cNvSpPr>
                  <a:spLocks noChangeShapeType="1"/>
                </p:cNvSpPr>
                <p:nvPr/>
              </p:nvSpPr>
              <p:spPr bwMode="auto">
                <a:xfrm>
                  <a:off x="2580297" y="4696452"/>
                  <a:ext cx="0" cy="1524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882342" y="3386515"/>
                  <a:ext cx="657994" cy="2769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800" b="1" dirty="0">
                      <a:solidFill>
                        <a:srgbClr val="FF0000"/>
                      </a:solidFill>
                      <a:latin typeface="Arial" panose="020B0604020202020204" pitchFamily="34" charset="0"/>
                    </a:rPr>
                    <a:t>O</a:t>
                  </a:r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 rot="16200000">
                  <a:off x="1986001" y="3647780"/>
                  <a:ext cx="208327" cy="92018"/>
                  <a:chOff x="2040708" y="4546548"/>
                  <a:chExt cx="208327" cy="92018"/>
                </a:xfrm>
              </p:grpSpPr>
              <p:sp>
                <p:nvSpPr>
                  <p:cNvPr id="67" name="Line 16"/>
                  <p:cNvSpPr>
                    <a:spLocks noChangeShapeType="1"/>
                  </p:cNvSpPr>
                  <p:nvPr/>
                </p:nvSpPr>
                <p:spPr bwMode="auto">
                  <a:xfrm rot="3637906">
                    <a:off x="2116115" y="4471141"/>
                    <a:ext cx="0" cy="150813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Line 16"/>
                  <p:cNvSpPr>
                    <a:spLocks noChangeShapeType="1"/>
                  </p:cNvSpPr>
                  <p:nvPr/>
                </p:nvSpPr>
                <p:spPr bwMode="auto">
                  <a:xfrm rot="3637906">
                    <a:off x="2173629" y="4563159"/>
                    <a:ext cx="0" cy="150813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69" name="Line 18"/>
                <p:cNvSpPr>
                  <a:spLocks noChangeShapeType="1"/>
                </p:cNvSpPr>
                <p:nvPr/>
              </p:nvSpPr>
              <p:spPr bwMode="auto">
                <a:xfrm rot="3637906">
                  <a:off x="2335380" y="3663460"/>
                  <a:ext cx="0" cy="1508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0" name="Text Box 38"/>
              <p:cNvSpPr txBox="1">
                <a:spLocks noChangeArrowheads="1"/>
              </p:cNvSpPr>
              <p:nvPr/>
            </p:nvSpPr>
            <p:spPr bwMode="auto">
              <a:xfrm>
                <a:off x="2464588" y="3499838"/>
                <a:ext cx="657994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Arial" panose="020B0604020202020204" pitchFamily="34" charset="0"/>
                  </a:rPr>
                  <a:t>H</a:t>
                </a:r>
                <a:endParaRPr lang="en-US" altLang="en-US" sz="180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71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67AB60-5BCC-4429-902A-40EEABE9DBB0}" type="slidenum">
              <a:rPr lang="en-US" altLang="en-US" sz="1800">
                <a:solidFill>
                  <a:srgbClr val="0082DA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 dirty="0">
              <a:solidFill>
                <a:srgbClr val="0082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2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1145765" y="2190446"/>
            <a:ext cx="7332452" cy="2149566"/>
            <a:chOff x="1342846" y="911524"/>
            <a:chExt cx="7332452" cy="2149566"/>
          </a:xfrm>
        </p:grpSpPr>
        <p:grpSp>
          <p:nvGrpSpPr>
            <p:cNvPr id="12" name="Group 11"/>
            <p:cNvGrpSpPr/>
            <p:nvPr/>
          </p:nvGrpSpPr>
          <p:grpSpPr>
            <a:xfrm>
              <a:off x="1342846" y="1820175"/>
              <a:ext cx="1452112" cy="1240915"/>
              <a:chOff x="2283125" y="2587926"/>
              <a:chExt cx="1452112" cy="124091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2544792" y="2941608"/>
                <a:ext cx="9057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C=C</a:t>
                </a: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3200399" y="2587926"/>
                <a:ext cx="534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H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283125" y="2619554"/>
                <a:ext cx="534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Cl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306127" y="3367176"/>
                <a:ext cx="534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Cl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200400" y="3321168"/>
                <a:ext cx="5348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Cl</a:t>
                </a:r>
              </a:p>
            </p:txBody>
          </p:sp>
          <p:sp>
            <p:nvSpPr>
              <p:cNvPr id="8" name="Freeform: Shape 7"/>
              <p:cNvSpPr/>
              <p:nvPr/>
            </p:nvSpPr>
            <p:spPr>
              <a:xfrm>
                <a:off x="3191774" y="3347049"/>
                <a:ext cx="103517" cy="94891"/>
              </a:xfrm>
              <a:custGeom>
                <a:avLst/>
                <a:gdLst>
                  <a:gd name="connsiteX0" fmla="*/ 0 w 103517"/>
                  <a:gd name="connsiteY0" fmla="*/ 0 h 94891"/>
                  <a:gd name="connsiteX1" fmla="*/ 103517 w 103517"/>
                  <a:gd name="connsiteY1" fmla="*/ 94891 h 94891"/>
                  <a:gd name="connsiteX2" fmla="*/ 103517 w 103517"/>
                  <a:gd name="connsiteY2" fmla="*/ 94891 h 9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517" h="94891">
                    <a:moveTo>
                      <a:pt x="0" y="0"/>
                    </a:moveTo>
                    <a:lnTo>
                      <a:pt x="103517" y="94891"/>
                    </a:lnTo>
                    <a:lnTo>
                      <a:pt x="103517" y="9489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/>
              <p:cNvSpPr/>
              <p:nvPr/>
            </p:nvSpPr>
            <p:spPr>
              <a:xfrm>
                <a:off x="2559170" y="2999117"/>
                <a:ext cx="103517" cy="94891"/>
              </a:xfrm>
              <a:custGeom>
                <a:avLst/>
                <a:gdLst>
                  <a:gd name="connsiteX0" fmla="*/ 0 w 103517"/>
                  <a:gd name="connsiteY0" fmla="*/ 0 h 94891"/>
                  <a:gd name="connsiteX1" fmla="*/ 103517 w 103517"/>
                  <a:gd name="connsiteY1" fmla="*/ 94891 h 94891"/>
                  <a:gd name="connsiteX2" fmla="*/ 103517 w 103517"/>
                  <a:gd name="connsiteY2" fmla="*/ 94891 h 9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517" h="94891">
                    <a:moveTo>
                      <a:pt x="0" y="0"/>
                    </a:moveTo>
                    <a:lnTo>
                      <a:pt x="103517" y="94891"/>
                    </a:lnTo>
                    <a:lnTo>
                      <a:pt x="103517" y="9489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: Shape 9"/>
              <p:cNvSpPr/>
              <p:nvPr/>
            </p:nvSpPr>
            <p:spPr>
              <a:xfrm rot="16200000">
                <a:off x="3180272" y="2955985"/>
                <a:ext cx="103517" cy="94891"/>
              </a:xfrm>
              <a:custGeom>
                <a:avLst/>
                <a:gdLst>
                  <a:gd name="connsiteX0" fmla="*/ 0 w 103517"/>
                  <a:gd name="connsiteY0" fmla="*/ 0 h 94891"/>
                  <a:gd name="connsiteX1" fmla="*/ 103517 w 103517"/>
                  <a:gd name="connsiteY1" fmla="*/ 94891 h 94891"/>
                  <a:gd name="connsiteX2" fmla="*/ 103517 w 103517"/>
                  <a:gd name="connsiteY2" fmla="*/ 94891 h 9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517" h="94891">
                    <a:moveTo>
                      <a:pt x="0" y="0"/>
                    </a:moveTo>
                    <a:lnTo>
                      <a:pt x="103517" y="94891"/>
                    </a:lnTo>
                    <a:lnTo>
                      <a:pt x="103517" y="9489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: Shape 10"/>
              <p:cNvSpPr/>
              <p:nvPr/>
            </p:nvSpPr>
            <p:spPr>
              <a:xfrm rot="16200000">
                <a:off x="2547668" y="3332672"/>
                <a:ext cx="103517" cy="94891"/>
              </a:xfrm>
              <a:custGeom>
                <a:avLst/>
                <a:gdLst>
                  <a:gd name="connsiteX0" fmla="*/ 0 w 103517"/>
                  <a:gd name="connsiteY0" fmla="*/ 0 h 94891"/>
                  <a:gd name="connsiteX1" fmla="*/ 103517 w 103517"/>
                  <a:gd name="connsiteY1" fmla="*/ 94891 h 94891"/>
                  <a:gd name="connsiteX2" fmla="*/ 103517 w 103517"/>
                  <a:gd name="connsiteY2" fmla="*/ 94891 h 9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517" h="94891">
                    <a:moveTo>
                      <a:pt x="0" y="0"/>
                    </a:moveTo>
                    <a:lnTo>
                      <a:pt x="103517" y="94891"/>
                    </a:lnTo>
                    <a:lnTo>
                      <a:pt x="103517" y="9489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3824382" y="1699403"/>
              <a:ext cx="1782787" cy="1255295"/>
              <a:chOff x="3824382" y="1699403"/>
              <a:chExt cx="1782787" cy="1255295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3824382" y="1745411"/>
                <a:ext cx="644105" cy="1209287"/>
                <a:chOff x="3910642" y="1745411"/>
                <a:chExt cx="644105" cy="1209287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4172309" y="2067465"/>
                  <a:ext cx="38243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3910642" y="1745411"/>
                  <a:ext cx="53483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Cl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3933644" y="2493033"/>
                  <a:ext cx="53483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Cl</a:t>
                  </a:r>
                </a:p>
              </p:txBody>
            </p:sp>
            <p:sp>
              <p:nvSpPr>
                <p:cNvPr id="20" name="Freeform: Shape 19"/>
                <p:cNvSpPr/>
                <p:nvPr/>
              </p:nvSpPr>
              <p:spPr>
                <a:xfrm>
                  <a:off x="4186687" y="2124974"/>
                  <a:ext cx="103517" cy="94891"/>
                </a:xfrm>
                <a:custGeom>
                  <a:avLst/>
                  <a:gdLst>
                    <a:gd name="connsiteX0" fmla="*/ 0 w 103517"/>
                    <a:gd name="connsiteY0" fmla="*/ 0 h 94891"/>
                    <a:gd name="connsiteX1" fmla="*/ 103517 w 103517"/>
                    <a:gd name="connsiteY1" fmla="*/ 94891 h 94891"/>
                    <a:gd name="connsiteX2" fmla="*/ 103517 w 103517"/>
                    <a:gd name="connsiteY2" fmla="*/ 94891 h 948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3517" h="94891">
                      <a:moveTo>
                        <a:pt x="0" y="0"/>
                      </a:moveTo>
                      <a:lnTo>
                        <a:pt x="103517" y="94891"/>
                      </a:lnTo>
                      <a:lnTo>
                        <a:pt x="103517" y="9489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: Shape 21"/>
                <p:cNvSpPr/>
                <p:nvPr/>
              </p:nvSpPr>
              <p:spPr>
                <a:xfrm rot="16200000">
                  <a:off x="4175185" y="2458529"/>
                  <a:ext cx="103517" cy="94891"/>
                </a:xfrm>
                <a:custGeom>
                  <a:avLst/>
                  <a:gdLst>
                    <a:gd name="connsiteX0" fmla="*/ 0 w 103517"/>
                    <a:gd name="connsiteY0" fmla="*/ 0 h 94891"/>
                    <a:gd name="connsiteX1" fmla="*/ 103517 w 103517"/>
                    <a:gd name="connsiteY1" fmla="*/ 94891 h 94891"/>
                    <a:gd name="connsiteX2" fmla="*/ 103517 w 103517"/>
                    <a:gd name="connsiteY2" fmla="*/ 94891 h 948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3517" h="94891">
                      <a:moveTo>
                        <a:pt x="0" y="0"/>
                      </a:moveTo>
                      <a:lnTo>
                        <a:pt x="103517" y="94891"/>
                      </a:lnTo>
                      <a:lnTo>
                        <a:pt x="103517" y="94891"/>
                      </a:ln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4626632" y="1713783"/>
                <a:ext cx="905774" cy="1194907"/>
                <a:chOff x="4548998" y="1713783"/>
                <a:chExt cx="905774" cy="1194907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4812102" y="1713783"/>
                  <a:ext cx="550652" cy="1194907"/>
                  <a:chOff x="4812102" y="1713783"/>
                  <a:chExt cx="550652" cy="1194907"/>
                </a:xfrm>
              </p:grpSpPr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827916" y="1713783"/>
                    <a:ext cx="53483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H</a:t>
                    </a: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4827917" y="2447025"/>
                    <a:ext cx="53483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Cl</a:t>
                    </a:r>
                  </a:p>
                </p:txBody>
              </p:sp>
              <p:sp>
                <p:nvSpPr>
                  <p:cNvPr id="19" name="Freeform: Shape 18"/>
                  <p:cNvSpPr/>
                  <p:nvPr/>
                </p:nvSpPr>
                <p:spPr>
                  <a:xfrm>
                    <a:off x="4819291" y="2472906"/>
                    <a:ext cx="103517" cy="94891"/>
                  </a:xfrm>
                  <a:custGeom>
                    <a:avLst/>
                    <a:gdLst>
                      <a:gd name="connsiteX0" fmla="*/ 0 w 103517"/>
                      <a:gd name="connsiteY0" fmla="*/ 0 h 94891"/>
                      <a:gd name="connsiteX1" fmla="*/ 103517 w 103517"/>
                      <a:gd name="connsiteY1" fmla="*/ 94891 h 94891"/>
                      <a:gd name="connsiteX2" fmla="*/ 103517 w 103517"/>
                      <a:gd name="connsiteY2" fmla="*/ 94891 h 948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3517" h="94891">
                        <a:moveTo>
                          <a:pt x="0" y="0"/>
                        </a:moveTo>
                        <a:lnTo>
                          <a:pt x="103517" y="94891"/>
                        </a:lnTo>
                        <a:lnTo>
                          <a:pt x="103517" y="9489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Freeform: Shape 20"/>
                  <p:cNvSpPr/>
                  <p:nvPr/>
                </p:nvSpPr>
                <p:spPr>
                  <a:xfrm rot="16200000">
                    <a:off x="4807789" y="2081842"/>
                    <a:ext cx="103517" cy="94891"/>
                  </a:xfrm>
                  <a:custGeom>
                    <a:avLst/>
                    <a:gdLst>
                      <a:gd name="connsiteX0" fmla="*/ 0 w 103517"/>
                      <a:gd name="connsiteY0" fmla="*/ 0 h 94891"/>
                      <a:gd name="connsiteX1" fmla="*/ 103517 w 103517"/>
                      <a:gd name="connsiteY1" fmla="*/ 94891 h 94891"/>
                      <a:gd name="connsiteX2" fmla="*/ 103517 w 103517"/>
                      <a:gd name="connsiteY2" fmla="*/ 94891 h 948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03517" h="94891">
                        <a:moveTo>
                          <a:pt x="0" y="0"/>
                        </a:moveTo>
                        <a:lnTo>
                          <a:pt x="103517" y="94891"/>
                        </a:lnTo>
                        <a:lnTo>
                          <a:pt x="103517" y="94891"/>
                        </a:ln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4" name="TextBox 23"/>
                <p:cNvSpPr txBox="1"/>
                <p:nvPr/>
              </p:nvSpPr>
              <p:spPr>
                <a:xfrm>
                  <a:off x="4548998" y="2064597"/>
                  <a:ext cx="9057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</a:t>
                  </a:r>
                </a:p>
              </p:txBody>
            </p:sp>
          </p:grpSp>
          <p:sp>
            <p:nvSpPr>
              <p:cNvPr id="28" name="TextBox 27"/>
              <p:cNvSpPr txBox="1"/>
              <p:nvPr/>
            </p:nvSpPr>
            <p:spPr>
              <a:xfrm>
                <a:off x="4330460" y="1699403"/>
                <a:ext cx="8798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</a:rPr>
                  <a:t>O</a:t>
                </a:r>
              </a:p>
            </p:txBody>
          </p:sp>
          <p:sp>
            <p:nvSpPr>
              <p:cNvPr id="29" name="Freeform: Shape 28"/>
              <p:cNvSpPr/>
              <p:nvPr/>
            </p:nvSpPr>
            <p:spPr>
              <a:xfrm>
                <a:off x="4615137" y="2113472"/>
                <a:ext cx="103517" cy="94891"/>
              </a:xfrm>
              <a:custGeom>
                <a:avLst/>
                <a:gdLst>
                  <a:gd name="connsiteX0" fmla="*/ 0 w 103517"/>
                  <a:gd name="connsiteY0" fmla="*/ 0 h 94891"/>
                  <a:gd name="connsiteX1" fmla="*/ 103517 w 103517"/>
                  <a:gd name="connsiteY1" fmla="*/ 94891 h 94891"/>
                  <a:gd name="connsiteX2" fmla="*/ 103517 w 103517"/>
                  <a:gd name="connsiteY2" fmla="*/ 94891 h 9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517" h="94891">
                    <a:moveTo>
                      <a:pt x="0" y="0"/>
                    </a:moveTo>
                    <a:lnTo>
                      <a:pt x="103517" y="94891"/>
                    </a:lnTo>
                    <a:lnTo>
                      <a:pt x="103517" y="9489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: Shape 29"/>
              <p:cNvSpPr/>
              <p:nvPr/>
            </p:nvSpPr>
            <p:spPr>
              <a:xfrm rot="16200000">
                <a:off x="4362095" y="2127850"/>
                <a:ext cx="103517" cy="94891"/>
              </a:xfrm>
              <a:custGeom>
                <a:avLst/>
                <a:gdLst>
                  <a:gd name="connsiteX0" fmla="*/ 0 w 103517"/>
                  <a:gd name="connsiteY0" fmla="*/ 0 h 94891"/>
                  <a:gd name="connsiteX1" fmla="*/ 103517 w 103517"/>
                  <a:gd name="connsiteY1" fmla="*/ 94891 h 94891"/>
                  <a:gd name="connsiteX2" fmla="*/ 103517 w 103517"/>
                  <a:gd name="connsiteY2" fmla="*/ 94891 h 94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517" h="94891">
                    <a:moveTo>
                      <a:pt x="0" y="0"/>
                    </a:moveTo>
                    <a:lnTo>
                      <a:pt x="103517" y="94891"/>
                    </a:lnTo>
                    <a:lnTo>
                      <a:pt x="103517" y="94891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373592" y="1949570"/>
                <a:ext cx="12335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_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561381" y="966158"/>
              <a:ext cx="18719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TCE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20219" y="911524"/>
              <a:ext cx="22629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TCE Epoxide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12302" y="1590136"/>
              <a:ext cx="226299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TCE Degradation Products</a:t>
              </a:r>
            </a:p>
          </p:txBody>
        </p:sp>
        <p:sp>
          <p:nvSpPr>
            <p:cNvPr id="38" name="Arrow: Right 37"/>
            <p:cNvSpPr/>
            <p:nvPr/>
          </p:nvSpPr>
          <p:spPr>
            <a:xfrm>
              <a:off x="2898475" y="2216988"/>
              <a:ext cx="767751" cy="3364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row: Right 38"/>
            <p:cNvSpPr/>
            <p:nvPr/>
          </p:nvSpPr>
          <p:spPr>
            <a:xfrm>
              <a:off x="5431766" y="2127848"/>
              <a:ext cx="767751" cy="3364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0393" y="6348793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67AB60-5BCC-4429-902A-40EEABE9DBB0}" type="slidenum">
              <a:rPr lang="en-US" altLang="en-US" sz="1800">
                <a:solidFill>
                  <a:srgbClr val="0082DA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 dirty="0">
              <a:solidFill>
                <a:srgbClr val="0082DA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560263-E9DC-4225-9365-0A400C67B074}"/>
              </a:ext>
            </a:extLst>
          </p:cNvPr>
          <p:cNvSpPr txBox="1"/>
          <p:nvPr/>
        </p:nvSpPr>
        <p:spPr>
          <a:xfrm>
            <a:off x="1021452" y="624468"/>
            <a:ext cx="6918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All these </a:t>
            </a:r>
            <a:r>
              <a:rPr lang="en-US" sz="3600" dirty="0" err="1"/>
              <a:t>oxygenases</a:t>
            </a:r>
            <a:r>
              <a:rPr lang="en-US" sz="3600" dirty="0"/>
              <a:t> </a:t>
            </a:r>
            <a:r>
              <a:rPr lang="en-US" sz="3600" dirty="0" err="1"/>
              <a:t>cooxidize</a:t>
            </a:r>
            <a:r>
              <a:rPr lang="en-US" sz="3600" dirty="0"/>
              <a:t> TCE</a:t>
            </a:r>
          </a:p>
        </p:txBody>
      </p:sp>
    </p:spTree>
    <p:extLst>
      <p:ext uri="{BB962C8B-B14F-4D97-AF65-F5344CB8AC3E}">
        <p14:creationId xmlns:p14="http://schemas.microsoft.com/office/powerpoint/2010/main" val="72647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1DB5127-74F1-4D6C-BDB4-3F1042E7761A}"/>
                  </a:ext>
                </a:extLst>
              </p:cNvPr>
              <p:cNvSpPr txBox="1"/>
              <p:nvPr/>
            </p:nvSpPr>
            <p:spPr>
              <a:xfrm>
                <a:off x="642310" y="910507"/>
                <a:ext cx="8251902" cy="5031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As a first approximation, the relationship between the rate of the cooxidation, the activity of the microorganisms and the concentration of TCE can be described with the </a:t>
                </a:r>
                <a:r>
                  <a:rPr lang="en-US" sz="2000" dirty="0" err="1"/>
                  <a:t>Michaelis</a:t>
                </a:r>
                <a:r>
                  <a:rPr lang="en-US" sz="2000" dirty="0"/>
                  <a:t>-Menten Equation.  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where:     </a:t>
                </a:r>
                <a:r>
                  <a:rPr lang="en-US" sz="2000" i="1" dirty="0"/>
                  <a:t>v</a:t>
                </a:r>
                <a:r>
                  <a:rPr lang="en-US" sz="2000" dirty="0"/>
                  <a:t> is the specific rate of the reaction, a zero-order process, </a:t>
                </a:r>
              </a:p>
              <a:p>
                <a:r>
                  <a:rPr lang="en-US" sz="2000" dirty="0"/>
                  <a:t>	 	(nmol/(minute*mg cell protein)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	 </a:t>
                </a:r>
                <a:r>
                  <a:rPr lang="en-US" sz="2000" i="1" dirty="0"/>
                  <a:t>S</a:t>
                </a:r>
                <a:r>
                  <a:rPr lang="en-US" sz="2000" dirty="0"/>
                  <a:t> is the concentration of the substrate,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	 </a:t>
                </a:r>
                <a:r>
                  <a:rPr lang="en-US" sz="2000" i="1" dirty="0" err="1"/>
                  <a:t>v</a:t>
                </a:r>
                <a:r>
                  <a:rPr lang="en-US" sz="2000" i="1" baseline="-25000" dirty="0" err="1"/>
                  <a:t>max</a:t>
                </a:r>
                <a:r>
                  <a:rPr lang="en-US" sz="2000" dirty="0"/>
                  <a:t> is the maximum rate of the reaction at any value of S,</a:t>
                </a:r>
              </a:p>
              <a:p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	 </a:t>
                </a:r>
                <a:r>
                  <a:rPr lang="en-US" sz="2000" i="1" dirty="0"/>
                  <a:t>K</a:t>
                </a:r>
                <a:r>
                  <a:rPr lang="en-US" sz="2000" i="1" baseline="-25000" dirty="0"/>
                  <a:t>m</a:t>
                </a:r>
                <a:r>
                  <a:rPr lang="en-US" sz="2000" dirty="0"/>
                  <a:t> is the </a:t>
                </a:r>
                <a:r>
                  <a:rPr lang="en-US" sz="2000" dirty="0" err="1"/>
                  <a:t>Michaelis</a:t>
                </a:r>
                <a:r>
                  <a:rPr lang="en-US" sz="2000" dirty="0"/>
                  <a:t> Constant, (</a:t>
                </a:r>
                <a:r>
                  <a:rPr lang="en-US" sz="2000" i="1" dirty="0"/>
                  <a:t>K</a:t>
                </a:r>
                <a:r>
                  <a:rPr lang="en-US" sz="2000" i="1" baseline="-25000" dirty="0"/>
                  <a:t>m</a:t>
                </a:r>
                <a:r>
                  <a:rPr lang="en-US" sz="2000" i="1" dirty="0"/>
                  <a:t> </a:t>
                </a:r>
                <a:r>
                  <a:rPr lang="en-US" sz="2000" dirty="0"/>
                  <a:t>= </a:t>
                </a:r>
                <a:r>
                  <a:rPr lang="en-US" sz="2000" i="1" dirty="0"/>
                  <a:t>S</a:t>
                </a:r>
                <a:r>
                  <a:rPr lang="en-US" sz="2000" dirty="0"/>
                  <a:t> where </a:t>
                </a:r>
                <a:r>
                  <a:rPr lang="en-US" sz="2000" i="1" dirty="0"/>
                  <a:t>v</a:t>
                </a:r>
                <a:r>
                  <a:rPr lang="en-US" sz="2000" dirty="0"/>
                  <a:t> = 0.5 </a:t>
                </a:r>
                <a:r>
                  <a:rPr lang="en-US" sz="2000" i="1" dirty="0" err="1"/>
                  <a:t>v</a:t>
                </a:r>
                <a:r>
                  <a:rPr lang="en-US" sz="2000" i="1" baseline="-25000" dirty="0" err="1"/>
                  <a:t>max</a:t>
                </a:r>
                <a:r>
                  <a:rPr lang="en-US" sz="2000" dirty="0"/>
                  <a:t>) 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1DB5127-74F1-4D6C-BDB4-3F1042E77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310" y="910507"/>
                <a:ext cx="8251902" cy="5031186"/>
              </a:xfrm>
              <a:prstGeom prst="rect">
                <a:avLst/>
              </a:prstGeom>
              <a:blipFill>
                <a:blip r:embed="rId2"/>
                <a:stretch>
                  <a:fillRect l="-739" t="-605" r="-1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236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1DB5127-74F1-4D6C-BDB4-3F1042E7761A}"/>
                  </a:ext>
                </a:extLst>
              </p:cNvPr>
              <p:cNvSpPr txBox="1"/>
              <p:nvPr/>
            </p:nvSpPr>
            <p:spPr>
              <a:xfrm>
                <a:off x="566482" y="1325332"/>
                <a:ext cx="8251902" cy="4379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When S &lt;&lt; </a:t>
                </a:r>
                <a:r>
                  <a:rPr lang="en-US" sz="2000" i="1" dirty="0"/>
                  <a:t>K</a:t>
                </a:r>
                <a:r>
                  <a:rPr lang="en-US" sz="2000" i="1" baseline="-25000" dirty="0"/>
                  <a:t>m</a:t>
                </a:r>
                <a:r>
                  <a:rPr lang="en-US" sz="2000" dirty="0"/>
                  <a:t>, the equation can be simplified to: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and rearranged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A first-order rate constant for the reaction is defined as </a:t>
                </a:r>
                <a:r>
                  <a:rPr lang="en-US" sz="2000" i="1" dirty="0"/>
                  <a:t>v/S.  </a:t>
                </a:r>
              </a:p>
              <a:p>
                <a:endParaRPr lang="en-US" sz="2000" i="1" dirty="0"/>
              </a:p>
              <a:p>
                <a:endParaRPr lang="en-US" sz="2000" i="1" dirty="0"/>
              </a:p>
              <a:p>
                <a:r>
                  <a:rPr lang="en-US" sz="2000" dirty="0"/>
                  <a:t>When </a:t>
                </a:r>
                <a:r>
                  <a:rPr lang="en-US" sz="2000" i="1" dirty="0"/>
                  <a:t>S &lt;&lt; Km,</a:t>
                </a:r>
                <a:r>
                  <a:rPr lang="en-US" sz="2000" dirty="0"/>
                  <a:t> then</a:t>
                </a:r>
                <a:r>
                  <a:rPr lang="en-US" sz="2000" i="1" dirty="0"/>
                  <a:t> </a:t>
                </a:r>
                <a:r>
                  <a:rPr lang="en-US" sz="2000" i="1" dirty="0" err="1"/>
                  <a:t>v</a:t>
                </a:r>
                <a:r>
                  <a:rPr lang="en-US" sz="2000" i="1" baseline="-25000" dirty="0" err="1"/>
                  <a:t>max</a:t>
                </a:r>
                <a:r>
                  <a:rPr lang="en-US" sz="2000" dirty="0"/>
                  <a:t> </a:t>
                </a:r>
                <a:r>
                  <a:rPr lang="en-US" sz="2000" i="1" dirty="0"/>
                  <a:t>/K</a:t>
                </a:r>
                <a:r>
                  <a:rPr lang="en-US" sz="2000" i="1" baseline="-25000" dirty="0"/>
                  <a:t>m</a:t>
                </a:r>
                <a:r>
                  <a:rPr lang="en-US" sz="2000" dirty="0"/>
                  <a:t> estimates the first-order rate constant.  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1DB5127-74F1-4D6C-BDB4-3F1042E77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82" y="1325332"/>
                <a:ext cx="8251902" cy="4379469"/>
              </a:xfrm>
              <a:prstGeom prst="rect">
                <a:avLst/>
              </a:prstGeom>
              <a:blipFill>
                <a:blip r:embed="rId2"/>
                <a:stretch>
                  <a:fillRect l="-812" t="-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032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chemeClr val="tx2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67AB60-5BCC-4429-902A-40EEABE9DBB0}" type="slidenum">
              <a:rPr lang="en-US" altLang="en-US" sz="1800">
                <a:solidFill>
                  <a:srgbClr val="0082DA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 dirty="0">
              <a:solidFill>
                <a:srgbClr val="0082DA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CA8532B-9E56-4684-B031-DFFAAEEB3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509418"/>
              </p:ext>
            </p:extLst>
          </p:nvPr>
        </p:nvGraphicFramePr>
        <p:xfrm>
          <a:off x="526336" y="1068088"/>
          <a:ext cx="7868303" cy="3889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016">
                  <a:extLst>
                    <a:ext uri="{9D8B030D-6E8A-4147-A177-3AD203B41FA5}">
                      <a16:colId xmlns:a16="http://schemas.microsoft.com/office/drawing/2014/main" val="1263294898"/>
                    </a:ext>
                  </a:extLst>
                </a:gridCol>
                <a:gridCol w="1705751">
                  <a:extLst>
                    <a:ext uri="{9D8B030D-6E8A-4147-A177-3AD203B41FA5}">
                      <a16:colId xmlns:a16="http://schemas.microsoft.com/office/drawing/2014/main" val="3671876407"/>
                    </a:ext>
                  </a:extLst>
                </a:gridCol>
                <a:gridCol w="1311384">
                  <a:extLst>
                    <a:ext uri="{9D8B030D-6E8A-4147-A177-3AD203B41FA5}">
                      <a16:colId xmlns:a16="http://schemas.microsoft.com/office/drawing/2014/main" val="3097971003"/>
                    </a:ext>
                  </a:extLst>
                </a:gridCol>
                <a:gridCol w="1311384">
                  <a:extLst>
                    <a:ext uri="{9D8B030D-6E8A-4147-A177-3AD203B41FA5}">
                      <a16:colId xmlns:a16="http://schemas.microsoft.com/office/drawing/2014/main" val="4286213947"/>
                    </a:ext>
                  </a:extLst>
                </a:gridCol>
                <a:gridCol w="1311384">
                  <a:extLst>
                    <a:ext uri="{9D8B030D-6E8A-4147-A177-3AD203B41FA5}">
                      <a16:colId xmlns:a16="http://schemas.microsoft.com/office/drawing/2014/main" val="4293953395"/>
                    </a:ext>
                  </a:extLst>
                </a:gridCol>
                <a:gridCol w="1311384">
                  <a:extLst>
                    <a:ext uri="{9D8B030D-6E8A-4147-A177-3AD203B41FA5}">
                      <a16:colId xmlns:a16="http://schemas.microsoft.com/office/drawing/2014/main" val="1583747452"/>
                    </a:ext>
                  </a:extLst>
                </a:gridCol>
              </a:tblGrid>
              <a:tr h="55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Primer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Oxygenase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Enzyme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en-US" sz="1800" b="0" i="1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</a:t>
                      </a: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en-US" sz="1800" b="0" i="1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810003"/>
                  </a:ext>
                </a:extLst>
              </a:tr>
              <a:tr h="550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nmole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(min· mg protein)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µmole/L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µg/L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 / (year· gene copy)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02426"/>
                  </a:ext>
                </a:extLst>
              </a:tr>
              <a:tr h="7261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SMMO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 Methane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Monooxygenase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19,053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15.6E-08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3511418"/>
                  </a:ext>
                </a:extLst>
              </a:tr>
              <a:tr h="550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RDEG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Toluene-2-monooxygenase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10.0E-08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0067892"/>
                  </a:ext>
                </a:extLst>
              </a:tr>
              <a:tr h="550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RMO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Toluene-4-monooxygenase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1,314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8.9E-08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977879"/>
                  </a:ext>
                </a:extLst>
              </a:tr>
              <a:tr h="550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Toluene-2,3-dioxygenase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7.1E-08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58438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AEA541D-9FE7-485B-B69C-4C5FA413EAD4}"/>
              </a:ext>
            </a:extLst>
          </p:cNvPr>
          <p:cNvSpPr txBox="1"/>
          <p:nvPr/>
        </p:nvSpPr>
        <p:spPr>
          <a:xfrm>
            <a:off x="526336" y="136525"/>
            <a:ext cx="83857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Values for </a:t>
            </a:r>
            <a:r>
              <a:rPr lang="en-US" sz="2400" i="1" dirty="0" err="1"/>
              <a:t>v</a:t>
            </a:r>
            <a:r>
              <a:rPr lang="en-US" sz="2400" i="1" baseline="-25000" dirty="0" err="1"/>
              <a:t>max</a:t>
            </a:r>
            <a:r>
              <a:rPr lang="en-US" sz="2400" i="1" dirty="0"/>
              <a:t> </a:t>
            </a:r>
            <a:r>
              <a:rPr lang="en-US" sz="2400" dirty="0"/>
              <a:t>and K</a:t>
            </a:r>
            <a:r>
              <a:rPr lang="en-US" sz="2400" i="1" baseline="-25000" dirty="0"/>
              <a:t>m</a:t>
            </a:r>
            <a:r>
              <a:rPr lang="en-US" sz="2400" dirty="0"/>
              <a:t> for cooxidation of TCE  </a:t>
            </a:r>
          </a:p>
          <a:p>
            <a:pPr algn="ctr"/>
            <a:r>
              <a:rPr lang="en-US" sz="2000" dirty="0"/>
              <a:t>Sun and Wood. 1996. </a:t>
            </a:r>
            <a:r>
              <a:rPr lang="en-US" sz="2000" i="1" dirty="0"/>
              <a:t>Applied Microbiology and Biotechnology</a:t>
            </a:r>
            <a:r>
              <a:rPr lang="en-US" sz="2000" dirty="0"/>
              <a:t> 45: 248-256.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332A0B-9C24-4F3F-9129-2BB82F6E9950}"/>
              </a:ext>
            </a:extLst>
          </p:cNvPr>
          <p:cNvSpPr txBox="1"/>
          <p:nvPr/>
        </p:nvSpPr>
        <p:spPr>
          <a:xfrm>
            <a:off x="595196" y="5306685"/>
            <a:ext cx="7402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Protein in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i="1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/>
              <a:t>is converted to gene copies  in </a:t>
            </a:r>
            <a:r>
              <a:rPr lang="en-US" i="1" dirty="0"/>
              <a:t>k</a:t>
            </a:r>
            <a:r>
              <a:rPr lang="en-US" dirty="0"/>
              <a:t> by assuming the volume of a groundwater bacteria cell is 0.14 (</a:t>
            </a:r>
            <a:r>
              <a:rPr lang="el-GR" dirty="0"/>
              <a:t>μ</a:t>
            </a:r>
            <a:r>
              <a:rPr lang="en-US" dirty="0"/>
              <a:t>m)</a:t>
            </a:r>
            <a:r>
              <a:rPr lang="en-US" baseline="30000" dirty="0"/>
              <a:t>3</a:t>
            </a:r>
            <a:r>
              <a:rPr lang="en-US" dirty="0"/>
              <a:t>, the protein content of bacteria is 0.2 g/mL (</a:t>
            </a:r>
            <a:r>
              <a:rPr lang="en-US" dirty="0">
                <a:solidFill>
                  <a:srgbClr val="0070C0"/>
                </a:solidFill>
              </a:rPr>
              <a:t>http://book.bionumbers.org/how-many-proteins-are-in-a-cell/</a:t>
            </a:r>
            <a:r>
              <a:rPr lang="en-US" dirty="0"/>
              <a:t> ) and there is one gene copy per bacteria cell. </a:t>
            </a:r>
          </a:p>
        </p:txBody>
      </p:sp>
    </p:spTree>
    <p:extLst>
      <p:ext uri="{BB962C8B-B14F-4D97-AF65-F5344CB8AC3E}">
        <p14:creationId xmlns:p14="http://schemas.microsoft.com/office/powerpoint/2010/main" val="3468900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4977</TotalTime>
  <Words>680</Words>
  <Application>Microsoft Office PowerPoint</Application>
  <PresentationFormat>On-screen Show (4:3)</PresentationFormat>
  <Paragraphs>273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1_Custom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Clemson Approach: Co-oxidation Analysis Using 14C-TCE</vt:lpstr>
      <vt:lpstr>PowerPoint Presentation</vt:lpstr>
      <vt:lpstr>PowerPoint Presentation</vt:lpstr>
      <vt:lpstr>Performance Assessment: 14C-TCE Results Tooele Army Depot Well D-20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Wilson</dc:creator>
  <cp:lastModifiedBy>John Wilson</cp:lastModifiedBy>
  <cp:revision>166</cp:revision>
  <cp:lastPrinted>2015-05-01T21:30:39Z</cp:lastPrinted>
  <dcterms:created xsi:type="dcterms:W3CDTF">2014-05-05T01:55:34Z</dcterms:created>
  <dcterms:modified xsi:type="dcterms:W3CDTF">2018-03-28T23:25:29Z</dcterms:modified>
</cp:coreProperties>
</file>